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1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18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46" r:id="rId2"/>
    <p:sldId id="301" r:id="rId3"/>
    <p:sldId id="263" r:id="rId4"/>
    <p:sldId id="311" r:id="rId5"/>
    <p:sldId id="302" r:id="rId6"/>
    <p:sldId id="303" r:id="rId7"/>
    <p:sldId id="264" r:id="rId8"/>
    <p:sldId id="265" r:id="rId9"/>
    <p:sldId id="262" r:id="rId10"/>
    <p:sldId id="260" r:id="rId11"/>
    <p:sldId id="266" r:id="rId12"/>
    <p:sldId id="309" r:id="rId13"/>
    <p:sldId id="343" r:id="rId14"/>
    <p:sldId id="345" r:id="rId15"/>
    <p:sldId id="341" r:id="rId16"/>
    <p:sldId id="310" r:id="rId17"/>
    <p:sldId id="278" r:id="rId18"/>
    <p:sldId id="274" r:id="rId19"/>
    <p:sldId id="279" r:id="rId20"/>
    <p:sldId id="275" r:id="rId21"/>
    <p:sldId id="342" r:id="rId22"/>
    <p:sldId id="305" r:id="rId23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0000"/>
    <a:srgbClr val="D1D1F0"/>
    <a:srgbClr val="E6E6E6"/>
    <a:srgbClr val="CC0000"/>
    <a:srgbClr val="FF00FF"/>
    <a:srgbClr val="008000"/>
    <a:srgbClr val="FF6600"/>
    <a:srgbClr val="80C0FF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howGuides="1">
      <p:cViewPr varScale="1">
        <p:scale>
          <a:sx n="118" d="100"/>
          <a:sy n="118" d="100"/>
        </p:scale>
        <p:origin x="-344" y="-104"/>
      </p:cViewPr>
      <p:guideLst>
        <p:guide orient="horz" pos="2112"/>
        <p:guide pos="29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Relationship Id="rId3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094EA199-78D2-7246-A024-E7816359A6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748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-111" charset="0"/>
              </a:defRPr>
            </a:lvl1pPr>
          </a:lstStyle>
          <a:p>
            <a:pPr>
              <a:defRPr/>
            </a:pPr>
            <a:fld id="{DC552C11-A6B4-BC49-B9DF-E9E99EC5DA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641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9946D8-74A5-EA4B-AC36-0FBEE73033D6}" type="slidenum">
              <a:rPr lang="en-US"/>
              <a:pPr/>
              <a:t>1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6FFF5B-E386-1C4F-ACEA-254D00C060D6}" type="slidenum">
              <a:rPr lang="en-US"/>
              <a:pPr/>
              <a:t>10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34EED5-7C4C-E140-8B0E-E7BB0E657BAA}" type="slidenum">
              <a:rPr lang="en-US"/>
              <a:pPr/>
              <a:t>11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34EED5-7C4C-E140-8B0E-E7BB0E657BAA}" type="slidenum">
              <a:rPr lang="en-US"/>
              <a:pPr/>
              <a:t>12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552C11-A6B4-BC49-B9DF-E9E99EC5DAB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788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552C11-A6B4-BC49-B9DF-E9E99EC5DAB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601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552C11-A6B4-BC49-B9DF-E9E99EC5DAB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437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C62E14-2803-434A-8AB4-3D6C5730563F}" type="slidenum">
              <a:rPr lang="en-US"/>
              <a:pPr/>
              <a:t>16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25C908-CA2B-5747-86E2-0A39237D8D1E}" type="slidenum">
              <a:rPr lang="en-US"/>
              <a:pPr/>
              <a:t>17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FB0678-55C9-C948-8124-120B82D4B5A2}" type="slidenum">
              <a:rPr lang="en-US"/>
              <a:pPr/>
              <a:t>18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859A5E-A65D-7740-8817-0B7BDDBB9230}" type="slidenum">
              <a:rPr lang="en-US"/>
              <a:pPr/>
              <a:t>19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2F729D-E329-F74F-8DA8-D6FD25FEB76D}" type="slidenum">
              <a:rPr lang="en-US"/>
              <a:pPr/>
              <a:t>2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911C17-3684-0648-9EAC-674872334ADB}" type="slidenum">
              <a:rPr lang="en-US"/>
              <a:pPr/>
              <a:t>20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911C17-3684-0648-9EAC-674872334ADB}" type="slidenum">
              <a:rPr lang="en-US"/>
              <a:pPr/>
              <a:t>21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ECA077-3936-0945-AB10-5C377A4D0291}" type="slidenum">
              <a:rPr lang="en-US"/>
              <a:pPr/>
              <a:t>22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40F433-8B5E-9D4E-A29C-E32D6BF9BF2B}" type="slidenum">
              <a:rPr lang="en-US"/>
              <a:pPr/>
              <a:t>3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6EAD20-F3E7-7E4D-8801-E38BDD123AFD}" type="slidenum">
              <a:rPr lang="en-US"/>
              <a:pPr/>
              <a:t>4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BA72B8-B5CE-784E-86D3-B1F140D93B19}" type="slidenum">
              <a:rPr lang="en-US"/>
              <a:pPr/>
              <a:t>5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E28353-C9E0-5443-972D-9027A97ED414}" type="slidenum">
              <a:rPr lang="en-US"/>
              <a:pPr/>
              <a:t>6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73377C-4CFB-F343-804E-A810EF37DB48}" type="slidenum">
              <a:rPr lang="en-US"/>
              <a:pPr/>
              <a:t>7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121A7E-130C-9A45-B7EC-5EF5D5977F64}" type="slidenum">
              <a:rPr lang="en-US"/>
              <a:pPr/>
              <a:t>8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10669C-4320-BD40-8B76-C560DA51AE20}" type="slidenum">
              <a:rPr lang="en-US"/>
              <a:pPr/>
              <a:t>9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ruinwin</a:t>
            </a:r>
            <a:r>
              <a:rPr lang="en-US" dirty="0" smtClean="0"/>
              <a:t>.</a:t>
            </a:r>
            <a:fld id="{52DC2636-7C60-9B40-89EE-9F4C3E34F60C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81300" y="6627205"/>
            <a:ext cx="3581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15, 2013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ruinwin</a:t>
            </a:r>
            <a:r>
              <a:rPr lang="en-US" dirty="0" smtClean="0"/>
              <a:t>.</a:t>
            </a:r>
            <a:fld id="{E877D3CB-F960-BD47-98A7-06971C504846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81300" y="6627205"/>
            <a:ext cx="3581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15, 2013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ruinwin</a:t>
            </a:r>
            <a:r>
              <a:rPr lang="en-US" dirty="0" smtClean="0"/>
              <a:t>.</a:t>
            </a:r>
            <a:fld id="{33406DE3-95F7-424A-AC10-91858B7908A3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81300" y="6627205"/>
            <a:ext cx="3581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15, 2013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ruinwin</a:t>
            </a:r>
            <a:r>
              <a:rPr lang="en-US" dirty="0" smtClean="0"/>
              <a:t>.</a:t>
            </a:r>
            <a:fld id="{C316881D-9589-DF4F-A336-A08976BD8D3F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81300" y="6627205"/>
            <a:ext cx="3581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15, 2013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ruinwin</a:t>
            </a:r>
            <a:r>
              <a:rPr lang="en-US" dirty="0" smtClean="0"/>
              <a:t>.</a:t>
            </a:r>
            <a:fld id="{A8E63D04-532A-9B48-95DF-D3C7BF4C2159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3"/>
          </p:nvPr>
        </p:nvSpPr>
        <p:spPr bwMode="auto">
          <a:xfrm>
            <a:off x="2781300" y="6627205"/>
            <a:ext cx="3581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15, 2013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3038" y="301625"/>
            <a:ext cx="74723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81300" y="6627205"/>
            <a:ext cx="3581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15, 2013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580188"/>
            <a:ext cx="1143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r>
              <a:rPr lang="en-US" dirty="0" err="1" smtClean="0"/>
              <a:t>ruinwin</a:t>
            </a:r>
            <a:r>
              <a:rPr lang="en-US" dirty="0" smtClean="0"/>
              <a:t>.</a:t>
            </a:r>
            <a:fld id="{C89161E8-A6DA-FD48-A57E-E88250C15759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1031" name="Picture 12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6200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8" r:id="rId3"/>
    <p:sldLayoutId id="2147483699" r:id="rId4"/>
    <p:sldLayoutId id="2147483701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ＭＳ Ｐゴシック" pitchFamily="-111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3600">
          <a:solidFill>
            <a:schemeClr val="tx1"/>
          </a:solidFill>
          <a:latin typeface="+mn-lt"/>
          <a:ea typeface="+mn-ea"/>
          <a:cs typeface="ＭＳ Ｐゴシック" pitchFamily="-11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3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8.e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9.emf"/><Relationship Id="rId8" Type="http://schemas.openxmlformats.org/officeDocument/2006/relationships/oleObject" Target="../embeddings/oleObject6.bin"/><Relationship Id="rId9" Type="http://schemas.openxmlformats.org/officeDocument/2006/relationships/image" Target="../media/image10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11.e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12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ruinwin</a:t>
            </a:r>
            <a:r>
              <a:rPr lang="en-US" dirty="0" smtClean="0"/>
              <a:t>.</a:t>
            </a:r>
            <a:fld id="{2D031A48-BBCF-B248-9771-B601B0D38C0B}" type="slidenum">
              <a:rPr lang="en-US" smtClean="0"/>
              <a:pPr/>
              <a:t>1</a:t>
            </a:fld>
            <a:endParaRPr lang="en-US" dirty="0"/>
          </a:p>
          <a:p>
            <a:endParaRPr lang="en-US" dirty="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1828800"/>
            <a:ext cx="6248400" cy="1828800"/>
          </a:xfrm>
        </p:spPr>
        <p:txBody>
          <a:bodyPr/>
          <a:lstStyle/>
          <a:p>
            <a:pPr algn="l" eaLnBrk="1" hangingPunct="1"/>
            <a:r>
              <a:rPr lang="en-US" sz="6600" dirty="0" smtClean="0"/>
              <a:t>Gambler’s Ruin</a:t>
            </a:r>
            <a:endParaRPr lang="en-US" sz="6600" dirty="0"/>
          </a:p>
        </p:txBody>
      </p:sp>
      <p:sp>
        <p:nvSpPr>
          <p:cNvPr id="15366" name="Text Box 2"/>
          <p:cNvSpPr txBox="1">
            <a:spLocks noChangeArrowheads="1"/>
          </p:cNvSpPr>
          <p:nvPr/>
        </p:nvSpPr>
        <p:spPr bwMode="auto">
          <a:xfrm>
            <a:off x="2084388" y="38100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2800" b="1" i="1">
                <a:solidFill>
                  <a:schemeClr val="tx2"/>
                </a:solidFill>
              </a:rPr>
              <a:t>Mathematics for Computer Science</a:t>
            </a:r>
            <a:r>
              <a:rPr lang="en-US" sz="3600" b="1" i="1">
                <a:solidFill>
                  <a:schemeClr val="tx2"/>
                </a:solidFill>
              </a:rPr>
              <a:t/>
            </a:r>
            <a:br>
              <a:rPr lang="en-US" sz="3600" b="1" i="1">
                <a:solidFill>
                  <a:schemeClr val="tx2"/>
                </a:solidFill>
              </a:rPr>
            </a:br>
            <a:r>
              <a:rPr lang="en-US" b="1">
                <a:solidFill>
                  <a:srgbClr val="008000"/>
                </a:solidFill>
              </a:rPr>
              <a:t>MIT</a:t>
            </a:r>
            <a:r>
              <a:rPr lang="en-US" sz="3600" b="1" i="1">
                <a:solidFill>
                  <a:schemeClr val="tx2"/>
                </a:solidFill>
              </a:rPr>
              <a:t> </a:t>
            </a:r>
            <a:r>
              <a:rPr lang="en-US" b="1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May 15, 2013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3400" y="3657600"/>
            <a:ext cx="81747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Probability of Winning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041060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ruinwin</a:t>
            </a:r>
            <a:r>
              <a:rPr lang="en-US" dirty="0" smtClean="0"/>
              <a:t>.</a:t>
            </a:r>
            <a:fld id="{B826CD8C-0477-834C-B53A-FCC4FCE3844A}" type="slidenum">
              <a:rPr lang="en-US" smtClean="0"/>
              <a:pPr/>
              <a:t>10</a:t>
            </a:fld>
            <a:endParaRPr lang="en-US" dirty="0"/>
          </a:p>
          <a:p>
            <a:endParaRPr lang="en-US" dirty="0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3038" y="301625"/>
            <a:ext cx="7472362" cy="1143000"/>
          </a:xfrm>
        </p:spPr>
        <p:txBody>
          <a:bodyPr/>
          <a:lstStyle/>
          <a:p>
            <a:pPr eaLnBrk="1" hangingPunct="1"/>
            <a:r>
              <a:rPr lang="en-US"/>
              <a:t>Gambler’s Ruin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924800" cy="76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View as random walk on a line.</a:t>
            </a:r>
          </a:p>
        </p:txBody>
      </p:sp>
      <p:sp>
        <p:nvSpPr>
          <p:cNvPr id="31751" name="Rectangle 5"/>
          <p:cNvSpPr>
            <a:spLocks noChangeArrowheads="1"/>
          </p:cNvSpPr>
          <p:nvPr/>
        </p:nvSpPr>
        <p:spPr bwMode="auto">
          <a:xfrm>
            <a:off x="685800" y="3810000"/>
            <a:ext cx="7848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3600" dirty="0">
                <a:solidFill>
                  <a:srgbClr val="008000"/>
                </a:solidFill>
              </a:rPr>
              <a:t>p</a:t>
            </a:r>
            <a:r>
              <a:rPr lang="en-US" sz="3600" dirty="0"/>
              <a:t> ::=</a:t>
            </a:r>
            <a:r>
              <a:rPr lang="en-US" sz="3600" dirty="0" err="1" smtClean="0"/>
              <a:t>Pr</a:t>
            </a:r>
            <a:r>
              <a:rPr lang="en-US" sz="3600" dirty="0"/>
              <a:t>[</a:t>
            </a:r>
            <a:r>
              <a:rPr lang="en-US" sz="3600" dirty="0" smtClean="0">
                <a:solidFill>
                  <a:srgbClr val="008000"/>
                </a:solidFill>
              </a:rPr>
              <a:t>win</a:t>
            </a:r>
            <a:r>
              <a:rPr lang="en-US" sz="3600" dirty="0" smtClean="0"/>
              <a:t> </a:t>
            </a:r>
            <a:r>
              <a:rPr lang="en-US" sz="3600" dirty="0"/>
              <a:t>a </a:t>
            </a:r>
            <a:r>
              <a:rPr lang="en-US" sz="3600" dirty="0" smtClean="0"/>
              <a:t>bet]</a:t>
            </a:r>
            <a:endParaRPr lang="en-US" dirty="0"/>
          </a:p>
        </p:txBody>
      </p:sp>
      <p:sp>
        <p:nvSpPr>
          <p:cNvPr id="54280" name="Oval 6"/>
          <p:cNvSpPr>
            <a:spLocks noChangeArrowheads="1"/>
          </p:cNvSpPr>
          <p:nvPr/>
        </p:nvSpPr>
        <p:spPr bwMode="auto">
          <a:xfrm>
            <a:off x="27305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rgbClr val="CC0000"/>
                </a:solidFill>
              </a:rPr>
              <a:t>$0</a:t>
            </a:r>
          </a:p>
        </p:txBody>
      </p:sp>
      <p:sp>
        <p:nvSpPr>
          <p:cNvPr id="54281" name="Oval 10"/>
          <p:cNvSpPr>
            <a:spLocks noChangeArrowheads="1"/>
          </p:cNvSpPr>
          <p:nvPr/>
        </p:nvSpPr>
        <p:spPr bwMode="auto">
          <a:xfrm>
            <a:off x="3463925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n-1</a:t>
            </a:r>
          </a:p>
        </p:txBody>
      </p:sp>
      <p:cxnSp>
        <p:nvCxnSpPr>
          <p:cNvPr id="54282" name="AutoShape 13"/>
          <p:cNvCxnSpPr>
            <a:cxnSpLocks noChangeShapeType="1"/>
            <a:stCxn id="54312" idx="2"/>
            <a:endCxn id="54280" idx="6"/>
          </p:cNvCxnSpPr>
          <p:nvPr/>
        </p:nvCxnSpPr>
        <p:spPr bwMode="auto">
          <a:xfrm flipH="1">
            <a:off x="730250" y="3048000"/>
            <a:ext cx="488950" cy="0"/>
          </a:xfrm>
          <a:prstGeom prst="straightConnector1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283" name="Oval 14"/>
          <p:cNvSpPr>
            <a:spLocks noChangeArrowheads="1"/>
          </p:cNvSpPr>
          <p:nvPr/>
        </p:nvSpPr>
        <p:spPr bwMode="auto">
          <a:xfrm>
            <a:off x="443230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</a:t>
            </a:r>
          </a:p>
        </p:txBody>
      </p:sp>
      <p:cxnSp>
        <p:nvCxnSpPr>
          <p:cNvPr id="54284" name="AutoShape 15"/>
          <p:cNvCxnSpPr>
            <a:cxnSpLocks noChangeShapeType="1"/>
            <a:stCxn id="54281" idx="7"/>
            <a:endCxn id="54283" idx="1"/>
          </p:cNvCxnSpPr>
          <p:nvPr/>
        </p:nvCxnSpPr>
        <p:spPr bwMode="auto">
          <a:xfrm rot="5400000" flipV="1">
            <a:off x="4175919" y="2564606"/>
            <a:ext cx="1588" cy="644525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285" name="AutoShape 16"/>
          <p:cNvCxnSpPr>
            <a:cxnSpLocks noChangeShapeType="1"/>
            <a:stCxn id="54283" idx="3"/>
            <a:endCxn id="54281" idx="5"/>
          </p:cNvCxnSpPr>
          <p:nvPr/>
        </p:nvCxnSpPr>
        <p:spPr bwMode="auto">
          <a:xfrm rot="5400000">
            <a:off x="4175919" y="2888456"/>
            <a:ext cx="1588" cy="644525"/>
          </a:xfrm>
          <a:prstGeom prst="curvedConnector3">
            <a:avLst>
              <a:gd name="adj1" fmla="val 130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286" name="Oval 17"/>
          <p:cNvSpPr>
            <a:spLocks noChangeArrowheads="1"/>
          </p:cNvSpPr>
          <p:nvPr/>
        </p:nvSpPr>
        <p:spPr bwMode="auto">
          <a:xfrm>
            <a:off x="5368925" y="2809875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n+1</a:t>
            </a:r>
          </a:p>
        </p:txBody>
      </p:sp>
      <p:cxnSp>
        <p:nvCxnSpPr>
          <p:cNvPr id="54287" name="AutoShape 18"/>
          <p:cNvCxnSpPr>
            <a:cxnSpLocks noChangeShapeType="1"/>
            <a:stCxn id="54283" idx="7"/>
            <a:endCxn id="54286" idx="1"/>
          </p:cNvCxnSpPr>
          <p:nvPr/>
        </p:nvCxnSpPr>
        <p:spPr bwMode="auto">
          <a:xfrm rot="-5400000">
            <a:off x="5124450" y="2574925"/>
            <a:ext cx="9525" cy="612775"/>
          </a:xfrm>
          <a:prstGeom prst="curvedConnector3">
            <a:avLst>
              <a:gd name="adj1" fmla="val 2166667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288" name="AutoShape 19"/>
          <p:cNvCxnSpPr>
            <a:cxnSpLocks noChangeShapeType="1"/>
            <a:stCxn id="54286" idx="3"/>
            <a:endCxn id="54283" idx="5"/>
          </p:cNvCxnSpPr>
          <p:nvPr/>
        </p:nvCxnSpPr>
        <p:spPr bwMode="auto">
          <a:xfrm rot="5400000">
            <a:off x="5124450" y="2898775"/>
            <a:ext cx="9525" cy="612775"/>
          </a:xfrm>
          <a:prstGeom prst="curvedConnector3">
            <a:avLst>
              <a:gd name="adj1" fmla="val 2150000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289" name="Oval 25"/>
          <p:cNvSpPr>
            <a:spLocks noChangeArrowheads="1"/>
          </p:cNvSpPr>
          <p:nvPr/>
        </p:nvSpPr>
        <p:spPr bwMode="auto">
          <a:xfrm>
            <a:off x="838200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rgbClr val="008000"/>
                </a:solidFill>
              </a:rPr>
              <a:t>T</a:t>
            </a:r>
          </a:p>
        </p:txBody>
      </p:sp>
      <p:cxnSp>
        <p:nvCxnSpPr>
          <p:cNvPr id="54290" name="AutoShape 34"/>
          <p:cNvCxnSpPr>
            <a:cxnSpLocks noChangeShapeType="1"/>
            <a:stCxn id="54280" idx="2"/>
            <a:endCxn id="54280" idx="0"/>
          </p:cNvCxnSpPr>
          <p:nvPr/>
        </p:nvCxnSpPr>
        <p:spPr bwMode="auto">
          <a:xfrm rot="10800000" flipH="1">
            <a:off x="273050" y="2819400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63" name="Oval 35"/>
          <p:cNvSpPr>
            <a:spLocks noChangeArrowheads="1"/>
          </p:cNvSpPr>
          <p:nvPr/>
        </p:nvSpPr>
        <p:spPr bwMode="auto">
          <a:xfrm>
            <a:off x="5486400" y="41148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k</a:t>
            </a:r>
          </a:p>
        </p:txBody>
      </p:sp>
      <p:sp>
        <p:nvSpPr>
          <p:cNvPr id="31764" name="Oval 36"/>
          <p:cNvSpPr>
            <a:spLocks noChangeArrowheads="1"/>
          </p:cNvSpPr>
          <p:nvPr/>
        </p:nvSpPr>
        <p:spPr bwMode="auto">
          <a:xfrm>
            <a:off x="6553200" y="41148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Arial" pitchFamily="-111" charset="0"/>
            </a:endParaRPr>
          </a:p>
        </p:txBody>
      </p:sp>
      <p:cxnSp>
        <p:nvCxnSpPr>
          <p:cNvPr id="31765" name="AutoShape 37"/>
          <p:cNvCxnSpPr>
            <a:cxnSpLocks noChangeShapeType="1"/>
            <a:stCxn id="31763" idx="7"/>
            <a:endCxn id="31764" idx="1"/>
          </p:cNvCxnSpPr>
          <p:nvPr/>
        </p:nvCxnSpPr>
        <p:spPr bwMode="auto">
          <a:xfrm rot="5400000" flipV="1">
            <a:off x="6247606" y="3810794"/>
            <a:ext cx="1588" cy="74295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31766" name="Rectangle 38"/>
          <p:cNvSpPr>
            <a:spLocks noChangeArrowheads="1"/>
          </p:cNvSpPr>
          <p:nvPr/>
        </p:nvSpPr>
        <p:spPr bwMode="auto">
          <a:xfrm>
            <a:off x="6053138" y="3505200"/>
            <a:ext cx="3476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p</a:t>
            </a:r>
          </a:p>
        </p:txBody>
      </p:sp>
      <p:sp>
        <p:nvSpPr>
          <p:cNvPr id="31767" name="Rectangle 39"/>
          <p:cNvSpPr>
            <a:spLocks noChangeArrowheads="1"/>
          </p:cNvSpPr>
          <p:nvPr/>
        </p:nvSpPr>
        <p:spPr bwMode="auto">
          <a:xfrm>
            <a:off x="6440488" y="4143375"/>
            <a:ext cx="631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k+1</a:t>
            </a:r>
          </a:p>
        </p:txBody>
      </p:sp>
      <p:sp>
        <p:nvSpPr>
          <p:cNvPr id="31768" name="Oval 40"/>
          <p:cNvSpPr>
            <a:spLocks noChangeArrowheads="1"/>
          </p:cNvSpPr>
          <p:nvPr/>
        </p:nvSpPr>
        <p:spPr bwMode="auto">
          <a:xfrm>
            <a:off x="6791325" y="48768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Arial" pitchFamily="-111" charset="0"/>
            </a:endParaRPr>
          </a:p>
        </p:txBody>
      </p:sp>
      <p:sp>
        <p:nvSpPr>
          <p:cNvPr id="31769" name="Oval 41"/>
          <p:cNvSpPr>
            <a:spLocks noChangeArrowheads="1"/>
          </p:cNvSpPr>
          <p:nvPr/>
        </p:nvSpPr>
        <p:spPr bwMode="auto">
          <a:xfrm>
            <a:off x="7848600" y="4867275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k</a:t>
            </a:r>
          </a:p>
        </p:txBody>
      </p:sp>
      <p:cxnSp>
        <p:nvCxnSpPr>
          <p:cNvPr id="31770" name="AutoShape 42"/>
          <p:cNvCxnSpPr>
            <a:cxnSpLocks noChangeShapeType="1"/>
            <a:stCxn id="31769" idx="3"/>
          </p:cNvCxnSpPr>
          <p:nvPr/>
        </p:nvCxnSpPr>
        <p:spPr bwMode="auto">
          <a:xfrm rot="5400000">
            <a:off x="7543006" y="4887119"/>
            <a:ext cx="1588" cy="742950"/>
          </a:xfrm>
          <a:prstGeom prst="curvedConnector3">
            <a:avLst>
              <a:gd name="adj1" fmla="val 132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31771" name="Rectangle 43"/>
          <p:cNvSpPr>
            <a:spLocks noChangeArrowheads="1"/>
          </p:cNvSpPr>
          <p:nvPr/>
        </p:nvSpPr>
        <p:spPr bwMode="auto">
          <a:xfrm>
            <a:off x="6705600" y="4875213"/>
            <a:ext cx="612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k-1</a:t>
            </a:r>
          </a:p>
        </p:txBody>
      </p:sp>
      <p:sp>
        <p:nvSpPr>
          <p:cNvPr id="31772" name="Rectangle 44"/>
          <p:cNvSpPr>
            <a:spLocks noChangeArrowheads="1"/>
          </p:cNvSpPr>
          <p:nvPr/>
        </p:nvSpPr>
        <p:spPr bwMode="auto">
          <a:xfrm>
            <a:off x="7391400" y="5410200"/>
            <a:ext cx="34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CC0000"/>
                </a:solidFill>
              </a:rPr>
              <a:t>q</a:t>
            </a:r>
            <a:endParaRPr lang="en-US">
              <a:solidFill>
                <a:srgbClr val="008000"/>
              </a:solidFill>
            </a:endParaRPr>
          </a:p>
        </p:txBody>
      </p:sp>
      <p:cxnSp>
        <p:nvCxnSpPr>
          <p:cNvPr id="54301" name="AutoShape 48"/>
          <p:cNvCxnSpPr>
            <a:cxnSpLocks noChangeShapeType="1"/>
            <a:stCxn id="54289" idx="6"/>
            <a:endCxn id="54289" idx="0"/>
          </p:cNvCxnSpPr>
          <p:nvPr/>
        </p:nvCxnSpPr>
        <p:spPr bwMode="auto">
          <a:xfrm flipH="1" flipV="1">
            <a:off x="8610600" y="2819400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302" name="Rectangle 49"/>
          <p:cNvSpPr>
            <a:spLocks noChangeArrowheads="1"/>
          </p:cNvSpPr>
          <p:nvPr/>
        </p:nvSpPr>
        <p:spPr bwMode="auto">
          <a:xfrm>
            <a:off x="6324600" y="2590800"/>
            <a:ext cx="64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latin typeface="Arial" pitchFamily="-111" charset="0"/>
              </a:rPr>
              <a:t>…</a:t>
            </a:r>
          </a:p>
        </p:txBody>
      </p:sp>
      <p:cxnSp>
        <p:nvCxnSpPr>
          <p:cNvPr id="54303" name="AutoShape 53"/>
          <p:cNvCxnSpPr>
            <a:cxnSpLocks noChangeShapeType="1"/>
            <a:stCxn id="54309" idx="6"/>
            <a:endCxn id="54289" idx="2"/>
          </p:cNvCxnSpPr>
          <p:nvPr/>
        </p:nvCxnSpPr>
        <p:spPr bwMode="auto">
          <a:xfrm>
            <a:off x="7937500" y="3048000"/>
            <a:ext cx="444500" cy="0"/>
          </a:xfrm>
          <a:prstGeom prst="straightConnector1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54304" name="Rectangle 54"/>
          <p:cNvSpPr>
            <a:spLocks noChangeArrowheads="1"/>
          </p:cNvSpPr>
          <p:nvPr/>
        </p:nvSpPr>
        <p:spPr bwMode="auto">
          <a:xfrm>
            <a:off x="2286000" y="2590800"/>
            <a:ext cx="64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latin typeface="Arial" pitchFamily="-111" charset="0"/>
              </a:rPr>
              <a:t>…</a:t>
            </a:r>
          </a:p>
        </p:txBody>
      </p:sp>
      <p:cxnSp>
        <p:nvCxnSpPr>
          <p:cNvPr id="54305" name="AutoShape 59"/>
          <p:cNvCxnSpPr>
            <a:cxnSpLocks noChangeShapeType="1"/>
            <a:stCxn id="54286" idx="7"/>
          </p:cNvCxnSpPr>
          <p:nvPr/>
        </p:nvCxnSpPr>
        <p:spPr bwMode="auto">
          <a:xfrm rot="5400000" flipV="1">
            <a:off x="6049962" y="2586038"/>
            <a:ext cx="9525" cy="590550"/>
          </a:xfrm>
          <a:prstGeom prst="curvedConnector3">
            <a:avLst>
              <a:gd name="adj1" fmla="val -2083338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306" name="AutoShape 60"/>
          <p:cNvCxnSpPr>
            <a:cxnSpLocks noChangeShapeType="1"/>
            <a:endCxn id="54286" idx="5"/>
          </p:cNvCxnSpPr>
          <p:nvPr/>
        </p:nvCxnSpPr>
        <p:spPr bwMode="auto">
          <a:xfrm rot="16200000" flipV="1">
            <a:off x="6049962" y="2909888"/>
            <a:ext cx="9525" cy="590550"/>
          </a:xfrm>
          <a:prstGeom prst="curvedConnector3">
            <a:avLst>
              <a:gd name="adj1" fmla="val -2083338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cxnSp>
        <p:nvCxnSpPr>
          <p:cNvPr id="54307" name="AutoShape 65"/>
          <p:cNvCxnSpPr>
            <a:cxnSpLocks noChangeShapeType="1"/>
            <a:endCxn id="54281" idx="1"/>
          </p:cNvCxnSpPr>
          <p:nvPr/>
        </p:nvCxnSpPr>
        <p:spPr bwMode="auto">
          <a:xfrm rot="5400000" flipV="1">
            <a:off x="3212306" y="2567782"/>
            <a:ext cx="1587" cy="635000"/>
          </a:xfrm>
          <a:prstGeom prst="curvedConnector3">
            <a:avLst>
              <a:gd name="adj1" fmla="val -124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308" name="AutoShape 66"/>
          <p:cNvCxnSpPr>
            <a:cxnSpLocks noChangeShapeType="1"/>
            <a:stCxn id="54281" idx="3"/>
          </p:cNvCxnSpPr>
          <p:nvPr/>
        </p:nvCxnSpPr>
        <p:spPr bwMode="auto">
          <a:xfrm rot="5400000">
            <a:off x="3212306" y="2893219"/>
            <a:ext cx="1588" cy="635000"/>
          </a:xfrm>
          <a:prstGeom prst="curvedConnector3">
            <a:avLst>
              <a:gd name="adj1" fmla="val 131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309" name="Oval 67"/>
          <p:cNvSpPr>
            <a:spLocks noChangeArrowheads="1"/>
          </p:cNvSpPr>
          <p:nvPr/>
        </p:nvSpPr>
        <p:spPr bwMode="auto">
          <a:xfrm>
            <a:off x="748030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T-1 </a:t>
            </a:r>
          </a:p>
        </p:txBody>
      </p:sp>
      <p:cxnSp>
        <p:nvCxnSpPr>
          <p:cNvPr id="54310" name="AutoShape 68"/>
          <p:cNvCxnSpPr>
            <a:cxnSpLocks noChangeShapeType="1"/>
            <a:endCxn id="54309" idx="1"/>
          </p:cNvCxnSpPr>
          <p:nvPr/>
        </p:nvCxnSpPr>
        <p:spPr bwMode="auto">
          <a:xfrm rot="-5400000">
            <a:off x="7235825" y="2584450"/>
            <a:ext cx="9525" cy="612775"/>
          </a:xfrm>
          <a:prstGeom prst="curvedConnector3">
            <a:avLst>
              <a:gd name="adj1" fmla="val 2166667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311" name="AutoShape 69"/>
          <p:cNvCxnSpPr>
            <a:cxnSpLocks noChangeShapeType="1"/>
            <a:stCxn id="54309" idx="3"/>
          </p:cNvCxnSpPr>
          <p:nvPr/>
        </p:nvCxnSpPr>
        <p:spPr bwMode="auto">
          <a:xfrm rot="5400000">
            <a:off x="7235825" y="2908300"/>
            <a:ext cx="9525" cy="612775"/>
          </a:xfrm>
          <a:prstGeom prst="curvedConnector3">
            <a:avLst>
              <a:gd name="adj1" fmla="val 2150000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312" name="Oval 70"/>
          <p:cNvSpPr>
            <a:spLocks noChangeArrowheads="1"/>
          </p:cNvSpPr>
          <p:nvPr/>
        </p:nvSpPr>
        <p:spPr bwMode="auto">
          <a:xfrm>
            <a:off x="121920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$1</a:t>
            </a:r>
          </a:p>
        </p:txBody>
      </p:sp>
      <p:cxnSp>
        <p:nvCxnSpPr>
          <p:cNvPr id="54313" name="AutoShape 71"/>
          <p:cNvCxnSpPr>
            <a:cxnSpLocks noChangeShapeType="1"/>
            <a:stCxn id="54312" idx="7"/>
          </p:cNvCxnSpPr>
          <p:nvPr/>
        </p:nvCxnSpPr>
        <p:spPr bwMode="auto">
          <a:xfrm rot="5400000" flipV="1">
            <a:off x="1931194" y="2564606"/>
            <a:ext cx="1588" cy="644525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314" name="AutoShape 72"/>
          <p:cNvCxnSpPr>
            <a:cxnSpLocks noChangeShapeType="1"/>
            <a:endCxn id="54312" idx="5"/>
          </p:cNvCxnSpPr>
          <p:nvPr/>
        </p:nvCxnSpPr>
        <p:spPr bwMode="auto">
          <a:xfrm rot="5400000">
            <a:off x="1931194" y="2886869"/>
            <a:ext cx="1587" cy="644525"/>
          </a:xfrm>
          <a:prstGeom prst="curvedConnector3">
            <a:avLst>
              <a:gd name="adj1" fmla="val 130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31787" name="Rectangle 5"/>
          <p:cNvSpPr>
            <a:spLocks noChangeArrowheads="1"/>
          </p:cNvSpPr>
          <p:nvPr/>
        </p:nvSpPr>
        <p:spPr bwMode="auto">
          <a:xfrm>
            <a:off x="685800" y="4800600"/>
            <a:ext cx="7848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3600" dirty="0">
                <a:solidFill>
                  <a:srgbClr val="CC0000"/>
                </a:solidFill>
              </a:rPr>
              <a:t>q </a:t>
            </a:r>
            <a:r>
              <a:rPr lang="en-US" sz="3600" dirty="0"/>
              <a:t>::= 1-</a:t>
            </a:r>
            <a:r>
              <a:rPr lang="en-US" sz="3600" dirty="0">
                <a:solidFill>
                  <a:srgbClr val="008000"/>
                </a:solidFill>
              </a:rPr>
              <a:t>p</a:t>
            </a:r>
            <a:r>
              <a:rPr lang="en-US" sz="3600" dirty="0"/>
              <a:t> = </a:t>
            </a:r>
            <a:r>
              <a:rPr lang="en-US" sz="3600" dirty="0" err="1" smtClean="0"/>
              <a:t>Pr</a:t>
            </a:r>
            <a:r>
              <a:rPr lang="en-US" sz="3600" dirty="0"/>
              <a:t>[</a:t>
            </a:r>
            <a:r>
              <a:rPr lang="en-US" sz="3600" dirty="0" smtClean="0">
                <a:solidFill>
                  <a:srgbClr val="CC0000"/>
                </a:solidFill>
              </a:rPr>
              <a:t>lose</a:t>
            </a:r>
            <a:r>
              <a:rPr lang="en-US" sz="3600" dirty="0" smtClean="0"/>
              <a:t> </a:t>
            </a:r>
            <a:r>
              <a:rPr lang="en-US" sz="3600" dirty="0"/>
              <a:t>a </a:t>
            </a:r>
            <a:r>
              <a:rPr lang="en-US" sz="3600" dirty="0" smtClean="0"/>
              <a:t>bet]</a:t>
            </a:r>
            <a:endParaRPr lang="en-US" sz="3600" dirty="0"/>
          </a:p>
        </p:txBody>
      </p:sp>
      <p:sp>
        <p:nvSpPr>
          <p:cNvPr id="31788" name="Rectangle 5"/>
          <p:cNvSpPr>
            <a:spLocks noChangeArrowheads="1"/>
          </p:cNvSpPr>
          <p:nvPr/>
        </p:nvSpPr>
        <p:spPr bwMode="auto">
          <a:xfrm>
            <a:off x="685800" y="5791200"/>
            <a:ext cx="7848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3600" dirty="0"/>
              <a:t>What is </a:t>
            </a:r>
            <a:r>
              <a:rPr lang="en-US" sz="3600" dirty="0" err="1" smtClean="0"/>
              <a:t>Pr</a:t>
            </a:r>
            <a:r>
              <a:rPr lang="en-US" sz="3600" dirty="0"/>
              <a:t>[</a:t>
            </a:r>
            <a:r>
              <a:rPr lang="en-US" sz="3600" dirty="0" smtClean="0"/>
              <a:t>reach </a:t>
            </a:r>
            <a:r>
              <a:rPr lang="en-US" sz="3600" dirty="0">
                <a:solidFill>
                  <a:srgbClr val="008000"/>
                </a:solidFill>
              </a:rPr>
              <a:t>T</a:t>
            </a:r>
            <a:r>
              <a:rPr lang="en-US" sz="3600" dirty="0"/>
              <a:t> before </a:t>
            </a:r>
            <a:r>
              <a:rPr lang="en-US" sz="3600" dirty="0" smtClean="0">
                <a:solidFill>
                  <a:srgbClr val="CC0000"/>
                </a:solidFill>
              </a:rPr>
              <a:t>0</a:t>
            </a:r>
            <a:r>
              <a:rPr lang="en-US" sz="3600" dirty="0"/>
              <a:t>]</a:t>
            </a:r>
            <a:r>
              <a:rPr lang="en-US" sz="3600" dirty="0" smtClean="0"/>
              <a:t>?</a:t>
            </a:r>
            <a:endParaRPr lang="en-US" sz="3600" dirty="0"/>
          </a:p>
        </p:txBody>
      </p:sp>
      <p:sp>
        <p:nvSpPr>
          <p:cNvPr id="4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May 15, 2013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1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1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1" grpId="0"/>
      <p:bldP spid="31763" grpId="0" animBg="1"/>
      <p:bldP spid="31764" grpId="0" animBg="1"/>
      <p:bldP spid="31766" grpId="0"/>
      <p:bldP spid="31767" grpId="0"/>
      <p:bldP spid="31768" grpId="0" animBg="1"/>
      <p:bldP spid="31769" grpId="0" animBg="1"/>
      <p:bldP spid="31771" grpId="0"/>
      <p:bldP spid="31772" grpId="0"/>
      <p:bldP spid="31787" grpId="0"/>
      <p:bldP spid="3178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2" name="Rectangle 3"/>
          <p:cNvSpPr>
            <a:spLocks noChangeArrowheads="1"/>
          </p:cNvSpPr>
          <p:nvPr/>
        </p:nvSpPr>
        <p:spPr bwMode="auto">
          <a:xfrm>
            <a:off x="990600" y="36576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/>
              <a:t>		= </a:t>
            </a:r>
            <a:r>
              <a:rPr lang="en-US" sz="3600" dirty="0" err="1"/>
              <a:t>Pr{target</a:t>
            </a:r>
            <a:r>
              <a:rPr lang="en-US" sz="3600" dirty="0"/>
              <a:t> | </a:t>
            </a:r>
            <a:r>
              <a:rPr lang="en-US" sz="3600" dirty="0">
                <a:solidFill>
                  <a:schemeClr val="accent2"/>
                </a:solidFill>
              </a:rPr>
              <a:t>n+1</a:t>
            </a:r>
            <a:r>
              <a:rPr lang="en-US" sz="3600" dirty="0"/>
              <a:t>} • </a:t>
            </a:r>
            <a:r>
              <a:rPr lang="en-US" sz="3600" dirty="0" err="1"/>
              <a:t>Pr</a:t>
            </a:r>
            <a:r>
              <a:rPr lang="en-US" sz="3600" dirty="0" err="1" smtClean="0"/>
              <a:t>{</a:t>
            </a:r>
            <a:r>
              <a:rPr lang="en-US" sz="3600" dirty="0" err="1" smtClean="0">
                <a:solidFill>
                  <a:schemeClr val="accent2"/>
                </a:solidFill>
              </a:rPr>
              <a:t>win</a:t>
            </a:r>
            <a:r>
              <a:rPr lang="en-US" sz="3600" dirty="0" smtClean="0">
                <a:solidFill>
                  <a:schemeClr val="accent2"/>
                </a:solidFill>
              </a:rPr>
              <a:t> bet</a:t>
            </a:r>
            <a:r>
              <a:rPr lang="en-US" sz="3600" dirty="0" smtClean="0"/>
              <a:t>}</a:t>
            </a:r>
            <a:endParaRPr lang="en-US" sz="3600" b="1" dirty="0"/>
          </a:p>
        </p:txBody>
      </p:sp>
      <p:sp useBgFill="1">
        <p:nvSpPr>
          <p:cNvPr id="32793" name="Rectangle 3"/>
          <p:cNvSpPr>
            <a:spLocks noChangeArrowheads="1"/>
          </p:cNvSpPr>
          <p:nvPr/>
        </p:nvSpPr>
        <p:spPr bwMode="auto">
          <a:xfrm>
            <a:off x="457200" y="4343400"/>
            <a:ext cx="8686800" cy="914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/>
              <a:t>		      + </a:t>
            </a:r>
            <a:r>
              <a:rPr lang="en-US" sz="3600" dirty="0" err="1"/>
              <a:t>Pr{target</a:t>
            </a:r>
            <a:r>
              <a:rPr lang="en-US" sz="3600" dirty="0"/>
              <a:t> | </a:t>
            </a:r>
            <a:r>
              <a:rPr lang="en-US" sz="3600" dirty="0">
                <a:solidFill>
                  <a:schemeClr val="accent2"/>
                </a:solidFill>
              </a:rPr>
              <a:t>n-1</a:t>
            </a:r>
            <a:r>
              <a:rPr lang="en-US" sz="3600" dirty="0"/>
              <a:t>} • </a:t>
            </a:r>
            <a:r>
              <a:rPr lang="en-US" sz="3600" dirty="0" err="1"/>
              <a:t>Pr</a:t>
            </a:r>
            <a:r>
              <a:rPr lang="en-US" sz="3600" dirty="0" err="1" smtClean="0"/>
              <a:t>{</a:t>
            </a:r>
            <a:r>
              <a:rPr lang="en-US" sz="3600" dirty="0" err="1" smtClean="0">
                <a:solidFill>
                  <a:schemeClr val="accent2"/>
                </a:solidFill>
              </a:rPr>
              <a:t>lose</a:t>
            </a:r>
            <a:r>
              <a:rPr lang="en-US" sz="3600" dirty="0" smtClean="0">
                <a:solidFill>
                  <a:schemeClr val="accent2"/>
                </a:solidFill>
              </a:rPr>
              <a:t> bet</a:t>
            </a:r>
            <a:r>
              <a:rPr lang="en-US" sz="3600" dirty="0" smtClean="0"/>
              <a:t>}</a:t>
            </a:r>
            <a:endParaRPr lang="en-US" sz="3600" b="1" dirty="0"/>
          </a:p>
        </p:txBody>
      </p:sp>
      <p:sp>
        <p:nvSpPr>
          <p:cNvPr id="563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ruinwin</a:t>
            </a:r>
            <a:r>
              <a:rPr lang="en-US" dirty="0" smtClean="0"/>
              <a:t>.</a:t>
            </a:r>
            <a:fld id="{AFF3B048-DFE0-4C46-9EA8-032933489598}" type="slidenum">
              <a:rPr lang="en-US" smtClean="0"/>
              <a:pPr/>
              <a:t>11</a:t>
            </a:fld>
            <a:endParaRPr lang="en-US" dirty="0"/>
          </a:p>
          <a:p>
            <a:endParaRPr lang="en-US" dirty="0"/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General Approach</a:t>
            </a:r>
          </a:p>
        </p:txBody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048000"/>
            <a:ext cx="7772400" cy="685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	</a:t>
            </a:r>
            <a:r>
              <a:rPr lang="en-US">
                <a:solidFill>
                  <a:schemeClr val="accent2"/>
                </a:solidFill>
              </a:rPr>
              <a:t>w</a:t>
            </a:r>
            <a:r>
              <a:rPr lang="en-US" baseline="-25000">
                <a:solidFill>
                  <a:schemeClr val="accent2"/>
                </a:solidFill>
              </a:rPr>
              <a:t>n</a:t>
            </a:r>
            <a:r>
              <a:rPr lang="en-US"/>
              <a:t> ::= Pr{hit target | start at </a:t>
            </a:r>
            <a:r>
              <a:rPr lang="en-US">
                <a:solidFill>
                  <a:schemeClr val="accent2"/>
                </a:solidFill>
              </a:rPr>
              <a:t>n</a:t>
            </a:r>
            <a:r>
              <a:rPr lang="en-US"/>
              <a:t>}</a:t>
            </a:r>
            <a:endParaRPr lang="en-US" b="1"/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3463925" y="1990725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n-1</a:t>
            </a:r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4432300" y="1990725"/>
            <a:ext cx="457200" cy="457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</a:t>
            </a:r>
          </a:p>
        </p:txBody>
      </p:sp>
      <p:cxnSp>
        <p:nvCxnSpPr>
          <p:cNvPr id="56329" name="AutoShape 6"/>
          <p:cNvCxnSpPr>
            <a:cxnSpLocks noChangeShapeType="1"/>
            <a:stCxn id="19460" idx="7"/>
            <a:endCxn id="19461" idx="1"/>
          </p:cNvCxnSpPr>
          <p:nvPr/>
        </p:nvCxnSpPr>
        <p:spPr bwMode="auto">
          <a:xfrm rot="5400000" flipV="1">
            <a:off x="4175919" y="1735931"/>
            <a:ext cx="1588" cy="644525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6330" name="AutoShape 7"/>
          <p:cNvCxnSpPr>
            <a:cxnSpLocks noChangeShapeType="1"/>
            <a:stCxn id="19461" idx="3"/>
            <a:endCxn id="19460" idx="5"/>
          </p:cNvCxnSpPr>
          <p:nvPr/>
        </p:nvCxnSpPr>
        <p:spPr bwMode="auto">
          <a:xfrm rot="5400000">
            <a:off x="4175919" y="2059781"/>
            <a:ext cx="1588" cy="644525"/>
          </a:xfrm>
          <a:prstGeom prst="curvedConnector3">
            <a:avLst>
              <a:gd name="adj1" fmla="val 130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19464" name="Oval 8"/>
          <p:cNvSpPr>
            <a:spLocks noChangeArrowheads="1"/>
          </p:cNvSpPr>
          <p:nvPr/>
        </p:nvSpPr>
        <p:spPr bwMode="auto">
          <a:xfrm>
            <a:off x="5368925" y="19812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n+1</a:t>
            </a:r>
          </a:p>
        </p:txBody>
      </p:sp>
      <p:cxnSp>
        <p:nvCxnSpPr>
          <p:cNvPr id="56332" name="AutoShape 9"/>
          <p:cNvCxnSpPr>
            <a:cxnSpLocks noChangeShapeType="1"/>
            <a:stCxn id="19461" idx="7"/>
            <a:endCxn id="19464" idx="1"/>
          </p:cNvCxnSpPr>
          <p:nvPr/>
        </p:nvCxnSpPr>
        <p:spPr bwMode="auto">
          <a:xfrm rot="-5400000">
            <a:off x="5124450" y="1746250"/>
            <a:ext cx="9525" cy="612775"/>
          </a:xfrm>
          <a:prstGeom prst="curvedConnector3">
            <a:avLst>
              <a:gd name="adj1" fmla="val 2166667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6333" name="AutoShape 10"/>
          <p:cNvCxnSpPr>
            <a:cxnSpLocks noChangeShapeType="1"/>
            <a:stCxn id="19464" idx="3"/>
            <a:endCxn id="19461" idx="5"/>
          </p:cNvCxnSpPr>
          <p:nvPr/>
        </p:nvCxnSpPr>
        <p:spPr bwMode="auto">
          <a:xfrm rot="5400000">
            <a:off x="5124450" y="2070100"/>
            <a:ext cx="9525" cy="612775"/>
          </a:xfrm>
          <a:prstGeom prst="curvedConnector3">
            <a:avLst>
              <a:gd name="adj1" fmla="val 2150000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cxnSp>
        <p:nvCxnSpPr>
          <p:cNvPr id="56334" name="AutoShape 11"/>
          <p:cNvCxnSpPr>
            <a:cxnSpLocks noChangeShapeType="1"/>
            <a:stCxn id="19464" idx="7"/>
          </p:cNvCxnSpPr>
          <p:nvPr/>
        </p:nvCxnSpPr>
        <p:spPr bwMode="auto">
          <a:xfrm rot="5400000" flipV="1">
            <a:off x="6049962" y="1757363"/>
            <a:ext cx="9525" cy="590550"/>
          </a:xfrm>
          <a:prstGeom prst="curvedConnector3">
            <a:avLst>
              <a:gd name="adj1" fmla="val -2083338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6335" name="AutoShape 12"/>
          <p:cNvCxnSpPr>
            <a:cxnSpLocks noChangeShapeType="1"/>
            <a:endCxn id="19464" idx="5"/>
          </p:cNvCxnSpPr>
          <p:nvPr/>
        </p:nvCxnSpPr>
        <p:spPr bwMode="auto">
          <a:xfrm rot="16200000" flipV="1">
            <a:off x="6049962" y="2081213"/>
            <a:ext cx="9525" cy="590550"/>
          </a:xfrm>
          <a:prstGeom prst="curvedConnector3">
            <a:avLst>
              <a:gd name="adj1" fmla="val -2083338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cxnSp>
        <p:nvCxnSpPr>
          <p:cNvPr id="56336" name="AutoShape 13"/>
          <p:cNvCxnSpPr>
            <a:cxnSpLocks noChangeShapeType="1"/>
            <a:endCxn id="19460" idx="1"/>
          </p:cNvCxnSpPr>
          <p:nvPr/>
        </p:nvCxnSpPr>
        <p:spPr bwMode="auto">
          <a:xfrm rot="5400000" flipV="1">
            <a:off x="3212306" y="1739107"/>
            <a:ext cx="1587" cy="635000"/>
          </a:xfrm>
          <a:prstGeom prst="curvedConnector3">
            <a:avLst>
              <a:gd name="adj1" fmla="val -124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6337" name="AutoShape 14"/>
          <p:cNvCxnSpPr>
            <a:cxnSpLocks noChangeShapeType="1"/>
            <a:stCxn id="19460" idx="3"/>
          </p:cNvCxnSpPr>
          <p:nvPr/>
        </p:nvCxnSpPr>
        <p:spPr bwMode="auto">
          <a:xfrm rot="5400000">
            <a:off x="3212306" y="2064544"/>
            <a:ext cx="1588" cy="635000"/>
          </a:xfrm>
          <a:prstGeom prst="curvedConnector3">
            <a:avLst>
              <a:gd name="adj1" fmla="val 131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6338" name="Rectangle 15"/>
          <p:cNvSpPr>
            <a:spLocks noChangeArrowheads="1"/>
          </p:cNvSpPr>
          <p:nvPr/>
        </p:nvSpPr>
        <p:spPr bwMode="auto">
          <a:xfrm>
            <a:off x="5029200" y="1447800"/>
            <a:ext cx="347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p</a:t>
            </a:r>
          </a:p>
        </p:txBody>
      </p:sp>
      <p:sp>
        <p:nvSpPr>
          <p:cNvPr id="56339" name="Rectangle 16"/>
          <p:cNvSpPr>
            <a:spLocks noChangeArrowheads="1"/>
          </p:cNvSpPr>
          <p:nvPr/>
        </p:nvSpPr>
        <p:spPr bwMode="auto">
          <a:xfrm>
            <a:off x="4000500" y="2438400"/>
            <a:ext cx="34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CC0000"/>
                </a:solidFill>
              </a:rPr>
              <a:t>q</a:t>
            </a:r>
            <a:endParaRPr lang="en-US">
              <a:solidFill>
                <a:srgbClr val="008000"/>
              </a:solidFill>
            </a:endParaRPr>
          </a:p>
        </p:txBody>
      </p:sp>
      <p:sp>
        <p:nvSpPr>
          <p:cNvPr id="56340" name="Rectangle 17"/>
          <p:cNvSpPr>
            <a:spLocks noChangeArrowheads="1"/>
          </p:cNvSpPr>
          <p:nvPr/>
        </p:nvSpPr>
        <p:spPr bwMode="auto">
          <a:xfrm>
            <a:off x="6324600" y="1676400"/>
            <a:ext cx="692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>
                <a:latin typeface="Arial" pitchFamily="-111" charset="0"/>
              </a:rPr>
              <a:t>…</a:t>
            </a:r>
            <a:endParaRPr lang="en-US" sz="4000"/>
          </a:p>
        </p:txBody>
      </p:sp>
      <p:sp>
        <p:nvSpPr>
          <p:cNvPr id="56341" name="Rectangle 18"/>
          <p:cNvSpPr>
            <a:spLocks noChangeArrowheads="1"/>
          </p:cNvSpPr>
          <p:nvPr/>
        </p:nvSpPr>
        <p:spPr bwMode="auto">
          <a:xfrm>
            <a:off x="2514600" y="1736725"/>
            <a:ext cx="692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>
                <a:latin typeface="Arial" pitchFamily="-111" charset="0"/>
              </a:rPr>
              <a:t>…</a:t>
            </a:r>
            <a:endParaRPr lang="en-US" sz="4000"/>
          </a:p>
        </p:txBody>
      </p:sp>
      <p:sp useBgFill="1">
        <p:nvSpPr>
          <p:cNvPr id="32794" name="Rectangle 3"/>
          <p:cNvSpPr>
            <a:spLocks noChangeArrowheads="1"/>
          </p:cNvSpPr>
          <p:nvPr/>
        </p:nvSpPr>
        <p:spPr bwMode="auto">
          <a:xfrm>
            <a:off x="1066800" y="3657600"/>
            <a:ext cx="77724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/>
              <a:t>		=             </a:t>
            </a:r>
            <a:r>
              <a:rPr lang="en-US" sz="3600" dirty="0">
                <a:solidFill>
                  <a:schemeClr val="accent2"/>
                </a:solidFill>
              </a:rPr>
              <a:t>w</a:t>
            </a:r>
            <a:r>
              <a:rPr lang="en-US" sz="3600" baseline="-25000" dirty="0">
                <a:solidFill>
                  <a:schemeClr val="accent2"/>
                </a:solidFill>
              </a:rPr>
              <a:t>n+1</a:t>
            </a:r>
            <a:r>
              <a:rPr lang="en-US" sz="3600" dirty="0"/>
              <a:t>      </a:t>
            </a:r>
            <a:r>
              <a:rPr lang="en-US" sz="1400" dirty="0"/>
              <a:t> </a:t>
            </a:r>
            <a:r>
              <a:rPr lang="en-US" sz="3600" dirty="0"/>
              <a:t> •    </a:t>
            </a:r>
            <a:r>
              <a:rPr lang="en-US" sz="3600" dirty="0" err="1">
                <a:solidFill>
                  <a:srgbClr val="008000"/>
                </a:solidFill>
              </a:rPr>
              <a:t>p</a:t>
            </a:r>
            <a:endParaRPr lang="en-US" sz="3600" b="1" dirty="0"/>
          </a:p>
        </p:txBody>
      </p:sp>
      <p:sp>
        <p:nvSpPr>
          <p:cNvPr id="2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7975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May 15, 2013</a:t>
            </a:r>
            <a:endParaRPr lang="en-US" dirty="0"/>
          </a:p>
        </p:txBody>
      </p:sp>
      <p:sp useBgFill="1">
        <p:nvSpPr>
          <p:cNvPr id="32795" name="Rectangle 3"/>
          <p:cNvSpPr>
            <a:spLocks noChangeArrowheads="1"/>
          </p:cNvSpPr>
          <p:nvPr/>
        </p:nvSpPr>
        <p:spPr bwMode="auto">
          <a:xfrm>
            <a:off x="1066800" y="4343400"/>
            <a:ext cx="77724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		</a:t>
            </a:r>
            <a:r>
              <a:rPr lang="en-US" sz="3600" dirty="0"/>
              <a:t>      +         </a:t>
            </a:r>
            <a:r>
              <a:rPr lang="en-US" sz="3600" dirty="0">
                <a:solidFill>
                  <a:schemeClr val="accent2"/>
                </a:solidFill>
              </a:rPr>
              <a:t>w</a:t>
            </a:r>
            <a:r>
              <a:rPr lang="en-US" sz="3600" baseline="-25000" dirty="0">
                <a:solidFill>
                  <a:schemeClr val="accent2"/>
                </a:solidFill>
              </a:rPr>
              <a:t>n-1</a:t>
            </a:r>
            <a:r>
              <a:rPr lang="en-US" sz="3600" dirty="0"/>
              <a:t>      </a:t>
            </a:r>
            <a:r>
              <a:rPr lang="en-US" sz="1200" dirty="0"/>
              <a:t> </a:t>
            </a:r>
            <a:r>
              <a:rPr lang="en-US" sz="3600" dirty="0"/>
              <a:t>     •     </a:t>
            </a:r>
            <a:r>
              <a:rPr lang="en-US" sz="3600" dirty="0" err="1">
                <a:solidFill>
                  <a:srgbClr val="CC0000"/>
                </a:solidFill>
              </a:rPr>
              <a:t>q</a:t>
            </a:r>
            <a:endParaRPr lang="en-US" sz="3600" b="1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2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2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92" grpId="0"/>
      <p:bldP spid="32793" grpId="0" animBg="1"/>
      <p:bldP spid="32794" grpId="0" animBg="1"/>
      <p:bldP spid="3279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5" name="Rectangle 19"/>
          <p:cNvSpPr>
            <a:spLocks noChangeArrowheads="1"/>
          </p:cNvSpPr>
          <p:nvPr/>
        </p:nvSpPr>
        <p:spPr bwMode="auto">
          <a:xfrm>
            <a:off x="990600" y="2895600"/>
            <a:ext cx="7162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/>
              <a:t>	</a:t>
            </a:r>
            <a:r>
              <a:rPr lang="en-US" sz="4400" dirty="0" err="1">
                <a:solidFill>
                  <a:schemeClr val="accent2"/>
                </a:solidFill>
              </a:rPr>
              <a:t>w</a:t>
            </a:r>
            <a:r>
              <a:rPr lang="en-US" sz="4400" baseline="-25000" dirty="0" err="1">
                <a:solidFill>
                  <a:schemeClr val="accent2"/>
                </a:solidFill>
              </a:rPr>
              <a:t>n</a:t>
            </a:r>
            <a:r>
              <a:rPr lang="en-US" sz="4400" dirty="0"/>
              <a:t> = </a:t>
            </a:r>
            <a:r>
              <a:rPr lang="en-US" sz="4400" dirty="0">
                <a:solidFill>
                  <a:srgbClr val="008000"/>
                </a:solidFill>
              </a:rPr>
              <a:t>p</a:t>
            </a:r>
            <a:r>
              <a:rPr lang="en-US" sz="4400" dirty="0">
                <a:solidFill>
                  <a:schemeClr val="accent2"/>
                </a:solidFill>
              </a:rPr>
              <a:t>w</a:t>
            </a:r>
            <a:r>
              <a:rPr lang="en-US" sz="4400" baseline="-25000" dirty="0">
                <a:solidFill>
                  <a:schemeClr val="accent2"/>
                </a:solidFill>
              </a:rPr>
              <a:t>n+1</a:t>
            </a:r>
            <a:r>
              <a:rPr lang="en-US" sz="4400" dirty="0"/>
              <a:t> + </a:t>
            </a:r>
            <a:r>
              <a:rPr lang="en-US" sz="4400" dirty="0">
                <a:solidFill>
                  <a:srgbClr val="CC0000"/>
                </a:solidFill>
              </a:rPr>
              <a:t>q</a:t>
            </a:r>
            <a:r>
              <a:rPr lang="en-US" sz="4400" dirty="0">
                <a:solidFill>
                  <a:schemeClr val="accent2"/>
                </a:solidFill>
              </a:rPr>
              <a:t>w</a:t>
            </a:r>
            <a:r>
              <a:rPr lang="en-US" sz="4400" baseline="-25000" dirty="0">
                <a:solidFill>
                  <a:schemeClr val="accent2"/>
                </a:solidFill>
              </a:rPr>
              <a:t>n-1</a:t>
            </a:r>
            <a:r>
              <a:rPr lang="en-US" sz="4400" dirty="0"/>
              <a:t>, so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/>
              <a:t>	</a:t>
            </a:r>
            <a:r>
              <a:rPr lang="en-US" sz="4400" dirty="0">
                <a:solidFill>
                  <a:schemeClr val="accent2"/>
                </a:solidFill>
              </a:rPr>
              <a:t>w</a:t>
            </a:r>
            <a:r>
              <a:rPr lang="en-US" sz="4400" baseline="-25000" dirty="0">
                <a:solidFill>
                  <a:schemeClr val="accent2"/>
                </a:solidFill>
              </a:rPr>
              <a:t>n+1</a:t>
            </a:r>
            <a:r>
              <a:rPr lang="en-US" sz="4400" dirty="0"/>
              <a:t> = (1/</a:t>
            </a:r>
            <a:r>
              <a:rPr lang="en-US" sz="4400" dirty="0">
                <a:solidFill>
                  <a:srgbClr val="008000"/>
                </a:solidFill>
              </a:rPr>
              <a:t>p</a:t>
            </a:r>
            <a:r>
              <a:rPr lang="en-US" sz="4400" dirty="0"/>
              <a:t>)</a:t>
            </a:r>
            <a:r>
              <a:rPr lang="en-US" sz="4400" dirty="0">
                <a:solidFill>
                  <a:schemeClr val="accent2"/>
                </a:solidFill>
              </a:rPr>
              <a:t>w</a:t>
            </a:r>
            <a:r>
              <a:rPr lang="en-US" sz="4400" baseline="-25000" dirty="0">
                <a:solidFill>
                  <a:schemeClr val="accent2"/>
                </a:solidFill>
              </a:rPr>
              <a:t>n</a:t>
            </a:r>
            <a:r>
              <a:rPr lang="en-US" sz="4400" dirty="0"/>
              <a:t> - (</a:t>
            </a:r>
            <a:r>
              <a:rPr lang="en-US" sz="4400" dirty="0">
                <a:solidFill>
                  <a:srgbClr val="CC0000"/>
                </a:solidFill>
              </a:rPr>
              <a:t>q</a:t>
            </a:r>
            <a:r>
              <a:rPr lang="en-US" sz="4400" dirty="0"/>
              <a:t>/</a:t>
            </a:r>
            <a:r>
              <a:rPr lang="en-US" sz="4400" dirty="0">
                <a:solidFill>
                  <a:srgbClr val="008000"/>
                </a:solidFill>
              </a:rPr>
              <a:t>p</a:t>
            </a:r>
            <a:r>
              <a:rPr lang="en-US" sz="4400" dirty="0"/>
              <a:t>)</a:t>
            </a:r>
            <a:r>
              <a:rPr lang="en-US" sz="4400" dirty="0">
                <a:solidFill>
                  <a:schemeClr val="accent2"/>
                </a:solidFill>
              </a:rPr>
              <a:t>w</a:t>
            </a:r>
            <a:r>
              <a:rPr lang="en-US" sz="4400" baseline="-25000" dirty="0">
                <a:solidFill>
                  <a:schemeClr val="accent2"/>
                </a:solidFill>
              </a:rPr>
              <a:t>n-1</a:t>
            </a:r>
            <a:endParaRPr lang="en-US" sz="4400" b="1" dirty="0"/>
          </a:p>
        </p:txBody>
      </p:sp>
      <p:sp>
        <p:nvSpPr>
          <p:cNvPr id="563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ruinwin</a:t>
            </a:r>
            <a:r>
              <a:rPr lang="en-US" dirty="0" smtClean="0"/>
              <a:t>.</a:t>
            </a:r>
            <a:fld id="{AFF3B048-DFE0-4C46-9EA8-032933489598}" type="slidenum">
              <a:rPr lang="en-US" smtClean="0"/>
              <a:pPr/>
              <a:t>12</a:t>
            </a:fld>
            <a:endParaRPr lang="en-US" dirty="0"/>
          </a:p>
          <a:p>
            <a:endParaRPr lang="en-US" dirty="0"/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General Approach</a:t>
            </a:r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3463925" y="1990725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n-1</a:t>
            </a:r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4432300" y="1990725"/>
            <a:ext cx="457200" cy="457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</a:t>
            </a:r>
          </a:p>
        </p:txBody>
      </p:sp>
      <p:cxnSp>
        <p:nvCxnSpPr>
          <p:cNvPr id="56329" name="AutoShape 6"/>
          <p:cNvCxnSpPr>
            <a:cxnSpLocks noChangeShapeType="1"/>
            <a:stCxn id="19460" idx="7"/>
            <a:endCxn id="19461" idx="1"/>
          </p:cNvCxnSpPr>
          <p:nvPr/>
        </p:nvCxnSpPr>
        <p:spPr bwMode="auto">
          <a:xfrm rot="5400000" flipV="1">
            <a:off x="4175919" y="1735931"/>
            <a:ext cx="1588" cy="644525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6330" name="AutoShape 7"/>
          <p:cNvCxnSpPr>
            <a:cxnSpLocks noChangeShapeType="1"/>
            <a:stCxn id="19461" idx="3"/>
            <a:endCxn id="19460" idx="5"/>
          </p:cNvCxnSpPr>
          <p:nvPr/>
        </p:nvCxnSpPr>
        <p:spPr bwMode="auto">
          <a:xfrm rot="5400000">
            <a:off x="4175919" y="2059781"/>
            <a:ext cx="1588" cy="644525"/>
          </a:xfrm>
          <a:prstGeom prst="curvedConnector3">
            <a:avLst>
              <a:gd name="adj1" fmla="val 130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19464" name="Oval 8"/>
          <p:cNvSpPr>
            <a:spLocks noChangeArrowheads="1"/>
          </p:cNvSpPr>
          <p:nvPr/>
        </p:nvSpPr>
        <p:spPr bwMode="auto">
          <a:xfrm>
            <a:off x="5368925" y="19812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n+1</a:t>
            </a:r>
          </a:p>
        </p:txBody>
      </p:sp>
      <p:cxnSp>
        <p:nvCxnSpPr>
          <p:cNvPr id="56332" name="AutoShape 9"/>
          <p:cNvCxnSpPr>
            <a:cxnSpLocks noChangeShapeType="1"/>
            <a:stCxn id="19461" idx="7"/>
            <a:endCxn id="19464" idx="1"/>
          </p:cNvCxnSpPr>
          <p:nvPr/>
        </p:nvCxnSpPr>
        <p:spPr bwMode="auto">
          <a:xfrm rot="-5400000">
            <a:off x="5124450" y="1746250"/>
            <a:ext cx="9525" cy="612775"/>
          </a:xfrm>
          <a:prstGeom prst="curvedConnector3">
            <a:avLst>
              <a:gd name="adj1" fmla="val 2166667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6333" name="AutoShape 10"/>
          <p:cNvCxnSpPr>
            <a:cxnSpLocks noChangeShapeType="1"/>
            <a:stCxn id="19464" idx="3"/>
            <a:endCxn id="19461" idx="5"/>
          </p:cNvCxnSpPr>
          <p:nvPr/>
        </p:nvCxnSpPr>
        <p:spPr bwMode="auto">
          <a:xfrm rot="5400000">
            <a:off x="5124450" y="2070100"/>
            <a:ext cx="9525" cy="612775"/>
          </a:xfrm>
          <a:prstGeom prst="curvedConnector3">
            <a:avLst>
              <a:gd name="adj1" fmla="val 2150000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cxnSp>
        <p:nvCxnSpPr>
          <p:cNvPr id="56334" name="AutoShape 11"/>
          <p:cNvCxnSpPr>
            <a:cxnSpLocks noChangeShapeType="1"/>
            <a:stCxn id="19464" idx="7"/>
          </p:cNvCxnSpPr>
          <p:nvPr/>
        </p:nvCxnSpPr>
        <p:spPr bwMode="auto">
          <a:xfrm rot="5400000" flipV="1">
            <a:off x="6049962" y="1757363"/>
            <a:ext cx="9525" cy="590550"/>
          </a:xfrm>
          <a:prstGeom prst="curvedConnector3">
            <a:avLst>
              <a:gd name="adj1" fmla="val -2083338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6335" name="AutoShape 12"/>
          <p:cNvCxnSpPr>
            <a:cxnSpLocks noChangeShapeType="1"/>
            <a:endCxn id="19464" idx="5"/>
          </p:cNvCxnSpPr>
          <p:nvPr/>
        </p:nvCxnSpPr>
        <p:spPr bwMode="auto">
          <a:xfrm rot="16200000" flipV="1">
            <a:off x="6049962" y="2081213"/>
            <a:ext cx="9525" cy="590550"/>
          </a:xfrm>
          <a:prstGeom prst="curvedConnector3">
            <a:avLst>
              <a:gd name="adj1" fmla="val -2083338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cxnSp>
        <p:nvCxnSpPr>
          <p:cNvPr id="56336" name="AutoShape 13"/>
          <p:cNvCxnSpPr>
            <a:cxnSpLocks noChangeShapeType="1"/>
            <a:endCxn id="19460" idx="1"/>
          </p:cNvCxnSpPr>
          <p:nvPr/>
        </p:nvCxnSpPr>
        <p:spPr bwMode="auto">
          <a:xfrm rot="5400000" flipV="1">
            <a:off x="3212306" y="1739107"/>
            <a:ext cx="1587" cy="635000"/>
          </a:xfrm>
          <a:prstGeom prst="curvedConnector3">
            <a:avLst>
              <a:gd name="adj1" fmla="val -124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6337" name="AutoShape 14"/>
          <p:cNvCxnSpPr>
            <a:cxnSpLocks noChangeShapeType="1"/>
            <a:stCxn id="19460" idx="3"/>
          </p:cNvCxnSpPr>
          <p:nvPr/>
        </p:nvCxnSpPr>
        <p:spPr bwMode="auto">
          <a:xfrm rot="5400000">
            <a:off x="3212306" y="2064544"/>
            <a:ext cx="1588" cy="635000"/>
          </a:xfrm>
          <a:prstGeom prst="curvedConnector3">
            <a:avLst>
              <a:gd name="adj1" fmla="val 131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6338" name="Rectangle 15"/>
          <p:cNvSpPr>
            <a:spLocks noChangeArrowheads="1"/>
          </p:cNvSpPr>
          <p:nvPr/>
        </p:nvSpPr>
        <p:spPr bwMode="auto">
          <a:xfrm>
            <a:off x="5029200" y="1447800"/>
            <a:ext cx="347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p</a:t>
            </a:r>
          </a:p>
        </p:txBody>
      </p:sp>
      <p:sp>
        <p:nvSpPr>
          <p:cNvPr id="56339" name="Rectangle 16"/>
          <p:cNvSpPr>
            <a:spLocks noChangeArrowheads="1"/>
          </p:cNvSpPr>
          <p:nvPr/>
        </p:nvSpPr>
        <p:spPr bwMode="auto">
          <a:xfrm>
            <a:off x="4000500" y="2438400"/>
            <a:ext cx="34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CC0000"/>
                </a:solidFill>
              </a:rPr>
              <a:t>q</a:t>
            </a:r>
            <a:endParaRPr lang="en-US">
              <a:solidFill>
                <a:srgbClr val="008000"/>
              </a:solidFill>
            </a:endParaRPr>
          </a:p>
        </p:txBody>
      </p:sp>
      <p:sp>
        <p:nvSpPr>
          <p:cNvPr id="56340" name="Rectangle 17"/>
          <p:cNvSpPr>
            <a:spLocks noChangeArrowheads="1"/>
          </p:cNvSpPr>
          <p:nvPr/>
        </p:nvSpPr>
        <p:spPr bwMode="auto">
          <a:xfrm>
            <a:off x="6324600" y="1676400"/>
            <a:ext cx="692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>
                <a:latin typeface="Arial" pitchFamily="-111" charset="0"/>
              </a:rPr>
              <a:t>…</a:t>
            </a:r>
            <a:endParaRPr lang="en-US" sz="4000"/>
          </a:p>
        </p:txBody>
      </p:sp>
      <p:sp>
        <p:nvSpPr>
          <p:cNvPr id="56341" name="Rectangle 18"/>
          <p:cNvSpPr>
            <a:spLocks noChangeArrowheads="1"/>
          </p:cNvSpPr>
          <p:nvPr/>
        </p:nvSpPr>
        <p:spPr bwMode="auto">
          <a:xfrm>
            <a:off x="2514600" y="1736725"/>
            <a:ext cx="692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>
                <a:latin typeface="Arial" pitchFamily="-111" charset="0"/>
              </a:rPr>
              <a:t>…</a:t>
            </a:r>
            <a:endParaRPr lang="en-US" sz="4000"/>
          </a:p>
        </p:txBody>
      </p:sp>
      <p:sp>
        <p:nvSpPr>
          <p:cNvPr id="19476" name="Rectangle 20"/>
          <p:cNvSpPr>
            <a:spLocks noChangeArrowheads="1"/>
          </p:cNvSpPr>
          <p:nvPr/>
        </p:nvSpPr>
        <p:spPr bwMode="auto">
          <a:xfrm>
            <a:off x="990600" y="4724400"/>
            <a:ext cx="7239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000" b="1" dirty="0" smtClean="0"/>
              <a:t>we </a:t>
            </a:r>
            <a:r>
              <a:rPr lang="en-US" sz="4000" b="1" dirty="0"/>
              <a:t>have a linear recurrence!</a:t>
            </a:r>
          </a:p>
        </p:txBody>
      </p:sp>
      <p:sp>
        <p:nvSpPr>
          <p:cNvPr id="2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7975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May 15, 2013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4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4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75" grpId="0" build="allAtOnce"/>
      <p:bldP spid="1947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472362" cy="1143000"/>
          </a:xfrm>
        </p:spPr>
        <p:txBody>
          <a:bodyPr/>
          <a:lstStyle/>
          <a:p>
            <a:r>
              <a:rPr lang="en-US" dirty="0" smtClean="0"/>
              <a:t>…otherwise Gambler is ruined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915400" cy="4953000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 smtClean="0">
                <a:solidFill>
                  <a:srgbClr val="660066"/>
                </a:solidFill>
              </a:rPr>
              <a:t>Claim: </a:t>
            </a:r>
          </a:p>
          <a:p>
            <a:pPr marL="0" indent="0" algn="ctr">
              <a:buNone/>
            </a:pPr>
            <a:r>
              <a:rPr lang="en-US" sz="6000" dirty="0" err="1" smtClean="0">
                <a:solidFill>
                  <a:srgbClr val="0000FF"/>
                </a:solidFill>
              </a:rPr>
              <a:t>Pr</a:t>
            </a:r>
            <a:r>
              <a:rPr lang="en-US" sz="6000" dirty="0" smtClean="0">
                <a:solidFill>
                  <a:srgbClr val="0000FF"/>
                </a:solidFill>
              </a:rPr>
              <a:t>[ruin] 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6000" dirty="0" smtClean="0">
                <a:solidFill>
                  <a:srgbClr val="0000FF"/>
                </a:solidFill>
              </a:rPr>
              <a:t> 1 – </a:t>
            </a:r>
            <a:r>
              <a:rPr lang="en-US" sz="6000" dirty="0" err="1" smtClean="0">
                <a:solidFill>
                  <a:srgbClr val="0000FF"/>
                </a:solidFill>
              </a:rPr>
              <a:t>Pr</a:t>
            </a:r>
            <a:r>
              <a:rPr lang="en-US" sz="6000" dirty="0" smtClean="0">
                <a:solidFill>
                  <a:srgbClr val="0000FF"/>
                </a:solidFill>
              </a:rPr>
              <a:t>[win]</a:t>
            </a:r>
          </a:p>
          <a:p>
            <a:pPr marL="0" indent="0">
              <a:buNone/>
            </a:pPr>
            <a:r>
              <a:rPr lang="en-US" sz="5400" dirty="0" smtClean="0"/>
              <a:t>so if we know one, we know</a:t>
            </a:r>
          </a:p>
          <a:p>
            <a:pPr marL="0" indent="0">
              <a:buNone/>
            </a:pPr>
            <a:r>
              <a:rPr lang="en-US" sz="5400" dirty="0" smtClean="0"/>
              <a:t>the other.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ruinwin</a:t>
            </a:r>
            <a:r>
              <a:rPr lang="en-US" dirty="0" smtClean="0"/>
              <a:t>.</a:t>
            </a:r>
            <a:fld id="{E877D3CB-F960-BD47-98A7-06971C504846}" type="slidenum">
              <a:rPr lang="en-US" smtClean="0"/>
              <a:pPr>
                <a:defRPr/>
              </a:pPr>
              <a:t>13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Albert R Meyer,                        May 15,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03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915400" cy="4953000"/>
          </a:xfrm>
        </p:spPr>
        <p:txBody>
          <a:bodyPr/>
          <a:lstStyle/>
          <a:p>
            <a:pPr marL="0" indent="0">
              <a:buNone/>
            </a:pPr>
            <a:r>
              <a:rPr lang="en-US" sz="4800" dirty="0" smtClean="0">
                <a:solidFill>
                  <a:schemeClr val="tx2"/>
                </a:solidFill>
              </a:rPr>
              <a:t>because </a:t>
            </a:r>
            <a:r>
              <a:rPr lang="en-US" sz="4800" dirty="0" err="1" smtClean="0"/>
              <a:t>Pr</a:t>
            </a:r>
            <a:r>
              <a:rPr lang="en-US" sz="4800" dirty="0" smtClean="0"/>
              <a:t>[</a:t>
            </a:r>
            <a:r>
              <a:rPr lang="en-US" sz="4800" dirty="0" smtClean="0">
                <a:solidFill>
                  <a:srgbClr val="660066"/>
                </a:solidFill>
              </a:rPr>
              <a:t>play </a:t>
            </a:r>
            <a:r>
              <a:rPr lang="en-US" sz="4800" dirty="0">
                <a:solidFill>
                  <a:srgbClr val="660066"/>
                </a:solidFill>
              </a:rPr>
              <a:t>forever</a:t>
            </a:r>
            <a:r>
              <a:rPr lang="en-US" sz="4800" dirty="0"/>
              <a:t>] </a:t>
            </a:r>
            <a:r>
              <a:rPr lang="en-US" sz="48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800" dirty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0 </a:t>
            </a:r>
            <a:r>
              <a:rPr lang="en-US" sz="4800" dirty="0" smtClean="0">
                <a:solidFill>
                  <a:srgbClr val="00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5400" dirty="0" smtClean="0"/>
              <a:t>with any stake</a:t>
            </a:r>
          </a:p>
          <a:p>
            <a:pPr marL="0" indent="0" algn="ctr">
              <a:buNone/>
            </a:pPr>
            <a:r>
              <a:rPr lang="en-US" sz="5400" dirty="0" err="1" smtClean="0"/>
              <a:t>Pr</a:t>
            </a:r>
            <a:r>
              <a:rPr lang="en-US" sz="5400" dirty="0" smtClean="0"/>
              <a:t>[ends in </a:t>
            </a:r>
            <a:r>
              <a:rPr lang="en-US" sz="5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5400" dirty="0" smtClean="0"/>
              <a:t> </a:t>
            </a:r>
            <a:r>
              <a:rPr lang="en-US" sz="5400" dirty="0">
                <a:solidFill>
                  <a:srgbClr val="0000FF"/>
                </a:solidFill>
              </a:rPr>
              <a:t>T</a:t>
            </a:r>
            <a:r>
              <a:rPr lang="en-US" sz="5400" dirty="0"/>
              <a:t> bets]</a:t>
            </a:r>
            <a:r>
              <a:rPr lang="en-US" sz="5400" dirty="0">
                <a:solidFill>
                  <a:srgbClr val="0000FF"/>
                </a:solidFill>
              </a:rPr>
              <a:t> </a:t>
            </a:r>
            <a:r>
              <a:rPr lang="en-US" sz="5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err="1" smtClean="0">
                <a:solidFill>
                  <a:srgbClr val="0000FF"/>
                </a:solidFill>
              </a:rPr>
              <a:t>ɛ</a:t>
            </a:r>
            <a:endParaRPr lang="en-US" sz="54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5400" dirty="0" smtClean="0"/>
              <a:t>so</a:t>
            </a:r>
          </a:p>
          <a:p>
            <a:pPr marL="0" indent="0" algn="ctr">
              <a:buNone/>
            </a:pPr>
            <a:r>
              <a:rPr lang="en-US" sz="5400" dirty="0" err="1"/>
              <a:t>Pr</a:t>
            </a:r>
            <a:r>
              <a:rPr lang="en-US" sz="5400" dirty="0" smtClean="0"/>
              <a:t>[</a:t>
            </a:r>
            <a:r>
              <a:rPr lang="en-US" sz="5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5400" dirty="0" smtClean="0"/>
              <a:t> </a:t>
            </a:r>
            <a:r>
              <a:rPr lang="en-US" sz="5400" dirty="0" err="1" smtClean="0">
                <a:solidFill>
                  <a:srgbClr val="0000FF"/>
                </a:solidFill>
              </a:rPr>
              <a:t>kT</a:t>
            </a:r>
            <a:r>
              <a:rPr lang="en-US" sz="5400" dirty="0" smtClean="0"/>
              <a:t> </a:t>
            </a:r>
            <a:r>
              <a:rPr lang="en-US" sz="5400" dirty="0"/>
              <a:t>bets]</a:t>
            </a:r>
            <a:r>
              <a:rPr lang="en-US" sz="5400" dirty="0">
                <a:solidFill>
                  <a:srgbClr val="0000FF"/>
                </a:solidFill>
              </a:rPr>
              <a:t> </a:t>
            </a:r>
            <a:r>
              <a:rPr lang="en-US" sz="5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(1-ɛ)</a:t>
            </a:r>
            <a:r>
              <a:rPr lang="en-US" sz="5400" baseline="30000" dirty="0" smtClean="0">
                <a:solidFill>
                  <a:srgbClr val="0000FF"/>
                </a:solidFill>
                <a:latin typeface="Comic Sans MS"/>
                <a:cs typeface="Comic Sans MS"/>
              </a:rPr>
              <a:t>k</a:t>
            </a:r>
            <a:endParaRPr lang="en-US" sz="5400" baseline="30000" dirty="0">
              <a:solidFill>
                <a:srgbClr val="0000FF"/>
              </a:solidFill>
              <a:latin typeface="Comic Sans MS"/>
              <a:cs typeface="Comic Sans MS"/>
            </a:endParaRPr>
          </a:p>
          <a:p>
            <a:pPr marL="0" indent="0" algn="ctr">
              <a:buNone/>
            </a:pPr>
            <a:endParaRPr lang="en-US" sz="4800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ruinwin</a:t>
            </a:r>
            <a:r>
              <a:rPr lang="en-US" dirty="0" smtClean="0"/>
              <a:t>.</a:t>
            </a:r>
            <a:fld id="{E877D3CB-F960-BD47-98A7-06971C504846}" type="slidenum">
              <a:rPr lang="en-US" smtClean="0"/>
              <a:pPr>
                <a:defRPr/>
              </a:pPr>
              <a:t>14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Albert R Meyer,                        May 15, 2013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472362" cy="1143000"/>
          </a:xfrm>
        </p:spPr>
        <p:txBody>
          <a:bodyPr/>
          <a:lstStyle/>
          <a:p>
            <a:r>
              <a:rPr lang="en-US" dirty="0" smtClean="0"/>
              <a:t>…otherwise Gambler is ruined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731354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1638" y="228600"/>
            <a:ext cx="6024562" cy="1069975"/>
          </a:xfrm>
        </p:spPr>
        <p:txBody>
          <a:bodyPr/>
          <a:lstStyle/>
          <a:p>
            <a:r>
              <a:rPr lang="en-US" dirty="0" smtClean="0"/>
              <a:t>Condition on 1</a:t>
            </a:r>
            <a:r>
              <a:rPr lang="en-US" baseline="30000" dirty="0" smtClean="0"/>
              <a:t>st</a:t>
            </a:r>
            <a:r>
              <a:rPr lang="en-US" dirty="0" smtClean="0"/>
              <a:t> bet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47800"/>
            <a:ext cx="7848600" cy="4495800"/>
          </a:xfrm>
        </p:spPr>
        <p:txBody>
          <a:bodyPr/>
          <a:lstStyle/>
          <a:p>
            <a:pPr marL="0" indent="0">
              <a:buNone/>
            </a:pPr>
            <a:r>
              <a:rPr lang="en-US" sz="4800" dirty="0" err="1" smtClean="0">
                <a:solidFill>
                  <a:srgbClr val="0000FF"/>
                </a:solidFill>
              </a:rPr>
              <a:t>w</a:t>
            </a:r>
            <a:r>
              <a:rPr lang="en-US" sz="48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4800" dirty="0" smtClean="0"/>
              <a:t>::= </a:t>
            </a:r>
            <a:r>
              <a:rPr lang="en-US" sz="4800" dirty="0" err="1" smtClean="0"/>
              <a:t>Pr</a:t>
            </a:r>
            <a:r>
              <a:rPr lang="en-US" sz="4800" dirty="0" smtClean="0"/>
              <a:t>[hit </a:t>
            </a:r>
            <a:r>
              <a:rPr lang="en-US" sz="4800" dirty="0" smtClean="0">
                <a:solidFill>
                  <a:srgbClr val="0000FF"/>
                </a:solidFill>
              </a:rPr>
              <a:t>$T</a:t>
            </a:r>
            <a:r>
              <a:rPr lang="en-US" sz="4800" dirty="0" smtClean="0"/>
              <a:t> from </a:t>
            </a:r>
            <a:r>
              <a:rPr lang="en-US" sz="4800" dirty="0" smtClean="0">
                <a:solidFill>
                  <a:srgbClr val="0000FF"/>
                </a:solidFill>
              </a:rPr>
              <a:t>$n</a:t>
            </a:r>
            <a:r>
              <a:rPr lang="en-US" sz="4800" dirty="0" smtClean="0"/>
              <a:t>]</a:t>
            </a:r>
          </a:p>
          <a:p>
            <a:pPr marL="0" indent="0">
              <a:buNone/>
            </a:pPr>
            <a:r>
              <a:rPr lang="en-US" sz="4800" dirty="0" err="1" smtClean="0"/>
              <a:t>Pr</a:t>
            </a:r>
            <a:r>
              <a:rPr lang="en-US" sz="4800" dirty="0" smtClean="0"/>
              <a:t>[</a:t>
            </a:r>
            <a:r>
              <a:rPr lang="en-US" sz="4800" dirty="0" err="1" smtClean="0">
                <a:solidFill>
                  <a:srgbClr val="0000FF"/>
                </a:solidFill>
              </a:rPr>
              <a:t>w</a:t>
            </a:r>
            <a:r>
              <a:rPr lang="en-US" sz="48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4800" dirty="0" smtClean="0">
                <a:solidFill>
                  <a:srgbClr val="0000FF"/>
                </a:solidFill>
              </a:rPr>
              <a:t>| </a:t>
            </a:r>
            <a:r>
              <a:rPr lang="en-US" sz="4800" dirty="0" smtClean="0"/>
              <a:t>win 1</a:t>
            </a:r>
            <a:r>
              <a:rPr lang="en-US" sz="4800" baseline="30000" dirty="0" smtClean="0"/>
              <a:t>st</a:t>
            </a:r>
            <a:r>
              <a:rPr lang="en-US" sz="4800" dirty="0" smtClean="0"/>
              <a:t> bet] 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w</a:t>
            </a:r>
            <a:r>
              <a:rPr lang="en-US" sz="4800" baseline="-25000" dirty="0" smtClean="0">
                <a:solidFill>
                  <a:srgbClr val="0000FF"/>
                </a:solidFill>
              </a:rPr>
              <a:t>n+1</a:t>
            </a:r>
          </a:p>
          <a:p>
            <a:pPr marL="0" indent="0">
              <a:buNone/>
            </a:pPr>
            <a:r>
              <a:rPr lang="en-US" sz="4800" dirty="0" err="1"/>
              <a:t>Pr</a:t>
            </a:r>
            <a:r>
              <a:rPr lang="en-US" sz="4800" dirty="0"/>
              <a:t>[</a:t>
            </a:r>
            <a:r>
              <a:rPr lang="en-US" sz="4800" dirty="0" err="1">
                <a:solidFill>
                  <a:srgbClr val="0000FF"/>
                </a:solidFill>
              </a:rPr>
              <a:t>w</a:t>
            </a:r>
            <a:r>
              <a:rPr lang="en-US" sz="4800" baseline="-25000" dirty="0" err="1">
                <a:solidFill>
                  <a:srgbClr val="0000FF"/>
                </a:solidFill>
              </a:rPr>
              <a:t>n</a:t>
            </a:r>
            <a:r>
              <a:rPr lang="en-US" sz="4800" dirty="0">
                <a:solidFill>
                  <a:srgbClr val="0000FF"/>
                </a:solidFill>
              </a:rPr>
              <a:t>| </a:t>
            </a:r>
            <a:r>
              <a:rPr lang="en-US" sz="4800" dirty="0" smtClean="0"/>
              <a:t>lose </a:t>
            </a:r>
            <a:r>
              <a:rPr lang="en-US" sz="4800" dirty="0"/>
              <a:t>1</a:t>
            </a:r>
            <a:r>
              <a:rPr lang="en-US" sz="4800" baseline="30000" dirty="0"/>
              <a:t>st</a:t>
            </a:r>
            <a:r>
              <a:rPr lang="en-US" sz="4800" dirty="0"/>
              <a:t> bet] </a:t>
            </a:r>
            <a:r>
              <a:rPr lang="en-US" sz="4800" b="1" dirty="0"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w</a:t>
            </a:r>
            <a:r>
              <a:rPr lang="en-US" sz="4800" baseline="-25000" dirty="0" smtClean="0">
                <a:solidFill>
                  <a:srgbClr val="0000FF"/>
                </a:solidFill>
              </a:rPr>
              <a:t>n-1</a:t>
            </a:r>
          </a:p>
          <a:p>
            <a:pPr marL="0" indent="0" algn="ctr">
              <a:buNone/>
            </a:pPr>
            <a:r>
              <a:rPr lang="en-US" sz="6000" dirty="0" err="1" smtClean="0">
                <a:solidFill>
                  <a:srgbClr val="0000FF"/>
                </a:solidFill>
              </a:rPr>
              <a:t>w</a:t>
            </a:r>
            <a:r>
              <a:rPr lang="en-US" sz="60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60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6000" dirty="0" smtClean="0">
                <a:solidFill>
                  <a:srgbClr val="0000FF"/>
                </a:solidFill>
              </a:rPr>
              <a:t> </a:t>
            </a:r>
            <a:r>
              <a:rPr lang="en-US" sz="6000" dirty="0">
                <a:solidFill>
                  <a:srgbClr val="0000FF"/>
                </a:solidFill>
              </a:rPr>
              <a:t>w</a:t>
            </a:r>
            <a:r>
              <a:rPr lang="en-US" sz="6000" baseline="-25000" dirty="0">
                <a:solidFill>
                  <a:srgbClr val="0000FF"/>
                </a:solidFill>
              </a:rPr>
              <a:t>n+</a:t>
            </a:r>
            <a:r>
              <a:rPr lang="en-US" sz="6000" baseline="-25000" dirty="0" smtClean="0">
                <a:solidFill>
                  <a:srgbClr val="0000FF"/>
                </a:solidFill>
              </a:rPr>
              <a:t>1</a:t>
            </a:r>
            <a:r>
              <a:rPr lang="en-US" sz="6000" dirty="0" smtClean="0">
                <a:solidFill>
                  <a:srgbClr val="0000FF"/>
                </a:solidFill>
              </a:rPr>
              <a:t>∙p + w</a:t>
            </a:r>
            <a:r>
              <a:rPr lang="en-US" sz="6000" baseline="-25000" dirty="0" smtClean="0">
                <a:solidFill>
                  <a:srgbClr val="0000FF"/>
                </a:solidFill>
              </a:rPr>
              <a:t>n-1</a:t>
            </a:r>
            <a:r>
              <a:rPr lang="en-US" sz="6000" dirty="0" smtClean="0">
                <a:solidFill>
                  <a:srgbClr val="0000FF"/>
                </a:solidFill>
              </a:rPr>
              <a:t>∙q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ruinwin</a:t>
            </a:r>
            <a:r>
              <a:rPr lang="en-US" dirty="0" smtClean="0"/>
              <a:t>.</a:t>
            </a:r>
            <a:fld id="{E877D3CB-F960-BD47-98A7-06971C504846}" type="slidenum">
              <a:rPr lang="en-US" smtClean="0"/>
              <a:pPr>
                <a:defRPr/>
              </a:pPr>
              <a:t>15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Albert R Meyer,                       May 15,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854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ruinwin</a:t>
            </a:r>
            <a:r>
              <a:rPr lang="en-US" dirty="0" smtClean="0"/>
              <a:t>.</a:t>
            </a:r>
            <a:fld id="{1CB8D558-C5D6-7E41-8E71-BB0C744D2D8B}" type="slidenum">
              <a:rPr lang="en-US" smtClean="0"/>
              <a:pPr/>
              <a:t>16</a:t>
            </a:fld>
            <a:endParaRPr lang="en-US" dirty="0"/>
          </a:p>
          <a:p>
            <a:endParaRPr lang="en-US" dirty="0"/>
          </a:p>
        </p:txBody>
      </p:sp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>
          <a:xfrm>
            <a:off x="1595438" y="301625"/>
            <a:ext cx="6024562" cy="993775"/>
          </a:xfrm>
        </p:spPr>
        <p:txBody>
          <a:bodyPr/>
          <a:lstStyle/>
          <a:p>
            <a:pPr eaLnBrk="1" hangingPunct="1"/>
            <a:r>
              <a:rPr lang="en-US" dirty="0" smtClean="0"/>
              <a:t>A Linear </a:t>
            </a:r>
            <a:r>
              <a:rPr lang="en-US" dirty="0"/>
              <a:t>Recurrence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76400"/>
            <a:ext cx="8839200" cy="31242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5400" dirty="0">
                <a:solidFill>
                  <a:srgbClr val="0000FF"/>
                </a:solidFill>
              </a:rPr>
              <a:t>w</a:t>
            </a:r>
            <a:r>
              <a:rPr lang="en-US" sz="5400" baseline="-25000" dirty="0">
                <a:solidFill>
                  <a:srgbClr val="0000FF"/>
                </a:solidFill>
              </a:rPr>
              <a:t>n+1</a:t>
            </a:r>
            <a:r>
              <a:rPr lang="en-US" sz="5400" dirty="0">
                <a:solidFill>
                  <a:srgbClr val="0000FF"/>
                </a:solidFill>
              </a:rPr>
              <a:t> </a:t>
            </a:r>
            <a:r>
              <a:rPr lang="en-US" sz="5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>
                <a:solidFill>
                  <a:srgbClr val="0000FF"/>
                </a:solidFill>
              </a:rPr>
              <a:t>(1/p)</a:t>
            </a:r>
            <a:r>
              <a:rPr lang="en-US" sz="5400" dirty="0" err="1">
                <a:solidFill>
                  <a:srgbClr val="0000FF"/>
                </a:solidFill>
              </a:rPr>
              <a:t>w</a:t>
            </a:r>
            <a:r>
              <a:rPr lang="en-US" sz="5400" baseline="-25000" dirty="0" err="1">
                <a:solidFill>
                  <a:srgbClr val="0000FF"/>
                </a:solidFill>
              </a:rPr>
              <a:t>n</a:t>
            </a:r>
            <a:r>
              <a:rPr lang="en-US" sz="5400" dirty="0">
                <a:solidFill>
                  <a:srgbClr val="0000FF"/>
                </a:solidFill>
              </a:rPr>
              <a:t> - (q/p)w</a:t>
            </a:r>
            <a:r>
              <a:rPr lang="en-US" sz="5400" baseline="-25000" dirty="0">
                <a:solidFill>
                  <a:srgbClr val="0000FF"/>
                </a:solidFill>
              </a:rPr>
              <a:t>n-1</a:t>
            </a:r>
            <a:endParaRPr lang="en-US" sz="5400" dirty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    </a:t>
            </a:r>
            <a:r>
              <a:rPr lang="en-US" sz="5400" dirty="0" smtClean="0">
                <a:solidFill>
                  <a:srgbClr val="0000FF"/>
                </a:solidFill>
              </a:rPr>
              <a:t>w</a:t>
            </a:r>
            <a:r>
              <a:rPr lang="en-US" sz="5400" baseline="-25000" dirty="0" smtClean="0">
                <a:solidFill>
                  <a:srgbClr val="0000FF"/>
                </a:solidFill>
              </a:rPr>
              <a:t>0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>
                <a:solidFill>
                  <a:srgbClr val="0000FF"/>
                </a:solidFill>
              </a:rPr>
              <a:t>0</a:t>
            </a:r>
            <a:r>
              <a:rPr lang="en-US" sz="4800" dirty="0">
                <a:solidFill>
                  <a:srgbClr val="0000FF"/>
                </a:solidFill>
              </a:rPr>
              <a:t> </a:t>
            </a:r>
            <a:r>
              <a:rPr lang="en-US" sz="4800" dirty="0" smtClean="0"/>
              <a:t>(</a:t>
            </a:r>
            <a:r>
              <a:rPr lang="en-US" sz="4800" dirty="0"/>
              <a:t>Gambler is broke)</a:t>
            </a:r>
            <a:endParaRPr lang="en-US" sz="4400" dirty="0"/>
          </a:p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    </a:t>
            </a:r>
            <a:r>
              <a:rPr lang="en-US" sz="5400" dirty="0" err="1" smtClean="0">
                <a:solidFill>
                  <a:srgbClr val="0000FF"/>
                </a:solidFill>
              </a:rPr>
              <a:t>w</a:t>
            </a:r>
            <a:r>
              <a:rPr lang="en-US" sz="5400" baseline="-25000" dirty="0" err="1" smtClean="0">
                <a:solidFill>
                  <a:srgbClr val="0000FF"/>
                </a:solidFill>
              </a:rPr>
              <a:t>T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>
                <a:solidFill>
                  <a:srgbClr val="0000FF"/>
                </a:solidFill>
              </a:rPr>
              <a:t>1 </a:t>
            </a:r>
            <a:r>
              <a:rPr lang="en-US" sz="4800" dirty="0" smtClean="0"/>
              <a:t>(Gambler </a:t>
            </a:r>
            <a:r>
              <a:rPr lang="en-US" sz="4800" dirty="0"/>
              <a:t>at target)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838200" y="4724400"/>
            <a:ext cx="7620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5400" dirty="0"/>
              <a:t>Solve </a:t>
            </a:r>
            <a:r>
              <a:rPr lang="en-US" sz="5400" dirty="0" smtClean="0"/>
              <a:t>as usual and get:</a:t>
            </a:r>
            <a:endParaRPr lang="en-US" sz="5400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May 15, 2013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3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3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3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" grpId="0" build="p"/>
      <p:bldP spid="2048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ruinwin</a:t>
            </a:r>
            <a:r>
              <a:rPr lang="en-US" dirty="0" smtClean="0"/>
              <a:t>.</a:t>
            </a:r>
            <a:fld id="{F71DCE68-83CD-E84B-A3DE-B86BB2400F98}" type="slidenum">
              <a:rPr lang="en-US" smtClean="0"/>
              <a:pPr/>
              <a:t>17</a:t>
            </a:fld>
            <a:endParaRPr lang="en-US" dirty="0"/>
          </a:p>
          <a:p>
            <a:endParaRPr lang="en-US" dirty="0"/>
          </a:p>
        </p:txBody>
      </p:sp>
      <p:sp>
        <p:nvSpPr>
          <p:cNvPr id="32801" name="Rectangle 33"/>
          <p:cNvSpPr>
            <a:spLocks noChangeArrowheads="1"/>
          </p:cNvSpPr>
          <p:nvPr/>
        </p:nvSpPr>
        <p:spPr bwMode="auto">
          <a:xfrm>
            <a:off x="304800" y="4191000"/>
            <a:ext cx="853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3600" dirty="0"/>
              <a:t>But </a:t>
            </a:r>
            <a:r>
              <a:rPr lang="en-US" sz="3600" dirty="0" err="1">
                <a:solidFill>
                  <a:srgbClr val="0000FF"/>
                </a:solidFill>
              </a:rPr>
              <a:t>w</a:t>
            </a:r>
            <a:r>
              <a:rPr lang="en-US" sz="3600" baseline="-25000" dirty="0" err="1">
                <a:solidFill>
                  <a:srgbClr val="0000FF"/>
                </a:solidFill>
              </a:rPr>
              <a:t>T</a:t>
            </a:r>
            <a:r>
              <a:rPr lang="en-US" sz="3600" dirty="0">
                <a:solidFill>
                  <a:srgbClr val="0000FF"/>
                </a:solidFill>
              </a:rPr>
              <a:t> = 1</a:t>
            </a:r>
            <a:r>
              <a:rPr lang="en-US" sz="3600" dirty="0"/>
              <a:t>, so can solve for </a:t>
            </a:r>
            <a:r>
              <a:rPr lang="en-US" sz="3600" dirty="0" smtClean="0">
                <a:solidFill>
                  <a:srgbClr val="0000FF"/>
                </a:solidFill>
              </a:rPr>
              <a:t>w</a:t>
            </a:r>
            <a:r>
              <a:rPr lang="en-US" sz="3600" baseline="-25000" dirty="0" smtClean="0">
                <a:solidFill>
                  <a:srgbClr val="0000FF"/>
                </a:solidFill>
              </a:rPr>
              <a:t>1</a:t>
            </a:r>
            <a:r>
              <a:rPr lang="en-US" sz="3600" dirty="0" smtClean="0"/>
              <a:t>.   Then</a:t>
            </a:r>
            <a:endParaRPr lang="en-US" sz="3600" dirty="0"/>
          </a:p>
        </p:txBody>
      </p:sp>
      <p:sp>
        <p:nvSpPr>
          <p:cNvPr id="60427" name="Rectangle 44"/>
          <p:cNvSpPr>
            <a:spLocks noGrp="1" noChangeArrowheads="1"/>
          </p:cNvSpPr>
          <p:nvPr>
            <p:ph type="body" idx="1"/>
          </p:nvPr>
        </p:nvSpPr>
        <p:spPr>
          <a:xfrm>
            <a:off x="533400" y="3352800"/>
            <a:ext cx="5105400" cy="6858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/>
              <a:t>for </a:t>
            </a:r>
            <a:r>
              <a:rPr lang="en-US" altLang="ja-JP" sz="4400" dirty="0" err="1">
                <a:solidFill>
                  <a:srgbClr val="FF00FF"/>
                </a:solidFill>
              </a:rPr>
              <a:t>r</a:t>
            </a:r>
            <a:r>
              <a:rPr lang="en-US" altLang="ja-JP" sz="4400" dirty="0"/>
              <a:t> ::= </a:t>
            </a:r>
            <a:r>
              <a:rPr lang="en-US" altLang="ja-JP" sz="4400" dirty="0" err="1">
                <a:solidFill>
                  <a:srgbClr val="CC0000"/>
                </a:solidFill>
              </a:rPr>
              <a:t>q</a:t>
            </a:r>
            <a:r>
              <a:rPr lang="en-US" altLang="ja-JP" sz="4400" dirty="0" err="1"/>
              <a:t>/</a:t>
            </a:r>
            <a:r>
              <a:rPr lang="en-US" altLang="ja-JP" sz="4400" dirty="0" err="1">
                <a:solidFill>
                  <a:srgbClr val="008000"/>
                </a:solidFill>
              </a:rPr>
              <a:t>p</a:t>
            </a:r>
            <a:r>
              <a:rPr lang="en-US" altLang="ja-JP" sz="4400" dirty="0">
                <a:solidFill>
                  <a:srgbClr val="008000"/>
                </a:solidFill>
              </a:rPr>
              <a:t> </a:t>
            </a:r>
            <a:r>
              <a:rPr lang="en-US" altLang="ja-JP" sz="4400" dirty="0"/>
              <a:t>≠ 1.</a:t>
            </a:r>
            <a:endParaRPr lang="en-US" sz="4400" dirty="0"/>
          </a:p>
        </p:txBody>
      </p:sp>
      <p:sp>
        <p:nvSpPr>
          <p:cNvPr id="32817" name="AutoShape 49"/>
          <p:cNvSpPr>
            <a:spLocks noChangeArrowheads="1"/>
          </p:cNvSpPr>
          <p:nvPr/>
        </p:nvSpPr>
        <p:spPr bwMode="auto">
          <a:xfrm>
            <a:off x="6248400" y="1066800"/>
            <a:ext cx="2590800" cy="1295400"/>
          </a:xfrm>
          <a:prstGeom prst="wedgeRectCallout">
            <a:avLst>
              <a:gd name="adj1" fmla="val -78370"/>
              <a:gd name="adj2" fmla="val 41546"/>
            </a:avLst>
          </a:prstGeom>
          <a:solidFill>
            <a:srgbClr val="E6E6E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2800"/>
              <a:t>Twist: we don</a:t>
            </a:r>
            <a:r>
              <a:rPr lang="en-US" sz="2800">
                <a:latin typeface="Arial" pitchFamily="-111" charset="0"/>
              </a:rPr>
              <a:t>’</a:t>
            </a:r>
            <a:r>
              <a:rPr lang="en-US" sz="2800"/>
              <a:t>t know </a:t>
            </a:r>
            <a:r>
              <a:rPr lang="en-US" sz="2800">
                <a:solidFill>
                  <a:schemeClr val="accent2"/>
                </a:solidFill>
              </a:rPr>
              <a:t>w</a:t>
            </a:r>
            <a:r>
              <a:rPr lang="en-US" sz="2800" baseline="-25000">
                <a:solidFill>
                  <a:schemeClr val="accent2"/>
                </a:solidFill>
              </a:rPr>
              <a:t>1</a:t>
            </a:r>
            <a:endParaRPr lang="en-US" sz="2800"/>
          </a:p>
        </p:txBody>
      </p:sp>
      <p:sp>
        <p:nvSpPr>
          <p:cNvPr id="1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May 15, 2013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3038" y="301625"/>
            <a:ext cx="7472362" cy="1143000"/>
          </a:xfrm>
        </p:spPr>
        <p:txBody>
          <a:bodyPr/>
          <a:lstStyle/>
          <a:p>
            <a:pPr eaLnBrk="1" hangingPunct="1"/>
            <a:r>
              <a:rPr lang="en-US" dirty="0"/>
              <a:t>Linear Recurrence</a:t>
            </a:r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1676400" y="1371601"/>
          <a:ext cx="3962400" cy="18099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83" name="Equation" r:id="rId4" imgW="1028700" imgH="469900" progId="Equation.DSMT4">
                  <p:embed/>
                </p:oleObj>
              </mc:Choice>
              <mc:Fallback>
                <p:oleObj name="Equation" r:id="rId4" imgW="1028700" imgH="469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371601"/>
                        <a:ext cx="3962400" cy="18099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1" name="Object 3"/>
          <p:cNvGraphicFramePr>
            <a:graphicFrameLocks noChangeAspect="1"/>
          </p:cNvGraphicFramePr>
          <p:nvPr/>
        </p:nvGraphicFramePr>
        <p:xfrm>
          <a:off x="3005138" y="4724400"/>
          <a:ext cx="3132137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84" name="Equation" r:id="rId6" imgW="812800" imgH="469900" progId="Equation.DSMT4">
                  <p:embed/>
                </p:oleObj>
              </mc:Choice>
              <mc:Fallback>
                <p:oleObj name="Equation" r:id="rId6" imgW="812800" imgH="4699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5138" y="4724400"/>
                        <a:ext cx="3132137" cy="180975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00FF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01" grpId="0"/>
      <p:bldP spid="60427" grpId="0" build="p"/>
      <p:bldP spid="328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ruinwin</a:t>
            </a:r>
            <a:r>
              <a:rPr lang="en-US" dirty="0" smtClean="0"/>
              <a:t>.</a:t>
            </a:r>
            <a:fld id="{DAF848F9-8936-D246-AA1C-2FD33CAFBEED}" type="slidenum">
              <a:rPr lang="en-US" smtClean="0"/>
              <a:pPr/>
              <a:t>18</a:t>
            </a:fld>
            <a:endParaRPr lang="en-US" dirty="0"/>
          </a:p>
          <a:p>
            <a:endParaRPr lang="en-US" dirty="0"/>
          </a:p>
        </p:txBody>
      </p:sp>
      <p:sp>
        <p:nvSpPr>
          <p:cNvPr id="624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Winning when Biased Against</a:t>
            </a:r>
          </a:p>
        </p:txBody>
      </p:sp>
      <p:sp>
        <p:nvSpPr>
          <p:cNvPr id="62470" name="Rectangle 19"/>
          <p:cNvSpPr>
            <a:spLocks noChangeArrowheads="1"/>
          </p:cNvSpPr>
          <p:nvPr/>
        </p:nvSpPr>
        <p:spPr bwMode="auto">
          <a:xfrm>
            <a:off x="304800" y="5105400"/>
            <a:ext cx="8610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4400" dirty="0"/>
              <a:t>Suppose </a:t>
            </a:r>
            <a:r>
              <a:rPr lang="en-US" sz="4400" dirty="0" err="1">
                <a:solidFill>
                  <a:srgbClr val="008000"/>
                </a:solidFill>
              </a:rPr>
              <a:t>p</a:t>
            </a:r>
            <a:r>
              <a:rPr lang="en-US" sz="4400" dirty="0"/>
              <a:t> </a:t>
            </a:r>
            <a:r>
              <a:rPr lang="en-US" sz="4400" b="1" dirty="0">
                <a:latin typeface="Euclid Symbol" charset="2"/>
                <a:cs typeface="Euclid Symbol" charset="2"/>
              </a:rPr>
              <a:t>&lt;</a:t>
            </a:r>
            <a:r>
              <a:rPr lang="en-US" sz="4400" dirty="0">
                <a:latin typeface="Euclid Symbol" charset="2"/>
                <a:cs typeface="Euclid Symbol" charset="2"/>
              </a:rPr>
              <a:t> </a:t>
            </a:r>
            <a:r>
              <a:rPr lang="en-US" sz="4400" dirty="0" err="1" smtClean="0">
                <a:solidFill>
                  <a:srgbClr val="CC0000"/>
                </a:solidFill>
                <a:latin typeface="Comic Sans MS"/>
                <a:cs typeface="Comic Sans MS"/>
              </a:rPr>
              <a:t>q</a:t>
            </a:r>
            <a:r>
              <a:rPr lang="en-US" sz="4400" dirty="0" smtClean="0">
                <a:latin typeface="Euclid Symbol" charset="2"/>
                <a:cs typeface="Euclid Symbol" charset="2"/>
              </a:rPr>
              <a:t>,</a:t>
            </a:r>
            <a:r>
              <a:rPr lang="en-US" sz="4400" dirty="0" smtClean="0"/>
              <a:t> so </a:t>
            </a:r>
            <a:r>
              <a:rPr lang="en-US" altLang="ja-JP" sz="4400" dirty="0" err="1">
                <a:solidFill>
                  <a:srgbClr val="FF00FF"/>
                </a:solidFill>
              </a:rPr>
              <a:t>r</a:t>
            </a:r>
            <a:r>
              <a:rPr lang="en-US" altLang="ja-JP" sz="4400" dirty="0"/>
              <a:t> ::= </a:t>
            </a:r>
            <a:r>
              <a:rPr lang="en-US" altLang="ja-JP" sz="4400" dirty="0" err="1">
                <a:solidFill>
                  <a:srgbClr val="CC0000"/>
                </a:solidFill>
              </a:rPr>
              <a:t>q</a:t>
            </a:r>
            <a:r>
              <a:rPr lang="en-US" altLang="ja-JP" sz="4400" dirty="0" err="1"/>
              <a:t>/</a:t>
            </a:r>
            <a:r>
              <a:rPr lang="en-US" altLang="ja-JP" sz="4400" dirty="0" err="1">
                <a:solidFill>
                  <a:srgbClr val="008000"/>
                </a:solidFill>
              </a:rPr>
              <a:t>p</a:t>
            </a:r>
            <a:r>
              <a:rPr lang="en-US" altLang="ja-JP" sz="4400" dirty="0">
                <a:solidFill>
                  <a:srgbClr val="008000"/>
                </a:solidFill>
              </a:rPr>
              <a:t> </a:t>
            </a:r>
            <a:r>
              <a:rPr lang="en-US" altLang="ja-JP" sz="4400" b="1" dirty="0">
                <a:latin typeface="Euclid Symbol" charset="2"/>
                <a:cs typeface="Euclid Symbol" charset="2"/>
              </a:rPr>
              <a:t>&gt;</a:t>
            </a:r>
            <a:r>
              <a:rPr lang="en-US" altLang="ja-JP" sz="4400" dirty="0"/>
              <a:t> 1</a:t>
            </a:r>
            <a:r>
              <a:rPr lang="en-US" altLang="ja-JP" sz="4400" dirty="0" smtClean="0"/>
              <a:t>.</a:t>
            </a:r>
            <a:endParaRPr lang="en-US" sz="4400" dirty="0"/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May 15, 2013</a:t>
            </a:r>
            <a:endParaRPr lang="en-US" dirty="0"/>
          </a:p>
        </p:txBody>
      </p:sp>
      <p:graphicFrame>
        <p:nvGraphicFramePr>
          <p:cNvPr id="60418" name="Object 2"/>
          <p:cNvGraphicFramePr>
            <a:graphicFrameLocks noChangeAspect="1"/>
          </p:cNvGraphicFramePr>
          <p:nvPr/>
        </p:nvGraphicFramePr>
        <p:xfrm>
          <a:off x="2133600" y="1238250"/>
          <a:ext cx="3132137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89" name="Equation" r:id="rId4" imgW="812800" imgH="469900" progId="Equation.DSMT4">
                  <p:embed/>
                </p:oleObj>
              </mc:Choice>
              <mc:Fallback>
                <p:oleObj name="Equation" r:id="rId4" imgW="812800" imgH="469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238250"/>
                        <a:ext cx="3132137" cy="180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FF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19" name="Object 3"/>
          <p:cNvGraphicFramePr>
            <a:graphicFrameLocks noChangeAspect="1"/>
          </p:cNvGraphicFramePr>
          <p:nvPr/>
        </p:nvGraphicFramePr>
        <p:xfrm>
          <a:off x="5638800" y="1219200"/>
          <a:ext cx="1419225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90" name="Equation" r:id="rId6" imgW="368300" imgH="469900" progId="Equation.DSMT4">
                  <p:embed/>
                </p:oleObj>
              </mc:Choice>
              <mc:Fallback>
                <p:oleObj name="Equation" r:id="rId6" imgW="368300" imgH="4699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219200"/>
                        <a:ext cx="1419225" cy="180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FF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0" name="Object 4"/>
          <p:cNvGraphicFramePr>
            <a:graphicFrameLocks noChangeAspect="1"/>
          </p:cNvGraphicFramePr>
          <p:nvPr/>
        </p:nvGraphicFramePr>
        <p:xfrm>
          <a:off x="5638799" y="2895600"/>
          <a:ext cx="2043779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91" name="Equation" r:id="rId8" imgW="571500" imgH="596900" progId="Equation.DSMT4">
                  <p:embed/>
                </p:oleObj>
              </mc:Choice>
              <mc:Fallback>
                <p:oleObj name="Equation" r:id="rId8" imgW="571500" imgH="5969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799" y="2895600"/>
                        <a:ext cx="2043779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FF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753051" y="2590800"/>
            <a:ext cx="2390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intended profit 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6781800" y="2971800"/>
            <a:ext cx="1066800" cy="533400"/>
          </a:xfrm>
          <a:prstGeom prst="ellipse">
            <a:avLst/>
          </a:prstGeom>
          <a:noFill/>
          <a:ln w="38100" cap="flat" cmpd="sng" algn="ctr">
            <a:solidFill>
              <a:srgbClr val="008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-64" charset="0"/>
              <a:ea typeface="ＭＳ Ｐゴシック" pitchFamily="-6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5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0" grpId="0"/>
      <p:bldP spid="19" grpId="0"/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ruinwin</a:t>
            </a:r>
            <a:r>
              <a:rPr lang="en-US" dirty="0" smtClean="0"/>
              <a:t>.</a:t>
            </a:r>
            <a:fld id="{E64F7034-A11A-0644-94AE-9DEDC6AA55D3}" type="slidenum">
              <a:rPr lang="en-US" smtClean="0"/>
              <a:pPr/>
              <a:t>19</a:t>
            </a:fld>
            <a:endParaRPr lang="en-US" dirty="0"/>
          </a:p>
          <a:p>
            <a:endParaRPr lang="en-US" dirty="0"/>
          </a:p>
        </p:txBody>
      </p:sp>
      <p:sp>
        <p:nvSpPr>
          <p:cNvPr id="645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Winning when Biased Against</a:t>
            </a:r>
          </a:p>
        </p:txBody>
      </p:sp>
      <p:sp>
        <p:nvSpPr>
          <p:cNvPr id="64521" name="Rectangle 25"/>
          <p:cNvSpPr>
            <a:spLocks noChangeArrowheads="1"/>
          </p:cNvSpPr>
          <p:nvPr/>
        </p:nvSpPr>
        <p:spPr bwMode="auto">
          <a:xfrm>
            <a:off x="609600" y="1524000"/>
            <a:ext cx="8153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6000" dirty="0" err="1">
                <a:solidFill>
                  <a:srgbClr val="0000FF"/>
                </a:solidFill>
              </a:rPr>
              <a:t>w</a:t>
            </a:r>
            <a:r>
              <a:rPr lang="en-US" sz="6000" baseline="-25000" dirty="0" err="1">
                <a:solidFill>
                  <a:srgbClr val="0000FF"/>
                </a:solidFill>
              </a:rPr>
              <a:t>n</a:t>
            </a:r>
            <a:r>
              <a:rPr lang="en-US" sz="6000" dirty="0"/>
              <a:t> </a:t>
            </a:r>
            <a:r>
              <a:rPr lang="en-US" sz="6000" b="1" dirty="0">
                <a:latin typeface="Euclid Symbol" charset="2"/>
                <a:cs typeface="Euclid Symbol" charset="2"/>
              </a:rPr>
              <a:t>&lt;</a:t>
            </a:r>
            <a:r>
              <a:rPr lang="en-US" sz="6000" dirty="0" smtClean="0"/>
              <a:t> </a:t>
            </a:r>
            <a:r>
              <a:rPr lang="en-US" sz="6000" dirty="0"/>
              <a:t>(</a:t>
            </a:r>
            <a:r>
              <a:rPr lang="en-US" sz="6000" dirty="0">
                <a:solidFill>
                  <a:srgbClr val="0000FF"/>
                </a:solidFill>
              </a:rPr>
              <a:t>1/</a:t>
            </a:r>
            <a:r>
              <a:rPr lang="en-US" sz="6000" dirty="0">
                <a:solidFill>
                  <a:srgbClr val="FF00FF"/>
                </a:solidFill>
              </a:rPr>
              <a:t>r</a:t>
            </a:r>
            <a:r>
              <a:rPr lang="en-US" sz="6000" dirty="0">
                <a:solidFill>
                  <a:srgbClr val="000000"/>
                </a:solidFill>
              </a:rPr>
              <a:t>)</a:t>
            </a:r>
            <a:r>
              <a:rPr lang="en-US" sz="6000" baseline="30000" dirty="0">
                <a:solidFill>
                  <a:srgbClr val="008000"/>
                </a:solidFill>
              </a:rPr>
              <a:t>intended profit</a:t>
            </a:r>
            <a:r>
              <a:rPr lang="en-US" sz="6000" dirty="0"/>
              <a:t> </a:t>
            </a:r>
            <a:r>
              <a:rPr lang="en-US" sz="4400" dirty="0"/>
              <a:t>          </a:t>
            </a:r>
          </a:p>
        </p:txBody>
      </p:sp>
      <p:sp>
        <p:nvSpPr>
          <p:cNvPr id="33818" name="Rectangle 26"/>
          <p:cNvSpPr>
            <a:spLocks noChangeArrowheads="1"/>
          </p:cNvSpPr>
          <p:nvPr/>
        </p:nvSpPr>
        <p:spPr bwMode="auto">
          <a:xfrm>
            <a:off x="304800" y="2819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800" dirty="0" err="1" smtClean="0">
                <a:solidFill>
                  <a:srgbClr val="0000FF"/>
                </a:solidFill>
              </a:rPr>
              <a:t>w</a:t>
            </a:r>
            <a:r>
              <a:rPr lang="en-US" sz="48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4400" baseline="-25000" dirty="0" smtClean="0">
                <a:solidFill>
                  <a:srgbClr val="0000FF"/>
                </a:solidFill>
              </a:rPr>
              <a:t> </a:t>
            </a:r>
            <a:r>
              <a:rPr lang="en-US" sz="4400" dirty="0"/>
              <a:t>bound does not depend on</a:t>
            </a:r>
            <a:r>
              <a:rPr lang="en-US" sz="4400" b="1" dirty="0"/>
              <a:t> </a:t>
            </a:r>
            <a:r>
              <a:rPr lang="en-US" sz="4400" dirty="0">
                <a:solidFill>
                  <a:srgbClr val="0000FF"/>
                </a:solidFill>
              </a:rPr>
              <a:t>n</a:t>
            </a:r>
            <a:r>
              <a:rPr lang="en-US" sz="4400" dirty="0"/>
              <a:t>!</a:t>
            </a:r>
          </a:p>
        </p:txBody>
      </p:sp>
      <p:sp>
        <p:nvSpPr>
          <p:cNvPr id="33819" name="Rectangle 27"/>
          <p:cNvSpPr>
            <a:spLocks noChangeArrowheads="1"/>
          </p:cNvSpPr>
          <p:nvPr/>
        </p:nvSpPr>
        <p:spPr bwMode="auto">
          <a:xfrm>
            <a:off x="381000" y="3733800"/>
            <a:ext cx="8458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smtClean="0">
                <a:solidFill>
                  <a:srgbClr val="0000FF"/>
                </a:solidFill>
              </a:rPr>
              <a:t>1</a:t>
            </a:r>
            <a:r>
              <a:rPr lang="en-US" sz="4400" dirty="0">
                <a:solidFill>
                  <a:srgbClr val="0000FF"/>
                </a:solidFill>
              </a:rPr>
              <a:t>/</a:t>
            </a:r>
            <a:r>
              <a:rPr lang="en-US" sz="4400" dirty="0" smtClean="0">
                <a:solidFill>
                  <a:srgbClr val="FF00FF"/>
                </a:solidFill>
              </a:rPr>
              <a:t>r</a:t>
            </a:r>
            <a:r>
              <a:rPr lang="en-US" sz="4400" dirty="0"/>
              <a:t> </a:t>
            </a:r>
            <a:r>
              <a:rPr lang="en-US" sz="4400" b="1" dirty="0" smtClean="0">
                <a:latin typeface="Euclid Symbol" charset="2"/>
                <a:cs typeface="Euclid Symbol" charset="2"/>
              </a:rPr>
              <a:t>&lt;</a:t>
            </a:r>
            <a:r>
              <a:rPr lang="en-US" sz="4400" dirty="0" smtClean="0"/>
              <a:t> </a:t>
            </a:r>
            <a:r>
              <a:rPr lang="en-US" sz="4400" dirty="0"/>
              <a:t>1, </a:t>
            </a:r>
            <a:r>
              <a:rPr lang="en-US" sz="4400" dirty="0" smtClean="0"/>
              <a:t>so </a:t>
            </a:r>
            <a:r>
              <a:rPr lang="en-US" sz="4400" dirty="0" err="1" smtClean="0">
                <a:solidFill>
                  <a:srgbClr val="0000FF"/>
                </a:solidFill>
              </a:rPr>
              <a:t>w</a:t>
            </a:r>
            <a:r>
              <a:rPr lang="en-US" sz="44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/>
              <a:t>is </a:t>
            </a:r>
            <a:r>
              <a:rPr lang="en-US" sz="4400" dirty="0">
                <a:solidFill>
                  <a:srgbClr val="660066"/>
                </a:solidFill>
              </a:rPr>
              <a:t>exponentially </a:t>
            </a:r>
            <a:endParaRPr lang="en-US" sz="4400" dirty="0" smtClean="0">
              <a:solidFill>
                <a:srgbClr val="660066"/>
              </a:solidFill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smtClean="0">
                <a:solidFill>
                  <a:srgbClr val="660066"/>
                </a:solidFill>
              </a:rPr>
              <a:t>decreasing </a:t>
            </a:r>
            <a:r>
              <a:rPr lang="en-US" sz="4400" dirty="0"/>
              <a:t>in intended profit!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May 15, 2013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18" grpId="0"/>
      <p:bldP spid="338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ruinwin</a:t>
            </a:r>
            <a:r>
              <a:rPr lang="en-US" dirty="0" smtClean="0"/>
              <a:t>.</a:t>
            </a:r>
            <a:fld id="{FBA9CD94-4669-0B46-B053-A48B6134F8AC}" type="slidenum">
              <a:rPr lang="en-US" smtClean="0"/>
              <a:pPr/>
              <a:t>2</a:t>
            </a:fld>
            <a:endParaRPr lang="en-US" dirty="0"/>
          </a:p>
          <a:p>
            <a:endParaRPr lang="en-US" dirty="0"/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534400" cy="2895600"/>
          </a:xfrm>
        </p:spPr>
        <p:txBody>
          <a:bodyPr/>
          <a:lstStyle/>
          <a:p>
            <a:pPr eaLnBrk="1" hangingPunct="1"/>
            <a:r>
              <a:rPr lang="en-US" sz="5400" dirty="0" smtClean="0"/>
              <a:t>Place </a:t>
            </a:r>
            <a:r>
              <a:rPr lang="en-US" sz="5400" dirty="0">
                <a:solidFill>
                  <a:srgbClr val="0000FF"/>
                </a:solidFill>
              </a:rPr>
              <a:t>$1</a:t>
            </a:r>
            <a:r>
              <a:rPr lang="en-US" sz="5400" dirty="0"/>
              <a:t> bets </a:t>
            </a:r>
            <a:r>
              <a:rPr lang="en-US" sz="5400" dirty="0" smtClean="0"/>
              <a:t>until </a:t>
            </a:r>
            <a:r>
              <a:rPr lang="en-US" sz="5400" dirty="0"/>
              <a:t>going broke or </a:t>
            </a:r>
            <a:r>
              <a:rPr lang="en-US" sz="5400" dirty="0" smtClean="0"/>
              <a:t>hitting target</a:t>
            </a:r>
          </a:p>
          <a:p>
            <a:pPr eaLnBrk="1" hangingPunct="1"/>
            <a:r>
              <a:rPr lang="en-US" sz="5400" dirty="0"/>
              <a:t>What is </a:t>
            </a:r>
            <a:r>
              <a:rPr lang="en-US" sz="5400" dirty="0" err="1" smtClean="0">
                <a:solidFill>
                  <a:srgbClr val="660066"/>
                </a:solidFill>
              </a:rPr>
              <a:t>Pr</a:t>
            </a:r>
            <a:r>
              <a:rPr lang="en-US" sz="5400" dirty="0" smtClean="0">
                <a:solidFill>
                  <a:srgbClr val="660066"/>
                </a:solidFill>
              </a:rPr>
              <a:t>[hit target]</a:t>
            </a:r>
            <a:r>
              <a:rPr lang="en-US" sz="5400" dirty="0" smtClean="0"/>
              <a:t>?</a:t>
            </a:r>
            <a:r>
              <a:rPr lang="en-US" sz="4400" dirty="0" smtClean="0"/>
              <a:t> </a:t>
            </a:r>
            <a:endParaRPr lang="en-US" sz="4400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May 15, 2013</a:t>
            </a:r>
            <a:endParaRPr lang="en-US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990600" y="381000"/>
            <a:ext cx="74723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ＭＳ Ｐゴシック" pitchFamily="-111" charset="-128"/>
              </a:rPr>
              <a:t>Gambler’s Ruin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ＭＳ Ｐゴシック" pitchFamily="-111" charset="-128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2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ruinwin</a:t>
            </a:r>
            <a:r>
              <a:rPr lang="en-US" dirty="0" smtClean="0"/>
              <a:t>.</a:t>
            </a:r>
            <a:fld id="{4A69EEA4-35FB-7045-A76F-2B5F28C09DC4}" type="slidenum">
              <a:rPr lang="en-US" smtClean="0"/>
              <a:pPr/>
              <a:t>20</a:t>
            </a:fld>
            <a:endParaRPr lang="en-US" dirty="0"/>
          </a:p>
          <a:p>
            <a:endParaRPr lang="en-US" dirty="0"/>
          </a:p>
        </p:txBody>
      </p:sp>
      <p:sp>
        <p:nvSpPr>
          <p:cNvPr id="665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Profit </a:t>
            </a:r>
            <a:r>
              <a:rPr lang="en-US" dirty="0">
                <a:solidFill>
                  <a:srgbClr val="0000FF"/>
                </a:solidFill>
              </a:rPr>
              <a:t>$100</a:t>
            </a:r>
            <a:r>
              <a:rPr lang="en-US" dirty="0"/>
              <a:t> in US Roulette</a:t>
            </a:r>
          </a:p>
        </p:txBody>
      </p:sp>
      <p:sp>
        <p:nvSpPr>
          <p:cNvPr id="66566" name="Rectangle 4"/>
          <p:cNvSpPr>
            <a:spLocks noChangeArrowheads="1"/>
          </p:cNvSpPr>
          <p:nvPr/>
        </p:nvSpPr>
        <p:spPr bwMode="auto">
          <a:xfrm>
            <a:off x="319493" y="1699098"/>
            <a:ext cx="2673835" cy="72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rgbClr val="008000"/>
                </a:solidFill>
              </a:rPr>
              <a:t>p = 18/38</a:t>
            </a:r>
          </a:p>
        </p:txBody>
      </p:sp>
      <p:sp>
        <p:nvSpPr>
          <p:cNvPr id="66567" name="Rectangle 5"/>
          <p:cNvSpPr>
            <a:spLocks noChangeArrowheads="1"/>
          </p:cNvSpPr>
          <p:nvPr/>
        </p:nvSpPr>
        <p:spPr bwMode="auto">
          <a:xfrm>
            <a:off x="3208603" y="1699098"/>
            <a:ext cx="2754965" cy="72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4000">
                <a:solidFill>
                  <a:srgbClr val="CC0000"/>
                </a:solidFill>
              </a:rPr>
              <a:t>q = 20/38</a:t>
            </a:r>
          </a:p>
        </p:txBody>
      </p:sp>
      <p:sp>
        <p:nvSpPr>
          <p:cNvPr id="66568" name="Rectangle 6"/>
          <p:cNvSpPr>
            <a:spLocks noChangeArrowheads="1"/>
          </p:cNvSpPr>
          <p:nvPr/>
        </p:nvSpPr>
        <p:spPr bwMode="auto">
          <a:xfrm>
            <a:off x="6350000" y="1720850"/>
            <a:ext cx="23479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rgbClr val="FF00FF"/>
                </a:solidFill>
              </a:rPr>
              <a:t>1/r = 9/10</a:t>
            </a:r>
          </a:p>
        </p:txBody>
      </p:sp>
      <p:sp>
        <p:nvSpPr>
          <p:cNvPr id="66569" name="Rectangle 7"/>
          <p:cNvSpPr>
            <a:spLocks noChangeArrowheads="1"/>
          </p:cNvSpPr>
          <p:nvPr/>
        </p:nvSpPr>
        <p:spPr bwMode="auto">
          <a:xfrm>
            <a:off x="762000" y="2971800"/>
            <a:ext cx="7620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4400" dirty="0" err="1" smtClean="0"/>
              <a:t>Pr</a:t>
            </a:r>
            <a:r>
              <a:rPr lang="en-US" sz="4400" dirty="0" smtClean="0"/>
              <a:t>[profit </a:t>
            </a:r>
            <a:r>
              <a:rPr lang="en-US" sz="4400" dirty="0">
                <a:solidFill>
                  <a:srgbClr val="0000FF"/>
                </a:solidFill>
              </a:rPr>
              <a:t>$</a:t>
            </a:r>
            <a:r>
              <a:rPr lang="en-US" sz="4400" dirty="0" smtClean="0">
                <a:solidFill>
                  <a:srgbClr val="0000FF"/>
                </a:solidFill>
              </a:rPr>
              <a:t>100</a:t>
            </a:r>
            <a:r>
              <a:rPr lang="en-US" sz="4400" dirty="0" smtClean="0"/>
              <a:t>]  </a:t>
            </a:r>
            <a:r>
              <a:rPr lang="en-US" sz="4400" b="1" dirty="0" smtClean="0">
                <a:latin typeface="Euclid Symbol" charset="2"/>
                <a:cs typeface="Euclid Symbol" charset="2"/>
              </a:rPr>
              <a:t>&lt; </a:t>
            </a:r>
            <a:r>
              <a:rPr lang="en-US" sz="4400" dirty="0" smtClean="0"/>
              <a:t> </a:t>
            </a:r>
            <a:r>
              <a:rPr lang="en-US" sz="4400" dirty="0"/>
              <a:t>(</a:t>
            </a:r>
            <a:r>
              <a:rPr lang="en-US" sz="4400" dirty="0">
                <a:solidFill>
                  <a:srgbClr val="FF00FF"/>
                </a:solidFill>
              </a:rPr>
              <a:t>9/10</a:t>
            </a:r>
            <a:r>
              <a:rPr lang="en-US" sz="4400" dirty="0"/>
              <a:t>)</a:t>
            </a:r>
            <a:r>
              <a:rPr lang="en-US" sz="4400" baseline="30000" dirty="0">
                <a:solidFill>
                  <a:srgbClr val="0000FF"/>
                </a:solidFill>
              </a:rPr>
              <a:t>100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66570" name="Rectangle 8"/>
          <p:cNvSpPr>
            <a:spLocks noChangeArrowheads="1"/>
          </p:cNvSpPr>
          <p:nvPr/>
        </p:nvSpPr>
        <p:spPr bwMode="auto">
          <a:xfrm>
            <a:off x="5056430" y="3999081"/>
            <a:ext cx="3249370" cy="793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4400" dirty="0" smtClean="0">
                <a:solidFill>
                  <a:srgbClr val="CC0000"/>
                </a:solidFill>
              </a:rPr>
              <a:t> </a:t>
            </a:r>
            <a:r>
              <a:rPr lang="en-US" sz="4400" dirty="0">
                <a:solidFill>
                  <a:srgbClr val="CC0000"/>
                </a:solidFill>
              </a:rPr>
              <a:t>1/37,648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May 15, 2013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9" grpId="0"/>
      <p:bldP spid="6657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ruinwin</a:t>
            </a:r>
            <a:r>
              <a:rPr lang="en-US" dirty="0" smtClean="0"/>
              <a:t>.</a:t>
            </a:r>
            <a:fld id="{4A69EEA4-35FB-7045-A76F-2B5F28C09DC4}" type="slidenum">
              <a:rPr lang="en-US" smtClean="0"/>
              <a:pPr/>
              <a:t>21</a:t>
            </a:fld>
            <a:endParaRPr lang="en-US" dirty="0"/>
          </a:p>
          <a:p>
            <a:endParaRPr lang="en-US" dirty="0"/>
          </a:p>
        </p:txBody>
      </p:sp>
      <p:sp>
        <p:nvSpPr>
          <p:cNvPr id="665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Profit </a:t>
            </a:r>
            <a:r>
              <a:rPr lang="en-US" dirty="0" smtClean="0">
                <a:solidFill>
                  <a:srgbClr val="0000FF"/>
                </a:solidFill>
              </a:rPr>
              <a:t>$200</a:t>
            </a:r>
            <a:r>
              <a:rPr lang="en-US" dirty="0" smtClean="0"/>
              <a:t> </a:t>
            </a:r>
            <a:r>
              <a:rPr lang="en-US" dirty="0"/>
              <a:t>in US Roulette</a:t>
            </a:r>
          </a:p>
        </p:txBody>
      </p:sp>
      <p:sp>
        <p:nvSpPr>
          <p:cNvPr id="66566" name="Rectangle 4"/>
          <p:cNvSpPr>
            <a:spLocks noChangeArrowheads="1"/>
          </p:cNvSpPr>
          <p:nvPr/>
        </p:nvSpPr>
        <p:spPr bwMode="auto">
          <a:xfrm>
            <a:off x="319493" y="1699098"/>
            <a:ext cx="2673835" cy="72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rgbClr val="008000"/>
                </a:solidFill>
              </a:rPr>
              <a:t>p = 18/38</a:t>
            </a:r>
          </a:p>
        </p:txBody>
      </p:sp>
      <p:sp>
        <p:nvSpPr>
          <p:cNvPr id="66567" name="Rectangle 5"/>
          <p:cNvSpPr>
            <a:spLocks noChangeArrowheads="1"/>
          </p:cNvSpPr>
          <p:nvPr/>
        </p:nvSpPr>
        <p:spPr bwMode="auto">
          <a:xfrm>
            <a:off x="3208603" y="1699098"/>
            <a:ext cx="2754965" cy="72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4000">
                <a:solidFill>
                  <a:srgbClr val="CC0000"/>
                </a:solidFill>
              </a:rPr>
              <a:t>q = 20/38</a:t>
            </a:r>
          </a:p>
        </p:txBody>
      </p:sp>
      <p:sp>
        <p:nvSpPr>
          <p:cNvPr id="66568" name="Rectangle 6"/>
          <p:cNvSpPr>
            <a:spLocks noChangeArrowheads="1"/>
          </p:cNvSpPr>
          <p:nvPr/>
        </p:nvSpPr>
        <p:spPr bwMode="auto">
          <a:xfrm>
            <a:off x="6350000" y="1720850"/>
            <a:ext cx="23479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rgbClr val="FF00FF"/>
                </a:solidFill>
              </a:rPr>
              <a:t>1/r = 9/10</a:t>
            </a:r>
          </a:p>
        </p:txBody>
      </p:sp>
      <p:sp>
        <p:nvSpPr>
          <p:cNvPr id="66569" name="Rectangle 7"/>
          <p:cNvSpPr>
            <a:spLocks noChangeArrowheads="1"/>
          </p:cNvSpPr>
          <p:nvPr/>
        </p:nvSpPr>
        <p:spPr bwMode="auto">
          <a:xfrm>
            <a:off x="762000" y="2971800"/>
            <a:ext cx="8001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4400" dirty="0" err="1" smtClean="0"/>
              <a:t>Pr</a:t>
            </a:r>
            <a:r>
              <a:rPr lang="en-US" sz="4400" dirty="0" smtClean="0"/>
              <a:t>[profit </a:t>
            </a:r>
            <a:r>
              <a:rPr lang="en-US" sz="4400" dirty="0" smtClean="0">
                <a:solidFill>
                  <a:srgbClr val="0000FF"/>
                </a:solidFill>
              </a:rPr>
              <a:t>$</a:t>
            </a:r>
            <a:r>
              <a:rPr lang="en-US" sz="4400" dirty="0">
                <a:solidFill>
                  <a:srgbClr val="0000FF"/>
                </a:solidFill>
              </a:rPr>
              <a:t>2</a:t>
            </a:r>
            <a:r>
              <a:rPr lang="en-US" sz="4400" dirty="0" smtClean="0">
                <a:solidFill>
                  <a:srgbClr val="0000FF"/>
                </a:solidFill>
              </a:rPr>
              <a:t>00</a:t>
            </a:r>
            <a:r>
              <a:rPr lang="en-US" sz="4400" dirty="0" smtClean="0"/>
              <a:t>]  </a:t>
            </a:r>
            <a:r>
              <a:rPr lang="en-US" sz="4400" b="1" dirty="0" smtClean="0">
                <a:latin typeface="Euclid Symbol" charset="2"/>
                <a:cs typeface="Euclid Symbol" charset="2"/>
              </a:rPr>
              <a:t>&lt; </a:t>
            </a:r>
            <a:r>
              <a:rPr lang="en-US" sz="4400" dirty="0" smtClean="0"/>
              <a:t> </a:t>
            </a:r>
            <a:r>
              <a:rPr lang="en-US" sz="4400" dirty="0"/>
              <a:t>(</a:t>
            </a:r>
            <a:r>
              <a:rPr lang="en-US" sz="4400" dirty="0">
                <a:solidFill>
                  <a:srgbClr val="FF00FF"/>
                </a:solidFill>
              </a:rPr>
              <a:t>9/10</a:t>
            </a:r>
            <a:r>
              <a:rPr lang="en-US" sz="4400" dirty="0" smtClean="0"/>
              <a:t>)</a:t>
            </a:r>
            <a:r>
              <a:rPr lang="en-US" sz="4400" baseline="30000" dirty="0">
                <a:solidFill>
                  <a:srgbClr val="0000FF"/>
                </a:solidFill>
              </a:rPr>
              <a:t>2</a:t>
            </a:r>
            <a:r>
              <a:rPr lang="en-US" sz="4400" baseline="30000" dirty="0" smtClean="0">
                <a:solidFill>
                  <a:srgbClr val="0000FF"/>
                </a:solidFill>
              </a:rPr>
              <a:t>00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66570" name="Rectangle 8"/>
          <p:cNvSpPr>
            <a:spLocks noChangeArrowheads="1"/>
          </p:cNvSpPr>
          <p:nvPr/>
        </p:nvSpPr>
        <p:spPr bwMode="auto">
          <a:xfrm>
            <a:off x="5056430" y="3962400"/>
            <a:ext cx="408757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4400" b="1" dirty="0" smtClean="0">
                <a:solidFill>
                  <a:srgbClr val="E10000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4400" dirty="0" smtClean="0"/>
              <a:t>(</a:t>
            </a:r>
            <a:r>
              <a:rPr lang="en-US" sz="4400" dirty="0" smtClean="0">
                <a:solidFill>
                  <a:srgbClr val="E10000"/>
                </a:solidFill>
              </a:rPr>
              <a:t>1</a:t>
            </a:r>
            <a:r>
              <a:rPr lang="en-US" sz="4400" dirty="0">
                <a:solidFill>
                  <a:srgbClr val="E10000"/>
                </a:solidFill>
              </a:rPr>
              <a:t>/</a:t>
            </a:r>
            <a:r>
              <a:rPr lang="en-US" sz="4400" dirty="0" smtClean="0">
                <a:solidFill>
                  <a:srgbClr val="E10000"/>
                </a:solidFill>
              </a:rPr>
              <a:t>37,</a:t>
            </a:r>
            <a:r>
              <a:rPr lang="en-US" sz="4400" dirty="0" smtClean="0">
                <a:solidFill>
                  <a:srgbClr val="CC0000"/>
                </a:solidFill>
              </a:rPr>
              <a:t>648</a:t>
            </a:r>
            <a:r>
              <a:rPr lang="en-US" sz="4400" dirty="0" smtClean="0">
                <a:solidFill>
                  <a:srgbClr val="000000"/>
                </a:solidFill>
              </a:rPr>
              <a:t>)</a:t>
            </a:r>
            <a:r>
              <a:rPr lang="en-US" sz="4400" baseline="30000" dirty="0" smtClean="0">
                <a:solidFill>
                  <a:srgbClr val="0000FF"/>
                </a:solidFill>
              </a:rPr>
              <a:t>2</a:t>
            </a:r>
            <a:endParaRPr lang="en-US" sz="4400" baseline="30000" dirty="0">
              <a:solidFill>
                <a:srgbClr val="0000FF"/>
              </a:solidFill>
            </a:endParaRP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May 15, 2013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286000" y="4800600"/>
            <a:ext cx="48116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E100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>
                <a:solidFill>
                  <a:srgbClr val="CC0000"/>
                </a:solidFill>
              </a:rPr>
              <a:t>1/</a:t>
            </a:r>
            <a:r>
              <a:rPr lang="en-US" sz="4800" dirty="0" smtClean="0">
                <a:solidFill>
                  <a:srgbClr val="CC0000"/>
                </a:solidFill>
              </a:rPr>
              <a:t>70,000,000</a:t>
            </a:r>
            <a:endParaRPr lang="en-US" sz="4800" dirty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316466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70" grpId="0"/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ruinwin</a:t>
            </a:r>
            <a:r>
              <a:rPr lang="en-US" dirty="0" smtClean="0"/>
              <a:t>.</a:t>
            </a:r>
            <a:fld id="{577593A4-8B7D-AB44-BAA0-E529A5D995E7}" type="slidenum">
              <a:rPr lang="en-US" smtClean="0"/>
              <a:pPr/>
              <a:t>22</a:t>
            </a:fld>
            <a:endParaRPr lang="en-US" dirty="0"/>
          </a:p>
          <a:p>
            <a:endParaRPr lang="en-US" dirty="0"/>
          </a:p>
        </p:txBody>
      </p:sp>
      <p:sp>
        <p:nvSpPr>
          <p:cNvPr id="706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What About the Fair Case?</a:t>
            </a:r>
          </a:p>
        </p:txBody>
      </p:sp>
      <p:sp>
        <p:nvSpPr>
          <p:cNvPr id="706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124200"/>
            <a:ext cx="7772400" cy="8382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4400" dirty="0"/>
              <a:t>Uh oh, dividing by 0.</a:t>
            </a:r>
          </a:p>
        </p:txBody>
      </p:sp>
      <p:sp>
        <p:nvSpPr>
          <p:cNvPr id="70663" name="Rectangle 4"/>
          <p:cNvSpPr>
            <a:spLocks noChangeArrowheads="1"/>
          </p:cNvSpPr>
          <p:nvPr/>
        </p:nvSpPr>
        <p:spPr bwMode="auto">
          <a:xfrm>
            <a:off x="4800600" y="1676400"/>
            <a:ext cx="3810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4400" dirty="0"/>
              <a:t>(</a:t>
            </a:r>
            <a:r>
              <a:rPr lang="en-US" altLang="ja-JP" sz="4400" dirty="0" err="1">
                <a:solidFill>
                  <a:srgbClr val="FF00FF"/>
                </a:solidFill>
              </a:rPr>
              <a:t>r</a:t>
            </a:r>
            <a:r>
              <a:rPr lang="en-US" altLang="ja-JP" sz="4400" dirty="0"/>
              <a:t> ::= </a:t>
            </a:r>
            <a:r>
              <a:rPr lang="en-US" altLang="ja-JP" sz="4400" dirty="0" err="1">
                <a:solidFill>
                  <a:srgbClr val="CC0000"/>
                </a:solidFill>
              </a:rPr>
              <a:t>q</a:t>
            </a:r>
            <a:r>
              <a:rPr lang="en-US" altLang="ja-JP" sz="4400" dirty="0" err="1"/>
              <a:t>/</a:t>
            </a:r>
            <a:r>
              <a:rPr lang="en-US" altLang="ja-JP" sz="4400" dirty="0" err="1">
                <a:solidFill>
                  <a:srgbClr val="008000"/>
                </a:solidFill>
              </a:rPr>
              <a:t>p</a:t>
            </a:r>
            <a:r>
              <a:rPr lang="en-US" altLang="ja-JP" sz="4400" dirty="0">
                <a:solidFill>
                  <a:srgbClr val="008000"/>
                </a:solidFill>
              </a:rPr>
              <a:t> </a:t>
            </a:r>
            <a:r>
              <a:rPr lang="en-US" altLang="ja-JP" sz="4400" dirty="0"/>
              <a:t>= </a:t>
            </a:r>
            <a:r>
              <a:rPr lang="en-US" altLang="ja-JP" sz="4400" dirty="0" smtClean="0"/>
              <a:t>1)</a:t>
            </a:r>
            <a:endParaRPr lang="en-US" sz="4400" dirty="0"/>
          </a:p>
        </p:txBody>
      </p:sp>
      <p:sp>
        <p:nvSpPr>
          <p:cNvPr id="98313" name="Rectangle 9"/>
          <p:cNvSpPr>
            <a:spLocks noChangeArrowheads="1"/>
          </p:cNvSpPr>
          <p:nvPr/>
        </p:nvSpPr>
        <p:spPr bwMode="auto">
          <a:xfrm>
            <a:off x="685800" y="39624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/>
              <a:t>Use </a:t>
            </a:r>
            <a:r>
              <a:rPr lang="en-US" sz="4400" dirty="0" err="1"/>
              <a:t>l’H</a:t>
            </a:r>
            <a:r>
              <a:rPr lang="en-US" altLang="ja-JP" sz="4400" dirty="0" err="1"/>
              <a:t>ôpital’s</a:t>
            </a:r>
            <a:r>
              <a:rPr lang="en-US" altLang="ja-JP" sz="4400" dirty="0"/>
              <a:t> Rule</a:t>
            </a:r>
            <a:endParaRPr lang="en-US" sz="44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1447800" y="4800600"/>
            <a:ext cx="5715000" cy="1295400"/>
            <a:chOff x="1447800" y="4800600"/>
            <a:chExt cx="5715000" cy="1295400"/>
          </a:xfrm>
        </p:grpSpPr>
        <p:sp>
          <p:nvSpPr>
            <p:cNvPr id="98314" name="Rectangle 10"/>
            <p:cNvSpPr>
              <a:spLocks noChangeArrowheads="1"/>
            </p:cNvSpPr>
            <p:nvPr/>
          </p:nvSpPr>
          <p:spPr bwMode="auto">
            <a:xfrm>
              <a:off x="1447800" y="5103812"/>
              <a:ext cx="571500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3600" dirty="0" smtClean="0"/>
                <a:t>lim</a:t>
              </a:r>
              <a:r>
                <a:rPr lang="en-US" sz="3600" baseline="-25000" dirty="0" smtClean="0">
                  <a:solidFill>
                    <a:srgbClr val="FF00FF"/>
                  </a:solidFill>
                </a:rPr>
                <a:t>r</a:t>
              </a:r>
              <a:r>
                <a:rPr lang="en-US" sz="3600" baseline="-25000" dirty="0" smtClean="0">
                  <a:sym typeface="Symbol" pitchFamily="-111" charset="2"/>
                </a:rPr>
                <a:t>→</a:t>
              </a:r>
              <a:r>
                <a:rPr lang="en-US" sz="3600" baseline="-25000" dirty="0" smtClean="0"/>
                <a:t>1</a:t>
              </a:r>
              <a:r>
                <a:rPr lang="en-US" sz="3600" dirty="0" smtClean="0"/>
                <a:t>                 </a:t>
              </a:r>
              <a:r>
                <a:rPr lang="en-US" sz="3600" dirty="0"/>
                <a:t>=          =</a:t>
              </a:r>
              <a:r>
                <a:rPr lang="en-US" sz="3600" dirty="0" smtClean="0"/>
                <a:t> </a:t>
              </a:r>
              <a:endParaRPr lang="en-US" sz="3600" dirty="0"/>
            </a:p>
          </p:txBody>
        </p:sp>
        <p:sp>
          <p:nvSpPr>
            <p:cNvPr id="98315" name="Rectangle 11"/>
            <p:cNvSpPr>
              <a:spLocks noChangeArrowheads="1"/>
            </p:cNvSpPr>
            <p:nvPr/>
          </p:nvSpPr>
          <p:spPr bwMode="auto">
            <a:xfrm>
              <a:off x="2743200" y="4813300"/>
              <a:ext cx="2286000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600" dirty="0"/>
                <a:t>d(</a:t>
              </a:r>
              <a:r>
                <a:rPr lang="en-US" sz="3600" dirty="0">
                  <a:solidFill>
                    <a:srgbClr val="FF00FF"/>
                  </a:solidFill>
                </a:rPr>
                <a:t>r</a:t>
              </a:r>
              <a:r>
                <a:rPr lang="en-US" sz="3600" baseline="30000" dirty="0">
                  <a:solidFill>
                    <a:srgbClr val="0000FF"/>
                  </a:solidFill>
                </a:rPr>
                <a:t>n</a:t>
              </a:r>
              <a:r>
                <a:rPr lang="en-US" sz="3600" dirty="0"/>
                <a:t>-1)/dr</a:t>
              </a:r>
              <a:endParaRPr lang="en-US" sz="3600" dirty="0">
                <a:solidFill>
                  <a:schemeClr val="accent2"/>
                </a:solidFill>
              </a:endParaRPr>
            </a:p>
          </p:txBody>
        </p:sp>
        <p:sp>
          <p:nvSpPr>
            <p:cNvPr id="98316" name="Rectangle 12"/>
            <p:cNvSpPr>
              <a:spLocks noChangeArrowheads="1"/>
            </p:cNvSpPr>
            <p:nvPr/>
          </p:nvSpPr>
          <p:spPr bwMode="auto">
            <a:xfrm>
              <a:off x="2747963" y="5454650"/>
              <a:ext cx="2333625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600" dirty="0"/>
                <a:t>d(</a:t>
              </a:r>
              <a:r>
                <a:rPr lang="en-US" sz="3600" dirty="0">
                  <a:solidFill>
                    <a:srgbClr val="FF00FF"/>
                  </a:solidFill>
                </a:rPr>
                <a:t>r</a:t>
              </a:r>
              <a:r>
                <a:rPr lang="en-US" sz="3600" baseline="30000" dirty="0">
                  <a:solidFill>
                    <a:srgbClr val="0000FF"/>
                  </a:solidFill>
                </a:rPr>
                <a:t>T</a:t>
              </a:r>
              <a:r>
                <a:rPr lang="en-US" sz="3600" dirty="0"/>
                <a:t>-1)/dr</a:t>
              </a:r>
            </a:p>
          </p:txBody>
        </p:sp>
        <p:sp>
          <p:nvSpPr>
            <p:cNvPr id="98317" name="Line 13"/>
            <p:cNvSpPr>
              <a:spLocks noChangeShapeType="1"/>
            </p:cNvSpPr>
            <p:nvPr/>
          </p:nvSpPr>
          <p:spPr bwMode="auto">
            <a:xfrm flipV="1">
              <a:off x="2895600" y="5461000"/>
              <a:ext cx="20574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318" name="Rectangle 14"/>
            <p:cNvSpPr>
              <a:spLocks noChangeArrowheads="1"/>
            </p:cNvSpPr>
            <p:nvPr/>
          </p:nvSpPr>
          <p:spPr bwMode="auto">
            <a:xfrm>
              <a:off x="5486400" y="4800600"/>
              <a:ext cx="1066800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600" dirty="0">
                  <a:solidFill>
                    <a:srgbClr val="0000FF"/>
                  </a:solidFill>
                </a:rPr>
                <a:t>n</a:t>
              </a:r>
              <a:r>
                <a:rPr lang="en-US" sz="3600" dirty="0">
                  <a:solidFill>
                    <a:srgbClr val="FF00FF"/>
                  </a:solidFill>
                </a:rPr>
                <a:t>r</a:t>
              </a:r>
              <a:r>
                <a:rPr lang="en-US" sz="3600" baseline="30000" dirty="0">
                  <a:solidFill>
                    <a:srgbClr val="0000FF"/>
                  </a:solidFill>
                </a:rPr>
                <a:t>n-1</a:t>
              </a:r>
              <a:endParaRPr lang="en-US" sz="3600" dirty="0">
                <a:solidFill>
                  <a:srgbClr val="0000FF"/>
                </a:solidFill>
              </a:endParaRPr>
            </a:p>
          </p:txBody>
        </p:sp>
        <p:sp>
          <p:nvSpPr>
            <p:cNvPr id="98319" name="Rectangle 15"/>
            <p:cNvSpPr>
              <a:spLocks noChangeArrowheads="1"/>
            </p:cNvSpPr>
            <p:nvPr/>
          </p:nvSpPr>
          <p:spPr bwMode="auto">
            <a:xfrm>
              <a:off x="5491163" y="5441950"/>
              <a:ext cx="1185862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600" dirty="0">
                  <a:solidFill>
                    <a:srgbClr val="0000FF"/>
                  </a:solidFill>
                </a:rPr>
                <a:t>T</a:t>
              </a:r>
              <a:r>
                <a:rPr lang="en-US" sz="3600" dirty="0">
                  <a:solidFill>
                    <a:srgbClr val="FF00FF"/>
                  </a:solidFill>
                </a:rPr>
                <a:t>r</a:t>
              </a:r>
              <a:r>
                <a:rPr lang="en-US" sz="3600" baseline="30000" dirty="0">
                  <a:solidFill>
                    <a:srgbClr val="0000FF"/>
                  </a:solidFill>
                </a:rPr>
                <a:t>T-1</a:t>
              </a:r>
              <a:endParaRPr lang="en-US" sz="3600" dirty="0">
                <a:solidFill>
                  <a:srgbClr val="0000FF"/>
                </a:solidFill>
              </a:endParaRPr>
            </a:p>
          </p:txBody>
        </p:sp>
        <p:sp>
          <p:nvSpPr>
            <p:cNvPr id="98320" name="Line 16"/>
            <p:cNvSpPr>
              <a:spLocks noChangeShapeType="1"/>
            </p:cNvSpPr>
            <p:nvPr/>
          </p:nvSpPr>
          <p:spPr bwMode="auto">
            <a:xfrm flipV="1">
              <a:off x="5643563" y="5441950"/>
              <a:ext cx="914400" cy="15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May 15, 2013</a:t>
            </a:r>
            <a:endParaRPr lang="en-US" dirty="0"/>
          </a:p>
        </p:txBody>
      </p:sp>
      <p:graphicFrame>
        <p:nvGraphicFramePr>
          <p:cNvPr id="686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0602096"/>
              </p:ext>
            </p:extLst>
          </p:nvPr>
        </p:nvGraphicFramePr>
        <p:xfrm>
          <a:off x="1143000" y="1066800"/>
          <a:ext cx="3200400" cy="1849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33" name="Equation" r:id="rId4" imgW="812800" imgH="469900" progId="Equation.DSMT4">
                  <p:embed/>
                </p:oleObj>
              </mc:Choice>
              <mc:Fallback>
                <p:oleObj name="Equation" r:id="rId4" imgW="812800" imgH="469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066800"/>
                        <a:ext cx="3200400" cy="1849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7086600" y="4419600"/>
          <a:ext cx="698500" cy="1846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34" name="Equation" r:id="rId6" imgW="177800" imgH="469900" progId="Equation.DSMT4">
                  <p:embed/>
                </p:oleObj>
              </mc:Choice>
              <mc:Fallback>
                <p:oleObj name="Equation" r:id="rId6" imgW="177800" imgH="4699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4419600"/>
                        <a:ext cx="698500" cy="18460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6934200" y="4648200"/>
            <a:ext cx="1066800" cy="1752600"/>
          </a:xfrm>
          <a:prstGeom prst="rect">
            <a:avLst/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-64" charset="0"/>
              <a:ea typeface="ＭＳ Ｐゴシック" pitchFamily="-64" charset="-128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0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8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2" grpId="0" build="p"/>
      <p:bldP spid="70663" grpId="0"/>
      <p:bldP spid="98313" grpId="0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ruinwin</a:t>
            </a:r>
            <a:r>
              <a:rPr lang="en-US" dirty="0" smtClean="0"/>
              <a:t>.</a:t>
            </a:r>
            <a:fld id="{C4461F72-8397-A54C-8A8A-56C7DBF0D442}" type="slidenum">
              <a:rPr lang="en-US" smtClean="0"/>
              <a:pPr/>
              <a:t>3</a:t>
            </a:fld>
            <a:endParaRPr lang="en-US" dirty="0"/>
          </a:p>
          <a:p>
            <a:endParaRPr lang="en-US" dirty="0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Gambler’s Ruin</a:t>
            </a:r>
          </a:p>
        </p:txBody>
      </p:sp>
      <p:sp>
        <p:nvSpPr>
          <p:cNvPr id="52230" name="Line 4"/>
          <p:cNvSpPr>
            <a:spLocks noChangeShapeType="1"/>
          </p:cNvSpPr>
          <p:nvPr/>
        </p:nvSpPr>
        <p:spPr bwMode="auto">
          <a:xfrm>
            <a:off x="1600200" y="1371600"/>
            <a:ext cx="3175" cy="51974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231" name="Line 5"/>
          <p:cNvSpPr>
            <a:spLocks noChangeShapeType="1"/>
          </p:cNvSpPr>
          <p:nvPr/>
        </p:nvSpPr>
        <p:spPr bwMode="auto">
          <a:xfrm>
            <a:off x="914400" y="5635625"/>
            <a:ext cx="7315200" cy="3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232" name="Freeform 6"/>
          <p:cNvSpPr>
            <a:spLocks/>
          </p:cNvSpPr>
          <p:nvPr/>
        </p:nvSpPr>
        <p:spPr bwMode="auto">
          <a:xfrm>
            <a:off x="1600200" y="2105025"/>
            <a:ext cx="6335713" cy="2771775"/>
          </a:xfrm>
          <a:custGeom>
            <a:avLst/>
            <a:gdLst>
              <a:gd name="T0" fmla="*/ 0 w 1872"/>
              <a:gd name="T1" fmla="*/ 2771775 h 864"/>
              <a:gd name="T2" fmla="*/ 649817 w 1872"/>
              <a:gd name="T3" fmla="*/ 1693863 h 864"/>
              <a:gd name="T4" fmla="*/ 1137179 w 1872"/>
              <a:gd name="T5" fmla="*/ 2463800 h 864"/>
              <a:gd name="T6" fmla="*/ 1624542 w 1872"/>
              <a:gd name="T7" fmla="*/ 1693863 h 864"/>
              <a:gd name="T8" fmla="*/ 2111904 w 1872"/>
              <a:gd name="T9" fmla="*/ 923925 h 864"/>
              <a:gd name="T10" fmla="*/ 2761721 w 1872"/>
              <a:gd name="T11" fmla="*/ 1847850 h 864"/>
              <a:gd name="T12" fmla="*/ 3411538 w 1872"/>
              <a:gd name="T13" fmla="*/ 923925 h 864"/>
              <a:gd name="T14" fmla="*/ 4061354 w 1872"/>
              <a:gd name="T15" fmla="*/ 0 h 864"/>
              <a:gd name="T16" fmla="*/ 4711171 w 1872"/>
              <a:gd name="T17" fmla="*/ 923925 h 864"/>
              <a:gd name="T18" fmla="*/ 5198534 w 1872"/>
              <a:gd name="T19" fmla="*/ 0 h 864"/>
              <a:gd name="T20" fmla="*/ 5848350 w 1872"/>
              <a:gd name="T21" fmla="*/ 923925 h 864"/>
              <a:gd name="T22" fmla="*/ 6335713 w 1872"/>
              <a:gd name="T23" fmla="*/ 1539875 h 86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872"/>
              <a:gd name="T37" fmla="*/ 0 h 864"/>
              <a:gd name="T38" fmla="*/ 1872 w 1872"/>
              <a:gd name="T39" fmla="*/ 864 h 86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872" h="864">
                <a:moveTo>
                  <a:pt x="0" y="864"/>
                </a:moveTo>
                <a:lnTo>
                  <a:pt x="192" y="528"/>
                </a:lnTo>
                <a:lnTo>
                  <a:pt x="336" y="768"/>
                </a:lnTo>
                <a:lnTo>
                  <a:pt x="480" y="528"/>
                </a:lnTo>
                <a:lnTo>
                  <a:pt x="624" y="288"/>
                </a:lnTo>
                <a:lnTo>
                  <a:pt x="816" y="576"/>
                </a:lnTo>
                <a:lnTo>
                  <a:pt x="1008" y="288"/>
                </a:lnTo>
                <a:lnTo>
                  <a:pt x="1200" y="0"/>
                </a:lnTo>
                <a:lnTo>
                  <a:pt x="1392" y="288"/>
                </a:lnTo>
                <a:lnTo>
                  <a:pt x="1536" y="0"/>
                </a:lnTo>
                <a:lnTo>
                  <a:pt x="1728" y="288"/>
                </a:lnTo>
                <a:lnTo>
                  <a:pt x="1872" y="480"/>
                </a:lnTo>
              </a:path>
            </a:pathLst>
          </a:custGeom>
          <a:noFill/>
          <a:ln w="38100">
            <a:solidFill>
              <a:srgbClr val="0000FF"/>
            </a:solidFill>
            <a:prstDash val="sys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3" name="Text Box 7"/>
          <p:cNvSpPr txBox="1">
            <a:spLocks noChangeArrowheads="1"/>
          </p:cNvSpPr>
          <p:nvPr/>
        </p:nvSpPr>
        <p:spPr bwMode="auto">
          <a:xfrm>
            <a:off x="1812925" y="5783263"/>
            <a:ext cx="58832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3600" dirty="0"/>
              <a:t># of bets</a:t>
            </a:r>
          </a:p>
        </p:txBody>
      </p:sp>
      <p:sp>
        <p:nvSpPr>
          <p:cNvPr id="52234" name="Text Box 8"/>
          <p:cNvSpPr txBox="1">
            <a:spLocks noChangeArrowheads="1"/>
          </p:cNvSpPr>
          <p:nvPr/>
        </p:nvSpPr>
        <p:spPr bwMode="auto">
          <a:xfrm>
            <a:off x="609600" y="2819400"/>
            <a:ext cx="12192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3200" dirty="0" smtClean="0">
                <a:solidFill>
                  <a:srgbClr val="008000"/>
                </a:solidFill>
              </a:rPr>
              <a:t>$</a:t>
            </a:r>
          </a:p>
          <a:p>
            <a:pPr algn="ctr" eaLnBrk="1" hangingPunct="1"/>
            <a:r>
              <a:rPr lang="en-US" sz="3200" dirty="0" smtClean="0">
                <a:solidFill>
                  <a:srgbClr val="008000"/>
                </a:solidFill>
              </a:rPr>
              <a:t>$</a:t>
            </a:r>
            <a:endParaRPr lang="en-US" sz="3200" dirty="0">
              <a:solidFill>
                <a:srgbClr val="00800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066800" y="4464050"/>
            <a:ext cx="3886200" cy="717550"/>
            <a:chOff x="1066800" y="4464050"/>
            <a:chExt cx="3886200" cy="717550"/>
          </a:xfrm>
        </p:grpSpPr>
        <p:sp>
          <p:nvSpPr>
            <p:cNvPr id="52235" name="Text Box 9"/>
            <p:cNvSpPr txBox="1">
              <a:spLocks noChangeArrowheads="1"/>
            </p:cNvSpPr>
            <p:nvPr/>
          </p:nvSpPr>
          <p:spPr bwMode="auto">
            <a:xfrm>
              <a:off x="1066800" y="4464050"/>
              <a:ext cx="533400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4000" dirty="0">
                  <a:solidFill>
                    <a:srgbClr val="0000FF"/>
                  </a:solidFill>
                </a:rPr>
                <a:t>n</a:t>
              </a:r>
            </a:p>
          </p:txBody>
        </p:sp>
        <p:sp>
          <p:nvSpPr>
            <p:cNvPr id="52238" name="Text Box 13"/>
            <p:cNvSpPr txBox="1">
              <a:spLocks noChangeArrowheads="1"/>
            </p:cNvSpPr>
            <p:nvPr/>
          </p:nvSpPr>
          <p:spPr bwMode="auto">
            <a:xfrm>
              <a:off x="1630363" y="4540250"/>
              <a:ext cx="3322637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3600" dirty="0"/>
                <a:t>"initial capital"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990600" y="1295400"/>
            <a:ext cx="7696200" cy="784225"/>
            <a:chOff x="990600" y="1295400"/>
            <a:chExt cx="7696200" cy="784225"/>
          </a:xfrm>
        </p:grpSpPr>
        <p:sp>
          <p:nvSpPr>
            <p:cNvPr id="52236" name="Text Box 11"/>
            <p:cNvSpPr txBox="1">
              <a:spLocks noChangeArrowheads="1"/>
            </p:cNvSpPr>
            <p:nvPr/>
          </p:nvSpPr>
          <p:spPr bwMode="auto">
            <a:xfrm>
              <a:off x="990600" y="1295400"/>
              <a:ext cx="53340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3600" dirty="0">
                  <a:solidFill>
                    <a:srgbClr val="0000FF"/>
                  </a:solidFill>
                </a:rPr>
                <a:t>T</a:t>
              </a:r>
            </a:p>
          </p:txBody>
        </p:sp>
        <p:sp>
          <p:nvSpPr>
            <p:cNvPr id="52237" name="Line 12"/>
            <p:cNvSpPr>
              <a:spLocks noChangeShapeType="1"/>
            </p:cNvSpPr>
            <p:nvPr/>
          </p:nvSpPr>
          <p:spPr bwMode="auto">
            <a:xfrm>
              <a:off x="1600200" y="1524000"/>
              <a:ext cx="7086600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52239" name="Text Box 14"/>
            <p:cNvSpPr txBox="1">
              <a:spLocks noChangeArrowheads="1"/>
            </p:cNvSpPr>
            <p:nvPr/>
          </p:nvSpPr>
          <p:spPr bwMode="auto">
            <a:xfrm>
              <a:off x="1722438" y="1438275"/>
              <a:ext cx="1935162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3600" dirty="0"/>
                <a:t>”target"</a:t>
              </a:r>
            </a:p>
          </p:txBody>
        </p:sp>
      </p:grpSp>
      <p:sp>
        <p:nvSpPr>
          <p:cNvPr id="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May 15, 2013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ruinwin</a:t>
            </a:r>
            <a:r>
              <a:rPr lang="en-US" dirty="0" smtClean="0"/>
              <a:t>.</a:t>
            </a:r>
            <a:fld id="{1F859011-7C7E-724A-9635-B330832E05C4}" type="slidenum">
              <a:rPr lang="en-US" smtClean="0"/>
              <a:pPr/>
              <a:t>4</a:t>
            </a:fld>
            <a:endParaRPr lang="en-US" dirty="0"/>
          </a:p>
          <a:p>
            <a:endParaRPr lang="en-US" dirty="0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Dow Jones Trend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5105400"/>
            <a:ext cx="7696200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sz="4400" dirty="0" smtClean="0"/>
              <a:t>random </a:t>
            </a:r>
            <a:r>
              <a:rPr lang="en-US" sz="4400" dirty="0"/>
              <a:t>steps with “up” </a:t>
            </a:r>
            <a:r>
              <a:rPr lang="en-US" sz="4400" dirty="0" smtClean="0"/>
              <a:t>bias</a:t>
            </a:r>
            <a:r>
              <a:rPr lang="en-US" sz="4400" dirty="0" smtClean="0">
                <a:solidFill>
                  <a:srgbClr val="660066"/>
                </a:solidFill>
              </a:rPr>
              <a:t>?</a:t>
            </a:r>
            <a:endParaRPr lang="en-US" sz="4400" dirty="0">
              <a:solidFill>
                <a:srgbClr val="660066"/>
              </a:solidFill>
            </a:endParaRPr>
          </a:p>
        </p:txBody>
      </p:sp>
      <p:pic>
        <p:nvPicPr>
          <p:cNvPr id="19463" name="Picture 6" descr="financ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354138"/>
            <a:ext cx="8001000" cy="3598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May 15, 2013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ruinwin</a:t>
            </a:r>
            <a:r>
              <a:rPr lang="en-US" dirty="0" smtClean="0"/>
              <a:t>.</a:t>
            </a:r>
            <a:fld id="{1A58DCCE-006C-2247-9099-C179D2709666}" type="slidenum">
              <a:rPr lang="en-US" smtClean="0"/>
              <a:pPr/>
              <a:t>5</a:t>
            </a:fld>
            <a:endParaRPr lang="en-US" dirty="0"/>
          </a:p>
          <a:p>
            <a:endParaRPr lang="en-US" dirty="0"/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Gambling: Fair Case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458200" cy="3124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000" dirty="0"/>
              <a:t>Suppose we’re playing a </a:t>
            </a:r>
            <a:r>
              <a:rPr lang="en-US" sz="4000" dirty="0">
                <a:solidFill>
                  <a:srgbClr val="660066"/>
                </a:solidFill>
              </a:rPr>
              <a:t>fair game</a:t>
            </a:r>
            <a:r>
              <a:rPr lang="en-US" sz="4000" dirty="0"/>
              <a:t>: </a:t>
            </a:r>
          </a:p>
          <a:p>
            <a:pPr marL="0" indent="0" algn="ctr" eaLnBrk="1" hangingPunct="1">
              <a:buNone/>
            </a:pPr>
            <a:r>
              <a:rPr lang="en-US" sz="4000" dirty="0" err="1" smtClean="0"/>
              <a:t>Pr</a:t>
            </a:r>
            <a:r>
              <a:rPr lang="en-US" sz="4000" dirty="0" smtClean="0"/>
              <a:t>[win bet] </a:t>
            </a:r>
            <a:r>
              <a:rPr lang="en-US" sz="4000" dirty="0"/>
              <a:t>=</a:t>
            </a:r>
            <a:r>
              <a:rPr lang="en-US" sz="4000" dirty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1/2</a:t>
            </a:r>
            <a:endParaRPr lang="en-US" sz="4000" dirty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rgbClr val="660066"/>
                </a:solidFill>
              </a:rPr>
              <a:t>  </a:t>
            </a:r>
            <a:r>
              <a:rPr lang="en-US" sz="4400" dirty="0" err="1" smtClean="0">
                <a:solidFill>
                  <a:srgbClr val="660066"/>
                </a:solidFill>
              </a:rPr>
              <a:t>Pr</a:t>
            </a:r>
            <a:r>
              <a:rPr lang="en-US" sz="4400" dirty="0" smtClean="0">
                <a:solidFill>
                  <a:srgbClr val="660066"/>
                </a:solidFill>
              </a:rPr>
              <a:t>[hit </a:t>
            </a:r>
            <a:r>
              <a:rPr lang="en-US" sz="4400" dirty="0" smtClean="0">
                <a:solidFill>
                  <a:srgbClr val="0000FF"/>
                </a:solidFill>
              </a:rPr>
              <a:t>$200</a:t>
            </a:r>
            <a:r>
              <a:rPr lang="en-US" sz="4400" dirty="0" smtClean="0">
                <a:solidFill>
                  <a:srgbClr val="660066"/>
                </a:solidFill>
              </a:rPr>
              <a:t>]</a:t>
            </a:r>
            <a:r>
              <a:rPr lang="en-US" sz="4400" dirty="0" smtClean="0"/>
              <a:t> starting 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  with </a:t>
            </a:r>
            <a:r>
              <a:rPr lang="en-US" sz="4400" dirty="0" smtClean="0">
                <a:solidFill>
                  <a:srgbClr val="0000FF"/>
                </a:solidFill>
              </a:rPr>
              <a:t>$100</a:t>
            </a:r>
            <a:r>
              <a:rPr lang="en-US" sz="4400" dirty="0" smtClean="0"/>
              <a:t>?</a:t>
            </a:r>
            <a:endParaRPr lang="en-US" sz="4400" dirty="0"/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685800" y="4343400"/>
            <a:ext cx="6324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err="1" smtClean="0">
                <a:solidFill>
                  <a:srgbClr val="660066"/>
                </a:solidFill>
              </a:rPr>
              <a:t>Pr</a:t>
            </a:r>
            <a:r>
              <a:rPr lang="en-US" sz="4400" dirty="0" smtClean="0">
                <a:solidFill>
                  <a:srgbClr val="660066"/>
                </a:solidFill>
              </a:rPr>
              <a:t>[hit </a:t>
            </a:r>
            <a:r>
              <a:rPr lang="en-US" sz="4400" dirty="0">
                <a:solidFill>
                  <a:srgbClr val="0000FF"/>
                </a:solidFill>
              </a:rPr>
              <a:t>$</a:t>
            </a:r>
            <a:r>
              <a:rPr lang="en-US" sz="4400" dirty="0" smtClean="0">
                <a:solidFill>
                  <a:srgbClr val="0000FF"/>
                </a:solidFill>
              </a:rPr>
              <a:t>600</a:t>
            </a:r>
            <a:r>
              <a:rPr lang="en-US" sz="4400" dirty="0" smtClean="0">
                <a:solidFill>
                  <a:srgbClr val="660066"/>
                </a:solidFill>
              </a:rPr>
              <a:t>]</a:t>
            </a:r>
            <a:r>
              <a:rPr lang="en-US" sz="4400" dirty="0" smtClean="0"/>
              <a:t> starting 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smtClean="0"/>
              <a:t>with </a:t>
            </a:r>
            <a:r>
              <a:rPr lang="en-US" sz="4400" dirty="0">
                <a:solidFill>
                  <a:srgbClr val="0000FF"/>
                </a:solidFill>
              </a:rPr>
              <a:t>$500</a:t>
            </a:r>
            <a:r>
              <a:rPr lang="en-US" sz="4400" dirty="0"/>
              <a:t>?</a:t>
            </a:r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4114856" y="3573959"/>
            <a:ext cx="1219144" cy="769441"/>
          </a:xfrm>
          <a:prstGeom prst="rect">
            <a:avLst/>
          </a:prstGeom>
          <a:noFill/>
          <a:ln w="38100">
            <a:solidFill>
              <a:srgbClr val="0000FF"/>
            </a:solidFill>
            <a:prstDash val="sysDash"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solidFill>
                  <a:srgbClr val="008000"/>
                </a:solidFill>
              </a:rPr>
              <a:t>1/2</a:t>
            </a:r>
          </a:p>
        </p:txBody>
      </p:sp>
      <p:sp>
        <p:nvSpPr>
          <p:cNvPr id="90118" name="Rectangle 6"/>
          <p:cNvSpPr>
            <a:spLocks noChangeArrowheads="1"/>
          </p:cNvSpPr>
          <p:nvPr/>
        </p:nvSpPr>
        <p:spPr bwMode="auto">
          <a:xfrm>
            <a:off x="4114800" y="5105400"/>
            <a:ext cx="1219200" cy="769441"/>
          </a:xfrm>
          <a:prstGeom prst="rect">
            <a:avLst/>
          </a:prstGeom>
          <a:noFill/>
          <a:ln w="38100">
            <a:solidFill>
              <a:srgbClr val="0000FF"/>
            </a:solidFill>
            <a:prstDash val="sysDash"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solidFill>
                  <a:srgbClr val="008000"/>
                </a:solidFill>
              </a:rPr>
              <a:t>5/6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May 15, 2013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6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56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6" grpId="0" build="p"/>
      <p:bldP spid="90116" grpId="0"/>
      <p:bldP spid="90117" grpId="0" animBg="1"/>
      <p:bldP spid="901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ruinwin</a:t>
            </a:r>
            <a:r>
              <a:rPr lang="en-US" dirty="0" smtClean="0"/>
              <a:t>.</a:t>
            </a:r>
            <a:fld id="{1B818657-C012-2D4E-9D91-E82567AD91A2}" type="slidenum">
              <a:rPr lang="en-US" smtClean="0"/>
              <a:pPr/>
              <a:t>6</a:t>
            </a:fld>
            <a:endParaRPr lang="en-US" dirty="0"/>
          </a:p>
          <a:p>
            <a:endParaRPr lang="en-US" dirty="0"/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Gambling: Fair Case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848600" cy="114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/>
              <a:t>For </a:t>
            </a:r>
            <a:r>
              <a:rPr lang="en-US" sz="5400" dirty="0" smtClean="0">
                <a:solidFill>
                  <a:srgbClr val="660066"/>
                </a:solidFill>
              </a:rPr>
              <a:t>fair game</a:t>
            </a:r>
            <a:r>
              <a:rPr lang="en-US" sz="5400" dirty="0" smtClean="0"/>
              <a:t> in general</a:t>
            </a:r>
            <a:endParaRPr lang="en-US" sz="5400" dirty="0"/>
          </a:p>
        </p:txBody>
      </p:sp>
      <p:sp>
        <p:nvSpPr>
          <p:cNvPr id="44040" name="Rectangle 5"/>
          <p:cNvSpPr>
            <a:spLocks noChangeArrowheads="1"/>
          </p:cNvSpPr>
          <p:nvPr/>
        </p:nvSpPr>
        <p:spPr bwMode="auto">
          <a:xfrm>
            <a:off x="381000" y="4724400"/>
            <a:ext cx="8382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800" dirty="0"/>
              <a:t>What about an </a:t>
            </a:r>
            <a:r>
              <a:rPr lang="en-US" sz="4800" dirty="0">
                <a:solidFill>
                  <a:srgbClr val="FF0000"/>
                </a:solidFill>
              </a:rPr>
              <a:t>unfair</a:t>
            </a:r>
            <a:r>
              <a:rPr lang="en-US" sz="4800" dirty="0"/>
              <a:t> game?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May 15, 2013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5396949"/>
              </p:ext>
            </p:extLst>
          </p:nvPr>
        </p:nvGraphicFramePr>
        <p:xfrm>
          <a:off x="1927225" y="2208213"/>
          <a:ext cx="5365750" cy="236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99" name="Equation" r:id="rId4" imgW="1066800" imgH="469900" progId="Equation.DSMT4">
                  <p:embed/>
                </p:oleObj>
              </mc:Choice>
              <mc:Fallback>
                <p:oleObj name="Equation" r:id="rId4" imgW="10668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27225" y="2208213"/>
                        <a:ext cx="5365750" cy="2363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10" descr="tabl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447800"/>
            <a:ext cx="5257800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ruinwin</a:t>
            </a:r>
            <a:r>
              <a:rPr lang="en-US" dirty="0" smtClean="0"/>
              <a:t>.</a:t>
            </a:r>
            <a:fld id="{8B4C27B2-6C40-2848-B9DB-97D985B60433}" type="slidenum">
              <a:rPr lang="en-US" smtClean="0"/>
              <a:pPr/>
              <a:t>7</a:t>
            </a:fld>
            <a:endParaRPr lang="en-US" dirty="0"/>
          </a:p>
          <a:p>
            <a:endParaRPr lang="en-US" dirty="0"/>
          </a:p>
        </p:txBody>
      </p:sp>
      <p:sp>
        <p:nvSpPr>
          <p:cNvPr id="460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Gambling: Slightly Unfair</a:t>
            </a:r>
          </a:p>
        </p:txBody>
      </p:sp>
      <p:sp>
        <p:nvSpPr>
          <p:cNvPr id="27655" name="Rectangle 6"/>
          <p:cNvSpPr>
            <a:spLocks noChangeArrowheads="1"/>
          </p:cNvSpPr>
          <p:nvPr/>
        </p:nvSpPr>
        <p:spPr bwMode="auto">
          <a:xfrm>
            <a:off x="457200" y="5562600"/>
            <a:ext cx="838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err="1" smtClean="0"/>
              <a:t>Pr</a:t>
            </a:r>
            <a:r>
              <a:rPr lang="en-US" sz="3600" dirty="0"/>
              <a:t>[</a:t>
            </a:r>
            <a:r>
              <a:rPr lang="en-US" sz="3600" dirty="0" smtClean="0"/>
              <a:t>win bet] </a:t>
            </a:r>
            <a:r>
              <a:rPr lang="en-US" sz="3600" dirty="0"/>
              <a:t>= 18/38 = 9/19 </a:t>
            </a:r>
            <a:r>
              <a:rPr lang="en-US" sz="3600" b="1" dirty="0">
                <a:solidFill>
                  <a:srgbClr val="CC00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3600" dirty="0">
                <a:solidFill>
                  <a:srgbClr val="CC0000"/>
                </a:solidFill>
              </a:rPr>
              <a:t> 1/2</a:t>
            </a:r>
            <a:endParaRPr lang="en-US" dirty="0"/>
          </a:p>
        </p:txBody>
      </p:sp>
      <p:sp>
        <p:nvSpPr>
          <p:cNvPr id="46088" name="Rectangle 10"/>
          <p:cNvSpPr>
            <a:spLocks noChangeArrowheads="1"/>
          </p:cNvSpPr>
          <p:nvPr/>
        </p:nvSpPr>
        <p:spPr bwMode="auto">
          <a:xfrm>
            <a:off x="4724400" y="1781175"/>
            <a:ext cx="38862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/>
            <a:r>
              <a:rPr lang="en-US" sz="3600"/>
              <a:t>Betting </a:t>
            </a:r>
            <a:r>
              <a:rPr lang="en-US" sz="3600" b="1"/>
              <a:t>black</a:t>
            </a:r>
            <a:r>
              <a:rPr lang="en-US" sz="3600"/>
              <a:t> in US roulette</a:t>
            </a:r>
            <a:endParaRPr lang="en-US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May 15, 2013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ruinwin</a:t>
            </a:r>
            <a:r>
              <a:rPr lang="en-US" dirty="0" smtClean="0"/>
              <a:t>.</a:t>
            </a:r>
            <a:fld id="{DDEDA1A4-F92A-C247-BD53-F6346675D8E3}" type="slidenum">
              <a:rPr lang="en-US" smtClean="0"/>
              <a:pPr/>
              <a:t>8</a:t>
            </a:fld>
            <a:endParaRPr lang="en-US" dirty="0"/>
          </a:p>
          <a:p>
            <a:endParaRPr lang="en-US" dirty="0"/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US Roulette</a:t>
            </a:r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524000"/>
            <a:ext cx="8458200" cy="144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What is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Pr</a:t>
            </a:r>
            <a:r>
              <a:rPr lang="en-US" dirty="0" smtClean="0">
                <a:solidFill>
                  <a:srgbClr val="000000"/>
                </a:solidFill>
              </a:rPr>
              <a:t>[hit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$</a:t>
            </a:r>
            <a:r>
              <a:rPr lang="en-US" dirty="0" smtClean="0">
                <a:solidFill>
                  <a:srgbClr val="0000FF"/>
                </a:solidFill>
              </a:rPr>
              <a:t>500 + </a:t>
            </a:r>
            <a:r>
              <a:rPr lang="en-US" dirty="0" smtClean="0">
                <a:solidFill>
                  <a:srgbClr val="008000"/>
                </a:solidFill>
              </a:rPr>
              <a:t>100</a:t>
            </a:r>
            <a:r>
              <a:rPr lang="en-US" dirty="0"/>
              <a:t>]</a:t>
            </a:r>
            <a:r>
              <a:rPr lang="en-US" dirty="0" smtClean="0"/>
              <a:t> </a:t>
            </a:r>
            <a:r>
              <a:rPr lang="en-US" dirty="0"/>
              <a:t>starting with $</a:t>
            </a:r>
            <a:r>
              <a:rPr lang="en-US" dirty="0">
                <a:solidFill>
                  <a:srgbClr val="0000FF"/>
                </a:solidFill>
              </a:rPr>
              <a:t>500</a:t>
            </a:r>
            <a:r>
              <a:rPr lang="en-US" dirty="0" smtClean="0"/>
              <a:t>?         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5/6</a:t>
            </a:r>
            <a:r>
              <a:rPr lang="en-US" dirty="0" smtClean="0"/>
              <a:t> when </a:t>
            </a:r>
            <a:r>
              <a:rPr lang="en-US" dirty="0"/>
              <a:t>fair)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381000" y="3505200"/>
            <a:ext cx="8382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/>
              <a:t>What is </a:t>
            </a:r>
            <a:r>
              <a:rPr lang="en-US" sz="3600" dirty="0" err="1" smtClean="0"/>
              <a:t>Pr</a:t>
            </a:r>
            <a:r>
              <a:rPr lang="en-US" sz="3600" dirty="0" smtClean="0"/>
              <a:t>[reach</a:t>
            </a:r>
            <a:r>
              <a:rPr lang="en-US" sz="3600" dirty="0" smtClean="0">
                <a:solidFill>
                  <a:srgbClr val="0000FF"/>
                </a:solidFill>
              </a:rPr>
              <a:t> $1M + </a:t>
            </a:r>
            <a:r>
              <a:rPr lang="en-US" sz="3600" dirty="0" smtClean="0">
                <a:solidFill>
                  <a:srgbClr val="008000"/>
                </a:solidFill>
              </a:rPr>
              <a:t>100</a:t>
            </a:r>
            <a:r>
              <a:rPr lang="en-US" sz="3600" dirty="0" smtClean="0"/>
              <a:t>] </a:t>
            </a:r>
            <a:r>
              <a:rPr lang="en-US" sz="3600" dirty="0"/>
              <a:t>starting</a:t>
            </a:r>
            <a:r>
              <a:rPr lang="en-US" sz="3600" dirty="0" smtClean="0"/>
              <a:t> 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with $</a:t>
            </a:r>
            <a:r>
              <a:rPr lang="en-US" sz="3600" dirty="0" smtClean="0">
                <a:solidFill>
                  <a:srgbClr val="0000FF"/>
                </a:solidFill>
              </a:rPr>
              <a:t>1M</a:t>
            </a:r>
            <a:r>
              <a:rPr lang="en-US" sz="3600" dirty="0" smtClean="0"/>
              <a:t>?    (</a:t>
            </a:r>
            <a:r>
              <a:rPr lang="en-US" sz="3600" dirty="0" smtClean="0">
                <a:solidFill>
                  <a:srgbClr val="0000FF"/>
                </a:solidFill>
              </a:rPr>
              <a:t>≈ 1</a:t>
            </a:r>
            <a:r>
              <a:rPr lang="en-US" sz="3600" dirty="0" smtClean="0">
                <a:solidFill>
                  <a:schemeClr val="accent2"/>
                </a:solidFill>
              </a:rPr>
              <a:t> </a:t>
            </a:r>
            <a:r>
              <a:rPr lang="en-US" sz="3600" dirty="0" smtClean="0"/>
              <a:t>when </a:t>
            </a:r>
            <a:r>
              <a:rPr lang="en-US" sz="3600" dirty="0"/>
              <a:t>fair)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3027746" y="2743200"/>
            <a:ext cx="299205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solidFill>
                  <a:srgbClr val="CC00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3600" dirty="0">
                <a:solidFill>
                  <a:srgbClr val="CC0000"/>
                </a:solidFill>
              </a:rPr>
              <a:t> 1 / 37,000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440572" y="4876800"/>
            <a:ext cx="839862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 dirty="0">
                <a:solidFill>
                  <a:srgbClr val="CC00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3600" dirty="0" smtClean="0">
                <a:solidFill>
                  <a:srgbClr val="CC0000"/>
                </a:solidFill>
              </a:rPr>
              <a:t> </a:t>
            </a:r>
            <a:r>
              <a:rPr lang="en-US" sz="3600" dirty="0">
                <a:solidFill>
                  <a:srgbClr val="CC0000"/>
                </a:solidFill>
              </a:rPr>
              <a:t>1 / </a:t>
            </a:r>
            <a:r>
              <a:rPr lang="en-US" sz="3600" dirty="0" smtClean="0">
                <a:solidFill>
                  <a:srgbClr val="CC0000"/>
                </a:solidFill>
              </a:rPr>
              <a:t>37,000</a:t>
            </a:r>
            <a:endParaRPr lang="en-US" sz="4400" dirty="0" smtClean="0">
              <a:solidFill>
                <a:srgbClr val="CC0000"/>
              </a:solidFill>
            </a:endParaRPr>
          </a:p>
          <a:p>
            <a:pPr algn="ctr"/>
            <a:r>
              <a:rPr lang="en-US" sz="4400" dirty="0" smtClean="0"/>
              <a:t>no matter how many </a:t>
            </a:r>
            <a:r>
              <a:rPr lang="en-US" sz="4400" dirty="0" smtClean="0">
                <a:solidFill>
                  <a:srgbClr val="0000FF"/>
                </a:solidFill>
              </a:rPr>
              <a:t>$</a:t>
            </a:r>
            <a:r>
              <a:rPr lang="en-US" sz="4400" dirty="0" smtClean="0"/>
              <a:t> at start</a:t>
            </a:r>
            <a:r>
              <a:rPr lang="en-US" sz="4400" dirty="0" smtClean="0">
                <a:solidFill>
                  <a:srgbClr val="000000"/>
                </a:solidFill>
              </a:rPr>
              <a:t>!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May 15, 2013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/>
      <p:bldP spid="18437" grpId="0"/>
      <p:bldP spid="1843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ruinwin</a:t>
            </a:r>
            <a:r>
              <a:rPr lang="en-US" dirty="0" smtClean="0"/>
              <a:t>.</a:t>
            </a:r>
            <a:fld id="{F27F5B8B-217C-0D4F-99AD-868E856C8FC1}" type="slidenum">
              <a:rPr lang="en-US" smtClean="0"/>
              <a:pPr/>
              <a:t>9</a:t>
            </a:fld>
            <a:endParaRPr lang="en-US" dirty="0"/>
          </a:p>
          <a:p>
            <a:endParaRPr lang="en-US" dirty="0"/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Gambler’s Ruin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dirty="0" smtClean="0"/>
              <a:t>Parameters</a:t>
            </a:r>
            <a:endParaRPr lang="en-US" sz="48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4800" dirty="0">
                <a:solidFill>
                  <a:srgbClr val="008000"/>
                </a:solidFill>
              </a:rPr>
              <a:t>p</a:t>
            </a:r>
            <a:r>
              <a:rPr lang="en-US" sz="4800" i="1" dirty="0"/>
              <a:t> </a:t>
            </a:r>
            <a:r>
              <a:rPr lang="en-US" sz="4800" dirty="0"/>
              <a:t>::= </a:t>
            </a:r>
            <a:r>
              <a:rPr lang="en-US" sz="4800" dirty="0" err="1" smtClean="0"/>
              <a:t>Pr</a:t>
            </a:r>
            <a:r>
              <a:rPr lang="en-US" sz="4800" dirty="0" smtClean="0"/>
              <a:t>[</a:t>
            </a:r>
            <a:r>
              <a:rPr lang="en-US" sz="4800" dirty="0" smtClean="0">
                <a:solidFill>
                  <a:srgbClr val="008000"/>
                </a:solidFill>
              </a:rPr>
              <a:t>win</a:t>
            </a:r>
            <a:r>
              <a:rPr lang="en-US" sz="4800" dirty="0" smtClean="0"/>
              <a:t> </a:t>
            </a:r>
            <a:r>
              <a:rPr lang="en-US" sz="4800" dirty="0">
                <a:solidFill>
                  <a:srgbClr val="0000FF"/>
                </a:solidFill>
              </a:rPr>
              <a:t>$1</a:t>
            </a:r>
            <a:r>
              <a:rPr lang="en-US" sz="4800" dirty="0"/>
              <a:t> </a:t>
            </a:r>
            <a:r>
              <a:rPr lang="en-US" sz="4800" dirty="0" smtClean="0"/>
              <a:t>bet]</a:t>
            </a:r>
            <a:endParaRPr lang="en-US" sz="48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4800" dirty="0" err="1">
                <a:solidFill>
                  <a:srgbClr val="0000FF"/>
                </a:solidFill>
              </a:rPr>
              <a:t>n</a:t>
            </a:r>
            <a:r>
              <a:rPr lang="en-US" sz="4800" dirty="0">
                <a:solidFill>
                  <a:srgbClr val="0000FF"/>
                </a:solidFill>
              </a:rPr>
              <a:t> </a:t>
            </a:r>
            <a:r>
              <a:rPr lang="en-US" sz="4800" dirty="0"/>
              <a:t>::= i</a:t>
            </a:r>
            <a:r>
              <a:rPr lang="en-US" sz="4800" b="1" dirty="0">
                <a:solidFill>
                  <a:srgbClr val="0000FF"/>
                </a:solidFill>
              </a:rPr>
              <a:t>n</a:t>
            </a:r>
            <a:r>
              <a:rPr lang="en-US" sz="4800" dirty="0"/>
              <a:t>itial capital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4800" dirty="0">
                <a:solidFill>
                  <a:srgbClr val="0000FF"/>
                </a:solidFill>
              </a:rPr>
              <a:t>T</a:t>
            </a:r>
            <a:r>
              <a:rPr lang="en-US" sz="4800" dirty="0"/>
              <a:t> ::= gambler’s </a:t>
            </a:r>
            <a:r>
              <a:rPr lang="en-US" sz="4800" b="1" dirty="0">
                <a:solidFill>
                  <a:srgbClr val="0000FF"/>
                </a:solidFill>
              </a:rPr>
              <a:t>t</a:t>
            </a:r>
            <a:r>
              <a:rPr lang="en-US" sz="4800" dirty="0"/>
              <a:t>arget</a:t>
            </a:r>
            <a:endParaRPr lang="en-US" sz="48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dirty="0" smtClean="0"/>
              <a:t>What </a:t>
            </a:r>
            <a:r>
              <a:rPr lang="en-US" sz="4800" dirty="0"/>
              <a:t>is </a:t>
            </a:r>
            <a:r>
              <a:rPr lang="en-US" sz="4800" dirty="0" err="1" smtClean="0"/>
              <a:t>Pr</a:t>
            </a:r>
            <a:r>
              <a:rPr lang="en-US" sz="4800" dirty="0" smtClean="0"/>
              <a:t>[</a:t>
            </a:r>
            <a:r>
              <a:rPr lang="en-US" sz="4800" dirty="0" smtClean="0">
                <a:solidFill>
                  <a:srgbClr val="008000"/>
                </a:solidFill>
              </a:rPr>
              <a:t>hit </a:t>
            </a:r>
            <a:r>
              <a:rPr lang="en-US" sz="4800" b="1" dirty="0">
                <a:solidFill>
                  <a:srgbClr val="0000FF"/>
                </a:solidFill>
              </a:rPr>
              <a:t>t</a:t>
            </a:r>
            <a:r>
              <a:rPr lang="en-US" sz="4800" dirty="0"/>
              <a:t>arget]</a:t>
            </a:r>
            <a:r>
              <a:rPr lang="en-US" sz="4800" dirty="0" smtClean="0"/>
              <a:t>?</a:t>
            </a:r>
            <a:endParaRPr lang="en-US" sz="4800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May 15, 2013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7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2" grpId="0" build="p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Comic Sans MS"/>
        <a:ea typeface="ＭＳ Ｐゴシック"/>
        <a:cs typeface=""/>
      </a:majorFont>
      <a:minorFont>
        <a:latin typeface="Comic Sans M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-64" charset="0"/>
            <a:ea typeface="ＭＳ Ｐゴシック" pitchFamily="-6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-64" charset="0"/>
            <a:ea typeface="ＭＳ Ｐゴシック" pitchFamily="-6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3712</TotalTime>
  <Words>1009</Words>
  <Application>Microsoft Macintosh PowerPoint</Application>
  <PresentationFormat>On-screen Show (4:3)</PresentationFormat>
  <Paragraphs>209</Paragraphs>
  <Slides>22</Slides>
  <Notes>22</Notes>
  <HiddenSlides>3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Blank Presentation</vt:lpstr>
      <vt:lpstr>Equation</vt:lpstr>
      <vt:lpstr>Gambler’s Ruin</vt:lpstr>
      <vt:lpstr>PowerPoint Presentation</vt:lpstr>
      <vt:lpstr>Gambler’s Ruin</vt:lpstr>
      <vt:lpstr>Dow Jones Trend</vt:lpstr>
      <vt:lpstr>Gambling: Fair Case</vt:lpstr>
      <vt:lpstr>Gambling: Fair Case</vt:lpstr>
      <vt:lpstr>Gambling: Slightly Unfair</vt:lpstr>
      <vt:lpstr>US Roulette</vt:lpstr>
      <vt:lpstr>Gambler’s Ruin</vt:lpstr>
      <vt:lpstr>Gambler’s Ruin</vt:lpstr>
      <vt:lpstr>General Approach</vt:lpstr>
      <vt:lpstr>General Approach</vt:lpstr>
      <vt:lpstr>…otherwise Gambler is ruined</vt:lpstr>
      <vt:lpstr>…otherwise Gambler is ruined</vt:lpstr>
      <vt:lpstr>Condition on 1st bet</vt:lpstr>
      <vt:lpstr>A Linear Recurrence</vt:lpstr>
      <vt:lpstr>Linear Recurrence</vt:lpstr>
      <vt:lpstr>Winning when Biased Against</vt:lpstr>
      <vt:lpstr>Winning when Biased Against</vt:lpstr>
      <vt:lpstr>Profit $100 in US Roulette</vt:lpstr>
      <vt:lpstr>Profit $200 in US Roulette</vt:lpstr>
      <vt:lpstr>What About the Fair Case?</vt:lpstr>
    </vt:vector>
  </TitlesOfParts>
  <Company>Jeremy Fineman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Fineman</dc:creator>
  <cp:lastModifiedBy>Albert R Meyer</cp:lastModifiedBy>
  <cp:revision>334</cp:revision>
  <cp:lastPrinted>2013-05-12T17:52:09Z</cp:lastPrinted>
  <dcterms:created xsi:type="dcterms:W3CDTF">2011-05-09T16:25:32Z</dcterms:created>
  <dcterms:modified xsi:type="dcterms:W3CDTF">2013-05-14T13:56:39Z</dcterms:modified>
</cp:coreProperties>
</file>