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7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9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0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1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12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13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14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5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16.xml" ContentType="application/vnd.openxmlformats-officedocument.presentationml.notesSlide+xml"/>
  <Override PartName="/ppt/embeddings/oleObject4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474" r:id="rId2"/>
    <p:sldId id="563" r:id="rId3"/>
    <p:sldId id="557" r:id="rId4"/>
    <p:sldId id="558" r:id="rId5"/>
    <p:sldId id="559" r:id="rId6"/>
    <p:sldId id="560" r:id="rId7"/>
    <p:sldId id="561" r:id="rId8"/>
    <p:sldId id="484" r:id="rId9"/>
    <p:sldId id="546" r:id="rId10"/>
    <p:sldId id="508" r:id="rId11"/>
    <p:sldId id="509" r:id="rId12"/>
    <p:sldId id="528" r:id="rId13"/>
    <p:sldId id="555" r:id="rId14"/>
    <p:sldId id="564" r:id="rId15"/>
    <p:sldId id="512" r:id="rId16"/>
    <p:sldId id="556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096A"/>
    <a:srgbClr val="008000"/>
    <a:srgbClr val="0000FF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4" autoAdjust="0"/>
    <p:restoredTop sz="99037" autoAdjust="0"/>
  </p:normalViewPr>
  <p:slideViewPr>
    <p:cSldViewPr>
      <p:cViewPr varScale="1">
        <p:scale>
          <a:sx n="107" d="100"/>
          <a:sy n="107" d="100"/>
        </p:scale>
        <p:origin x="-104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72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3.emf"/><Relationship Id="rId1" Type="http://schemas.openxmlformats.org/officeDocument/2006/relationships/image" Target="../media/image36.emf"/><Relationship Id="rId2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wmf"/><Relationship Id="rId7" Type="http://schemas.openxmlformats.org/officeDocument/2006/relationships/image" Target="../media/image22.emf"/><Relationship Id="rId1" Type="http://schemas.openxmlformats.org/officeDocument/2006/relationships/image" Target="../media/image16.emf"/><Relationship Id="rId2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1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51613-EC62-40D3-8136-F14459906EC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linrec-hom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April 29,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0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3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5.e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2.emf"/><Relationship Id="rId10" Type="http://schemas.openxmlformats.org/officeDocument/2006/relationships/oleObject" Target="../embeddings/oleObject36.bin"/><Relationship Id="rId11" Type="http://schemas.openxmlformats.org/officeDocument/2006/relationships/image" Target="../media/image3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35.e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37.emf"/><Relationship Id="rId10" Type="http://schemas.openxmlformats.org/officeDocument/2006/relationships/oleObject" Target="../embeddings/oleObject40.bin"/><Relationship Id="rId11" Type="http://schemas.openxmlformats.org/officeDocument/2006/relationships/image" Target="../media/image3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38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39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oleObject" Target="../embeddings/oleObject18.bin"/><Relationship Id="rId13" Type="http://schemas.openxmlformats.org/officeDocument/2006/relationships/image" Target="../media/image20.emf"/><Relationship Id="rId14" Type="http://schemas.openxmlformats.org/officeDocument/2006/relationships/oleObject" Target="../embeddings/oleObject19.bin"/><Relationship Id="rId15" Type="http://schemas.openxmlformats.org/officeDocument/2006/relationships/image" Target="../media/image21.wmf"/><Relationship Id="rId16" Type="http://schemas.openxmlformats.org/officeDocument/2006/relationships/oleObject" Target="../embeddings/oleObject20.bin"/><Relationship Id="rId17" Type="http://schemas.openxmlformats.org/officeDocument/2006/relationships/image" Target="../media/image2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0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2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Closed Form for Fibonacci Recurrence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Partial Fraction Expansion</a:t>
            </a:r>
            <a:endParaRPr lang="en-US" b="0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656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870927"/>
              </p:ext>
            </p:extLst>
          </p:nvPr>
        </p:nvGraphicFramePr>
        <p:xfrm>
          <a:off x="974725" y="3119438"/>
          <a:ext cx="7194550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6" name="Equation" r:id="rId4" imgW="5664200" imgH="1066800" progId="Equation.DSMT4">
                  <p:embed/>
                </p:oleObj>
              </mc:Choice>
              <mc:Fallback>
                <p:oleObj name="Equation" r:id="rId4" imgW="5664200" imgH="1066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3119438"/>
                        <a:ext cx="7194550" cy="135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6707" y="4724400"/>
            <a:ext cx="7305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need to solve for </a:t>
            </a:r>
            <a:r>
              <a:rPr lang="en-US" sz="4800" dirty="0" smtClean="0">
                <a:solidFill>
                  <a:srgbClr val="FF0000"/>
                </a:solidFill>
              </a:rPr>
              <a:t>a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FF0000"/>
                </a:solidFill>
              </a:rPr>
              <a:t>b</a:t>
            </a:r>
            <a:endParaRPr lang="en-US" sz="4800" dirty="0">
              <a:solidFill>
                <a:srgbClr val="FF0000"/>
              </a:solidFill>
            </a:endParaRP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435433"/>
              </p:ext>
            </p:extLst>
          </p:nvPr>
        </p:nvGraphicFramePr>
        <p:xfrm>
          <a:off x="1576388" y="1179513"/>
          <a:ext cx="5991225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7" name="Equation" r:id="rId6" imgW="5219700" imgH="1663700" progId="Equation.DSMT4">
                  <p:embed/>
                </p:oleObj>
              </mc:Choice>
              <mc:Fallback>
                <p:oleObj name="Equation" r:id="rId6" imgW="5219700" imgH="16637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1179513"/>
                        <a:ext cx="5991225" cy="190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7200" y="4800600"/>
            <a:ext cx="7963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              </a:t>
            </a:r>
            <a:r>
              <a:rPr lang="en-US" sz="4000" dirty="0" smtClean="0">
                <a:solidFill>
                  <a:srgbClr val="FF6600"/>
                </a:solidFill>
              </a:rPr>
              <a:t>    </a:t>
            </a:r>
            <a:r>
              <a:rPr lang="en-US" sz="4000" dirty="0" smtClean="0"/>
              <a:t>      </a:t>
            </a:r>
            <a:r>
              <a:rPr lang="en-US" sz="4000" dirty="0" smtClean="0">
                <a:solidFill>
                  <a:srgbClr val="FF6600"/>
                </a:solidFill>
              </a:rPr>
              <a:t>  </a:t>
            </a:r>
            <a:r>
              <a:rPr lang="en-US" sz="4000" dirty="0" smtClean="0"/>
              <a:t>   ⎯letting</a:t>
            </a:r>
          </a:p>
          <a:p>
            <a:r>
              <a:rPr lang="en-US" sz="4000" dirty="0" err="1" smtClean="0"/>
              <a:t>x</a:t>
            </a:r>
            <a:r>
              <a:rPr lang="en-US" sz="4000" dirty="0" smtClean="0"/>
              <a:t> be 1/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000" dirty="0" smtClean="0"/>
              <a:t>, then 1/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000" dirty="0" smtClean="0">
                <a:solidFill>
                  <a:srgbClr val="000000"/>
                </a:solidFill>
              </a:rPr>
              <a:t> makes it easy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476361"/>
              </p:ext>
            </p:extLst>
          </p:nvPr>
        </p:nvGraphicFramePr>
        <p:xfrm>
          <a:off x="971550" y="1320800"/>
          <a:ext cx="71755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2" name="Equation" r:id="rId4" imgW="7175500" imgH="1587500" progId="Equation.DSMT4">
                  <p:embed/>
                </p:oleObj>
              </mc:Choice>
              <mc:Fallback>
                <p:oleObj name="Equation" r:id="rId4" imgW="7175500" imgH="1587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20800"/>
                        <a:ext cx="7175500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482483"/>
              </p:ext>
            </p:extLst>
          </p:nvPr>
        </p:nvGraphicFramePr>
        <p:xfrm>
          <a:off x="1581150" y="3784600"/>
          <a:ext cx="5829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3" name="Equation" r:id="rId6" imgW="5829300" imgH="863600" progId="Equation.DSMT4">
                  <p:embed/>
                </p:oleObj>
              </mc:Choice>
              <mc:Fallback>
                <p:oleObj name="Equation" r:id="rId6" imgW="5829300" imgH="863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784600"/>
                        <a:ext cx="5829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48006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/>
              <a:t>Solve for </a:t>
            </a:r>
            <a:r>
              <a:rPr lang="en-US" sz="4000" dirty="0" smtClean="0">
                <a:solidFill>
                  <a:srgbClr val="FF0000"/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err="1" smtClean="0">
                <a:solidFill>
                  <a:srgbClr val="FF0000"/>
                </a:solidFill>
              </a:rPr>
              <a:t>b</a:t>
            </a:r>
            <a:r>
              <a:rPr lang="en-US" sz="4000" dirty="0" smtClean="0"/>
              <a:t> </a:t>
            </a:r>
            <a:endParaRPr lang="en-US" sz="4000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1000" y="2978150"/>
            <a:ext cx="8420100" cy="707886"/>
            <a:chOff x="381000" y="2978150"/>
            <a:chExt cx="8420100" cy="707886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81000" y="2978150"/>
              <a:ext cx="55626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000" dirty="0" smtClean="0"/>
                <a:t>Multiply both sides by</a:t>
              </a:r>
              <a:endParaRPr lang="en-US" sz="40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8112425"/>
                </p:ext>
              </p:extLst>
            </p:nvPr>
          </p:nvGraphicFramePr>
          <p:xfrm>
            <a:off x="6032500" y="3079750"/>
            <a:ext cx="27686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94" name="Equation" r:id="rId8" imgW="2768600" imgH="571500" progId="Equation.DSMT4">
                    <p:embed/>
                  </p:oleObj>
                </mc:Choice>
                <mc:Fallback>
                  <p:oleObj name="Equation" r:id="rId8" imgW="2768600" imgH="5715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2500" y="3079750"/>
                          <a:ext cx="2768600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Partial Fraction Expansion</a:t>
            </a:r>
            <a:endParaRPr lang="en-US" b="0" baseline="-25000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30021" y="4683204"/>
            <a:ext cx="34945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amazing!</a:t>
            </a:r>
            <a:endParaRPr lang="en-US" sz="6600" dirty="0">
              <a:solidFill>
                <a:srgbClr val="008000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666244"/>
              </p:ext>
            </p:extLst>
          </p:nvPr>
        </p:nvGraphicFramePr>
        <p:xfrm>
          <a:off x="793750" y="2489200"/>
          <a:ext cx="68072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4" name="Equation" r:id="rId4" imgW="6807200" imgH="2082800" progId="Equation.DSMT4">
                  <p:embed/>
                </p:oleObj>
              </mc:Choice>
              <mc:Fallback>
                <p:oleObj name="Equation" r:id="rId4" imgW="6807200" imgH="208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489200"/>
                        <a:ext cx="68072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057178"/>
              </p:ext>
            </p:extLst>
          </p:nvPr>
        </p:nvGraphicFramePr>
        <p:xfrm>
          <a:off x="609600" y="1295400"/>
          <a:ext cx="311216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5" name="Equation" r:id="rId6" imgW="2463800" imgH="965200" progId="Equation.DSMT4">
                  <p:embed/>
                </p:oleObj>
              </mc:Choice>
              <mc:Fallback>
                <p:oleObj name="Equation" r:id="rId6" imgW="24638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1295400"/>
                        <a:ext cx="3112168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167424"/>
              </p:ext>
            </p:extLst>
          </p:nvPr>
        </p:nvGraphicFramePr>
        <p:xfrm>
          <a:off x="5168079" y="3429000"/>
          <a:ext cx="2451921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67" name="Equation" r:id="rId4" imgW="1739900" imgH="1600200" progId="Equation.DSMT4">
                  <p:embed/>
                </p:oleObj>
              </mc:Choice>
              <mc:Fallback>
                <p:oleObj name="Equation" r:id="rId4" imgW="1739900" imgH="1600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079" y="3429000"/>
                        <a:ext cx="2451921" cy="2255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842474"/>
              </p:ext>
            </p:extLst>
          </p:nvPr>
        </p:nvGraphicFramePr>
        <p:xfrm>
          <a:off x="1604724" y="3363913"/>
          <a:ext cx="1976676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68" name="Equation" r:id="rId6" imgW="1346200" imgH="1600200" progId="Equation.DSMT4">
                  <p:embed/>
                </p:oleObj>
              </mc:Choice>
              <mc:Fallback>
                <p:oleObj name="Equation" r:id="rId6" imgW="134620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724" y="3363913"/>
                        <a:ext cx="1976676" cy="23510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235235"/>
              </p:ext>
            </p:extLst>
          </p:nvPr>
        </p:nvGraphicFramePr>
        <p:xfrm>
          <a:off x="793750" y="2489200"/>
          <a:ext cx="68072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69" name="Equation" r:id="rId8" imgW="6807200" imgH="2082800" progId="Equation.DSMT4">
                  <p:embed/>
                </p:oleObj>
              </mc:Choice>
              <mc:Fallback>
                <p:oleObj name="Equation" r:id="rId8" imgW="6807200" imgH="208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489200"/>
                        <a:ext cx="68072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785389"/>
              </p:ext>
            </p:extLst>
          </p:nvPr>
        </p:nvGraphicFramePr>
        <p:xfrm>
          <a:off x="609600" y="1295400"/>
          <a:ext cx="311216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70" name="Equation" r:id="rId10" imgW="2463800" imgH="965200" progId="Equation.DSMT4">
                  <p:embed/>
                </p:oleObj>
              </mc:Choice>
              <mc:Fallback>
                <p:oleObj name="Equation" r:id="rId10" imgW="24638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" y="1295400"/>
                        <a:ext cx="3112168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198030"/>
              </p:ext>
            </p:extLst>
          </p:nvPr>
        </p:nvGraphicFramePr>
        <p:xfrm>
          <a:off x="5181600" y="3581400"/>
          <a:ext cx="2295026" cy="2051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99" name="Equation" r:id="rId4" imgW="1803400" imgH="1612900" progId="Equation.DSMT4">
                  <p:embed/>
                </p:oleObj>
              </mc:Choice>
              <mc:Fallback>
                <p:oleObj name="Equation" r:id="rId4" imgW="1803400" imgH="161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581400"/>
                        <a:ext cx="2295026" cy="20519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417297"/>
              </p:ext>
            </p:extLst>
          </p:nvPr>
        </p:nvGraphicFramePr>
        <p:xfrm>
          <a:off x="1604724" y="3363913"/>
          <a:ext cx="1976676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00" name="Equation" r:id="rId6" imgW="1346200" imgH="1600200" progId="Equation.DSMT4">
                  <p:embed/>
                </p:oleObj>
              </mc:Choice>
              <mc:Fallback>
                <p:oleObj name="Equation" r:id="rId6" imgW="13462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724" y="3363913"/>
                        <a:ext cx="1976676" cy="23510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112828"/>
              </p:ext>
            </p:extLst>
          </p:nvPr>
        </p:nvGraphicFramePr>
        <p:xfrm>
          <a:off x="793750" y="2489200"/>
          <a:ext cx="68072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01" name="Equation" r:id="rId8" imgW="6807200" imgH="2082800" progId="Equation.DSMT4">
                  <p:embed/>
                </p:oleObj>
              </mc:Choice>
              <mc:Fallback>
                <p:oleObj name="Equation" r:id="rId8" imgW="6807200" imgH="208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489200"/>
                        <a:ext cx="68072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715895"/>
              </p:ext>
            </p:extLst>
          </p:nvPr>
        </p:nvGraphicFramePr>
        <p:xfrm>
          <a:off x="609600" y="1295400"/>
          <a:ext cx="311216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02" name="Equation" r:id="rId10" imgW="2463800" imgH="965200" progId="Equation.DSMT4">
                  <p:embed/>
                </p:oleObj>
              </mc:Choice>
              <mc:Fallback>
                <p:oleObj name="Equation" r:id="rId10" imgW="24638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" y="1295400"/>
                        <a:ext cx="3112168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8662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913473"/>
              </p:ext>
            </p:extLst>
          </p:nvPr>
        </p:nvGraphicFramePr>
        <p:xfrm>
          <a:off x="1143000" y="762000"/>
          <a:ext cx="6375400" cy="236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4" name="Equation" r:id="rId4" imgW="5613400" imgH="2082800" progId="Equation.DSMT4">
                  <p:embed/>
                </p:oleObj>
              </mc:Choice>
              <mc:Fallback>
                <p:oleObj name="Equation" r:id="rId4" imgW="5613400" imgH="208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762000"/>
                        <a:ext cx="6375400" cy="23655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4648200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rabbit population grows </a:t>
            </a:r>
            <a:r>
              <a:rPr lang="en-US" sz="4800" dirty="0" smtClean="0">
                <a:solidFill>
                  <a:srgbClr val="A3096A"/>
                </a:solidFill>
              </a:rPr>
              <a:t>exponentially</a:t>
            </a:r>
            <a:endParaRPr lang="en-US" sz="4800" dirty="0">
              <a:solidFill>
                <a:srgbClr val="A3096A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998782"/>
              </p:ext>
            </p:extLst>
          </p:nvPr>
        </p:nvGraphicFramePr>
        <p:xfrm>
          <a:off x="3505200" y="3200400"/>
          <a:ext cx="403315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5" name="Equation" r:id="rId6" imgW="3136680" imgH="1066680" progId="Equation.DSMT4">
                  <p:embed/>
                </p:oleObj>
              </mc:Choice>
              <mc:Fallback>
                <p:oleObj name="Equation" r:id="rId6" imgW="3136680" imgH="1066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4033158" cy="1371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305788"/>
              </p:ext>
            </p:extLst>
          </p:nvPr>
        </p:nvGraphicFramePr>
        <p:xfrm>
          <a:off x="950913" y="1851025"/>
          <a:ext cx="7161212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51" name="Equation" r:id="rId4" imgW="6121400" imgH="2654300" progId="Equation.DSMT4">
                  <p:embed/>
                </p:oleObj>
              </mc:Choice>
              <mc:Fallback>
                <p:oleObj name="Equation" r:id="rId4" imgW="6121400" imgH="2654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1851025"/>
                        <a:ext cx="7161212" cy="310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5486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Simpler Closed Form</a:t>
            </a:r>
            <a:endParaRPr lang="en-US" baseline="-25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240286" y="4953000"/>
            <a:ext cx="6684514" cy="1302841"/>
            <a:chOff x="1240286" y="4953000"/>
            <a:chExt cx="6684514" cy="1302841"/>
          </a:xfrm>
        </p:grpSpPr>
        <p:sp>
          <p:nvSpPr>
            <p:cNvPr id="5" name="TextBox 4"/>
            <p:cNvSpPr txBox="1"/>
            <p:nvPr/>
          </p:nvSpPr>
          <p:spPr>
            <a:xfrm>
              <a:off x="1240286" y="5486400"/>
              <a:ext cx="6663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to nearest integer</a:t>
              </a:r>
              <a:endParaRPr lang="en-US" dirty="0"/>
            </a:p>
          </p:txBody>
        </p:sp>
        <p:cxnSp>
          <p:nvCxnSpPr>
            <p:cNvPr id="9" name="Curved Connector 8"/>
            <p:cNvCxnSpPr/>
            <p:nvPr/>
          </p:nvCxnSpPr>
          <p:spPr bwMode="auto">
            <a:xfrm flipV="1">
              <a:off x="4724400" y="4953000"/>
              <a:ext cx="3200400" cy="6858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2" name="Curved Connector 8"/>
            <p:cNvCxnSpPr/>
            <p:nvPr/>
          </p:nvCxnSpPr>
          <p:spPr bwMode="auto">
            <a:xfrm rot="16200000" flipV="1">
              <a:off x="4076700" y="4991100"/>
              <a:ext cx="685800" cy="6096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Function for Rabbits</a:t>
            </a:r>
          </a:p>
        </p:txBody>
      </p:sp>
      <p:sp>
        <p:nvSpPr>
          <p:cNvPr id="574472" name="Text Box 8"/>
          <p:cNvSpPr txBox="1">
            <a:spLocks noChangeArrowheads="1"/>
          </p:cNvSpPr>
          <p:nvPr/>
        </p:nvSpPr>
        <p:spPr bwMode="auto">
          <a:xfrm>
            <a:off x="914400" y="3124200"/>
            <a:ext cx="7391400" cy="2966323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6000" dirty="0" smtClean="0"/>
              <a:t>use </a:t>
            </a:r>
            <a:r>
              <a:rPr lang="en-US" sz="6000" dirty="0" smtClean="0">
                <a:solidFill>
                  <a:srgbClr val="008000"/>
                </a:solidFill>
              </a:rPr>
              <a:t>partial fraction</a:t>
            </a:r>
            <a:r>
              <a:rPr lang="en-US" sz="6000" dirty="0" smtClean="0"/>
              <a:t> expansion to find</a:t>
            </a:r>
          </a:p>
          <a:p>
            <a:r>
              <a:rPr lang="en-US" sz="6000" dirty="0" smtClean="0"/>
              <a:t>closed form for </a:t>
            </a:r>
            <a:r>
              <a:rPr lang="en-US" sz="6000" dirty="0" err="1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endParaRPr lang="en-US" sz="6000" baseline="-25000" dirty="0">
              <a:solidFill>
                <a:srgbClr val="0000FF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89200" y="1371600"/>
          <a:ext cx="3987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7" name="Equation" r:id="rId4" imgW="3987720" imgH="1384200" progId="Equation.DSMT4">
                  <p:embed/>
                </p:oleObj>
              </mc:Choice>
              <mc:Fallback>
                <p:oleObj name="Equation" r:id="rId4" imgW="3987720" imgH="13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371600"/>
                        <a:ext cx="39878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796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25579"/>
              </p:ext>
            </p:extLst>
          </p:nvPr>
        </p:nvGraphicFramePr>
        <p:xfrm>
          <a:off x="2432050" y="3530600"/>
          <a:ext cx="41910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1130300" imgH="508000" progId="Equation.DSMT4">
                  <p:embed/>
                </p:oleObj>
              </mc:Choice>
              <mc:Fallback>
                <p:oleObj name="Equation" r:id="rId4" imgW="11303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3530600"/>
                        <a:ext cx="4191000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307725"/>
              </p:ext>
            </p:extLst>
          </p:nvPr>
        </p:nvGraphicFramePr>
        <p:xfrm>
          <a:off x="2438400" y="3505200"/>
          <a:ext cx="440055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6" imgW="1168400" imgH="495300" progId="Equation.DSMT4">
                  <p:embed/>
                </p:oleObj>
              </mc:Choice>
              <mc:Fallback>
                <p:oleObj name="Equation" r:id="rId6" imgW="1168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05200"/>
                        <a:ext cx="4400550" cy="1860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858000" cy="1066800"/>
          </a:xfrm>
        </p:spPr>
        <p:txBody>
          <a:bodyPr/>
          <a:lstStyle/>
          <a:p>
            <a:r>
              <a:rPr lang="en-US" dirty="0" smtClean="0"/>
              <a:t>Coefficient notation (review)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182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642441"/>
              </p:ext>
            </p:extLst>
          </p:nvPr>
        </p:nvGraphicFramePr>
        <p:xfrm>
          <a:off x="325438" y="1479550"/>
          <a:ext cx="8408987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8" imgW="2514600" imgH="520700" progId="Equation.DSMT4">
                  <p:embed/>
                </p:oleObj>
              </mc:Choice>
              <mc:Fallback>
                <p:oleObj name="Equation" r:id="rId8" imgW="25146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1479550"/>
                        <a:ext cx="8408987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41901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1066800"/>
            <a:ext cx="1828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sums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25050"/>
              </p:ext>
            </p:extLst>
          </p:nvPr>
        </p:nvGraphicFramePr>
        <p:xfrm>
          <a:off x="369888" y="2005013"/>
          <a:ext cx="83153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50" name="Equation" r:id="rId4" imgW="3035300" imgH="342900" progId="Equation.3">
                  <p:embed/>
                </p:oleObj>
              </mc:Choice>
              <mc:Fallback>
                <p:oleObj name="Equation" r:id="rId4" imgW="30353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2005013"/>
                        <a:ext cx="83153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758148"/>
              </p:ext>
            </p:extLst>
          </p:nvPr>
        </p:nvGraphicFramePr>
        <p:xfrm>
          <a:off x="627063" y="4175125"/>
          <a:ext cx="752951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51" name="Equation" r:id="rId6" imgW="2603500" imgH="342900" progId="Equation.3">
                  <p:embed/>
                </p:oleObj>
              </mc:Choice>
              <mc:Fallback>
                <p:oleObj name="Equation" r:id="rId6" imgW="26035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175125"/>
                        <a:ext cx="7529512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602344"/>
              </p:ext>
            </p:extLst>
          </p:nvPr>
        </p:nvGraphicFramePr>
        <p:xfrm>
          <a:off x="676275" y="2959100"/>
          <a:ext cx="73739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52" name="Equation" r:id="rId8" imgW="2692400" imgH="342900" progId="Equation.DSMT4">
                  <p:embed/>
                </p:oleObj>
              </mc:Choice>
              <mc:Fallback>
                <p:oleObj name="Equation" r:id="rId8" imgW="26924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959100"/>
                        <a:ext cx="7373938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847191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1340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shifts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81452"/>
              </p:ext>
            </p:extLst>
          </p:nvPr>
        </p:nvGraphicFramePr>
        <p:xfrm>
          <a:off x="481013" y="2005013"/>
          <a:ext cx="81041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74" name="Equation" r:id="rId4" imgW="2908300" imgH="342900" progId="Equation.3">
                  <p:embed/>
                </p:oleObj>
              </mc:Choice>
              <mc:Fallback>
                <p:oleObj name="Equation" r:id="rId4" imgW="29083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2005013"/>
                        <a:ext cx="8104187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083694"/>
              </p:ext>
            </p:extLst>
          </p:nvPr>
        </p:nvGraphicFramePr>
        <p:xfrm>
          <a:off x="1546225" y="3667125"/>
          <a:ext cx="608171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75" name="Equation" r:id="rId6" imgW="1727200" imgH="342900" progId="Equation.3">
                  <p:embed/>
                </p:oleObj>
              </mc:Choice>
              <mc:Fallback>
                <p:oleObj name="Equation" r:id="rId6" imgW="17272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667125"/>
                        <a:ext cx="6081713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42981"/>
              </p:ext>
            </p:extLst>
          </p:nvPr>
        </p:nvGraphicFramePr>
        <p:xfrm>
          <a:off x="2951163" y="2649538"/>
          <a:ext cx="51609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76" name="Equation" r:id="rId8" imgW="1866900" imgH="304800" progId="Equation.DSMT4">
                  <p:embed/>
                </p:oleObj>
              </mc:Choice>
              <mc:Fallback>
                <p:oleObj name="Equation" r:id="rId8" imgW="18669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2649538"/>
                        <a:ext cx="5160962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92397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fibonacci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1143000"/>
            <a:ext cx="3276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products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806960"/>
              </p:ext>
            </p:extLst>
          </p:nvPr>
        </p:nvGraphicFramePr>
        <p:xfrm>
          <a:off x="528638" y="2143125"/>
          <a:ext cx="76311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8" name="Equation" r:id="rId4" imgW="2971800" imgH="342900" progId="Equation.3">
                  <p:embed/>
                </p:oleObj>
              </mc:Choice>
              <mc:Fallback>
                <p:oleObj name="Equation" r:id="rId4" imgW="29718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143125"/>
                        <a:ext cx="7631112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493657"/>
              </p:ext>
            </p:extLst>
          </p:nvPr>
        </p:nvGraphicFramePr>
        <p:xfrm>
          <a:off x="396875" y="2990850"/>
          <a:ext cx="86693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9" name="Equation" r:id="rId6" imgW="3390900" imgH="342900" progId="Equation.3">
                  <p:embed/>
                </p:oleObj>
              </mc:Choice>
              <mc:Fallback>
                <p:oleObj name="Equation" r:id="rId6" imgW="33909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990850"/>
                        <a:ext cx="8669338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32261"/>
              </p:ext>
            </p:extLst>
          </p:nvPr>
        </p:nvGraphicFramePr>
        <p:xfrm>
          <a:off x="500063" y="4192588"/>
          <a:ext cx="81438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00" name="Equation" r:id="rId8" imgW="2768600" imgH="495300" progId="Equation.DSMT4">
                  <p:embed/>
                </p:oleObj>
              </mc:Choice>
              <mc:Fallback>
                <p:oleObj name="Equation" r:id="rId8" imgW="27686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192588"/>
                        <a:ext cx="8143875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42943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Right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fibonacci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939042"/>
              </p:ext>
            </p:extLst>
          </p:nvPr>
        </p:nvGraphicFramePr>
        <p:xfrm>
          <a:off x="2495550" y="1371600"/>
          <a:ext cx="6057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6" name="Equation" r:id="rId4" imgW="6057900" imgH="762000" progId="Equation.DSMT4">
                  <p:embed/>
                </p:oleObj>
              </mc:Choice>
              <mc:Fallback>
                <p:oleObj name="Equation" r:id="rId4" imgW="6057900" imgH="762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371600"/>
                        <a:ext cx="60579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33400" y="16002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7" name="Equation" r:id="rId6" imgW="1650960" imgH="520560" progId="Equation.DSMT4">
                  <p:embed/>
                </p:oleObj>
              </mc:Choice>
              <mc:Fallback>
                <p:oleObj name="Equation" r:id="rId6" imgW="16509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33400" y="2298700"/>
          <a:ext cx="165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8" name="Equation" r:id="rId8" imgW="1650960" imgH="520560" progId="Equation.DSMT4">
                  <p:embed/>
                </p:oleObj>
              </mc:Choice>
              <mc:Fallback>
                <p:oleObj name="Equation" r:id="rId8" imgW="16509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98700"/>
                        <a:ext cx="165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507701"/>
              </p:ext>
            </p:extLst>
          </p:nvPr>
        </p:nvGraphicFramePr>
        <p:xfrm>
          <a:off x="2133600" y="2139950"/>
          <a:ext cx="6413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9" name="Equation" r:id="rId10" imgW="6413500" imgH="762000" progId="Equation.DSMT4">
                  <p:embed/>
                </p:oleObj>
              </mc:Choice>
              <mc:Fallback>
                <p:oleObj name="Equation" r:id="rId10" imgW="6413500" imgH="762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9950"/>
                        <a:ext cx="6413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738198"/>
              </p:ext>
            </p:extLst>
          </p:nvPr>
        </p:nvGraphicFramePr>
        <p:xfrm>
          <a:off x="908050" y="2813050"/>
          <a:ext cx="7175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0" name="Equation" r:id="rId12" imgW="7175500" imgH="1612900" progId="Equation.DSMT4">
                  <p:embed/>
                </p:oleObj>
              </mc:Choice>
              <mc:Fallback>
                <p:oleObj name="Equation" r:id="rId12" imgW="7175500" imgH="161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813050"/>
                        <a:ext cx="717550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895600" y="5105400"/>
          <a:ext cx="3048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1" name="Equation" r:id="rId14" imgW="3047760" imgH="1193760" progId="Equation.DSMT4">
                  <p:embed/>
                </p:oleObj>
              </mc:Choice>
              <mc:Fallback>
                <p:oleObj name="Equation" r:id="rId14" imgW="304776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05400"/>
                        <a:ext cx="30480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600262"/>
              </p:ext>
            </p:extLst>
          </p:nvPr>
        </p:nvGraphicFramePr>
        <p:xfrm>
          <a:off x="1016000" y="3740150"/>
          <a:ext cx="1422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2" name="Equation" r:id="rId16" imgW="1422400" imgH="1409700" progId="Equation.DSMT4">
                  <p:embed/>
                </p:oleObj>
              </mc:Choice>
              <mc:Fallback>
                <p:oleObj name="Equation" r:id="rId16" imgW="1422400" imgH="140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740150"/>
                        <a:ext cx="1422400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71303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4584 -0.00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b="0" dirty="0" smtClean="0">
                <a:solidFill>
                  <a:srgbClr val="0000FF"/>
                </a:solidFill>
              </a:rPr>
              <a:t>[</a:t>
            </a:r>
            <a:r>
              <a:rPr lang="en-US" b="0" dirty="0" err="1" smtClean="0">
                <a:solidFill>
                  <a:srgbClr val="0000FF"/>
                </a:solidFill>
              </a:rPr>
              <a:t>x</a:t>
            </a:r>
            <a:r>
              <a:rPr lang="en-US" b="0" baseline="30000" dirty="0" err="1" smtClean="0">
                <a:solidFill>
                  <a:srgbClr val="0000FF"/>
                </a:solidFill>
              </a:rPr>
              <a:t>n</a:t>
            </a:r>
            <a:r>
              <a:rPr lang="en-US" b="0" dirty="0" err="1" smtClean="0">
                <a:solidFill>
                  <a:srgbClr val="0000FF"/>
                </a:solidFill>
              </a:rPr>
              <a:t>]B(x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baseline="-25000" dirty="0" smtClean="0">
              <a:solidFill>
                <a:srgbClr val="0000FF"/>
              </a:solidFill>
            </a:endParaRP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7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878077"/>
              </p:ext>
            </p:extLst>
          </p:nvPr>
        </p:nvGraphicFramePr>
        <p:xfrm>
          <a:off x="1314450" y="3771900"/>
          <a:ext cx="645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8" name="Equation" r:id="rId6" imgW="6451600" imgH="787400" progId="Equation.DSMT4">
                  <p:embed/>
                </p:oleObj>
              </mc:Choice>
              <mc:Fallback>
                <p:oleObj name="Equation" r:id="rId6" imgW="6451600" imgH="787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771900"/>
                        <a:ext cx="6451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657601" y="4343403"/>
            <a:ext cx="3276600" cy="838197"/>
            <a:chOff x="3657601" y="4343403"/>
            <a:chExt cx="3276600" cy="838197"/>
          </a:xfrm>
        </p:grpSpPr>
        <p:cxnSp>
          <p:nvCxnSpPr>
            <p:cNvPr id="12" name="Straight Arrow Connector 11"/>
            <p:cNvCxnSpPr>
              <a:stCxn id="16" idx="0"/>
            </p:cNvCxnSpPr>
            <p:nvPr/>
          </p:nvCxnSpPr>
          <p:spPr bwMode="auto">
            <a:xfrm rot="5400000" flipH="1" flipV="1">
              <a:off x="4000502" y="4076702"/>
              <a:ext cx="761997" cy="14478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6" idx="0"/>
            </p:cNvCxnSpPr>
            <p:nvPr/>
          </p:nvCxnSpPr>
          <p:spPr bwMode="auto">
            <a:xfrm rot="5400000" flipH="1" flipV="1">
              <a:off x="4876802" y="3124202"/>
              <a:ext cx="838197" cy="3276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914400" y="5181600"/>
            <a:ext cx="548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 use quadratic formula</a:t>
            </a:r>
            <a:endParaRPr lang="en-US" sz="3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0000FF"/>
                </a:solidFill>
              </a:rPr>
              <a:t>[</a:t>
            </a:r>
            <a:r>
              <a:rPr lang="en-US" b="0" dirty="0" err="1" smtClean="0">
                <a:solidFill>
                  <a:srgbClr val="0000FF"/>
                </a:solidFill>
              </a:rPr>
              <a:t>x</a:t>
            </a:r>
            <a:r>
              <a:rPr lang="en-US" b="0" baseline="30000" dirty="0" err="1" smtClean="0">
                <a:solidFill>
                  <a:srgbClr val="0000FF"/>
                </a:solidFill>
              </a:rPr>
              <a:t>n</a:t>
            </a:r>
            <a:r>
              <a:rPr lang="en-US" b="0" dirty="0" err="1" smtClean="0">
                <a:solidFill>
                  <a:srgbClr val="0000FF"/>
                </a:solidFill>
              </a:rPr>
              <a:t>]B(x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baseline="-25000" dirty="0" smtClean="0"/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linrec-hom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3" name="Equation" r:id="rId4" imgW="3987720" imgH="1244520" progId="Equation.DSMT4">
                  <p:embed/>
                </p:oleObj>
              </mc:Choice>
              <mc:Fallback>
                <p:oleObj name="Equation" r:id="rId4" imgW="3987720" imgH="12445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3987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895552"/>
              </p:ext>
            </p:extLst>
          </p:nvPr>
        </p:nvGraphicFramePr>
        <p:xfrm>
          <a:off x="1314450" y="3771900"/>
          <a:ext cx="645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4" name="Equation" r:id="rId6" imgW="6451600" imgH="787400" progId="Equation.DSMT4">
                  <p:embed/>
                </p:oleObj>
              </mc:Choice>
              <mc:Fallback>
                <p:oleObj name="Equation" r:id="rId6" imgW="6451600" imgH="787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771900"/>
                        <a:ext cx="6451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566216"/>
              </p:ext>
            </p:extLst>
          </p:nvPr>
        </p:nvGraphicFramePr>
        <p:xfrm>
          <a:off x="1524000" y="4478338"/>
          <a:ext cx="60245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5" name="Equation" r:id="rId8" imgW="5321300" imgH="1511300" progId="Equation.DSMT4">
                  <p:embed/>
                </p:oleObj>
              </mc:Choice>
              <mc:Fallback>
                <p:oleObj name="Equation" r:id="rId8" imgW="5321300" imgH="1511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78338"/>
                        <a:ext cx="6024563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14446</TotalTime>
  <Words>218</Words>
  <Application>Microsoft Macintosh PowerPoint</Application>
  <PresentationFormat>On-screen Show (4:3)</PresentationFormat>
  <Paragraphs>65</Paragraphs>
  <Slides>16</Slides>
  <Notes>16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6.042 Lecture Template</vt:lpstr>
      <vt:lpstr>Equation</vt:lpstr>
      <vt:lpstr>PowerPoint Presentation</vt:lpstr>
      <vt:lpstr>Generating Function for Rabbits</vt:lpstr>
      <vt:lpstr>Coefficient notation (review)</vt:lpstr>
      <vt:lpstr>Generating Functions so far</vt:lpstr>
      <vt:lpstr>Generating Functions so far</vt:lpstr>
      <vt:lpstr>Generating Functions so far</vt:lpstr>
      <vt:lpstr>Shifting Right</vt:lpstr>
      <vt:lpstr>Closed Form for [xn]B(x)</vt:lpstr>
      <vt:lpstr>Closed Form for [xn]B(x)</vt:lpstr>
      <vt:lpstr>Partial Fraction Expansion</vt:lpstr>
      <vt:lpstr>Partial Fraction Expansion</vt:lpstr>
      <vt:lpstr>the answer</vt:lpstr>
      <vt:lpstr>the answer</vt:lpstr>
      <vt:lpstr>the answer</vt:lpstr>
      <vt:lpstr>the answer</vt:lpstr>
      <vt:lpstr>Simpler Closed Form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1788</cp:revision>
  <cp:lastPrinted>2012-04-20T12:48:52Z</cp:lastPrinted>
  <dcterms:created xsi:type="dcterms:W3CDTF">2010-04-23T23:25:30Z</dcterms:created>
  <dcterms:modified xsi:type="dcterms:W3CDTF">2013-04-27T17:30:41Z</dcterms:modified>
</cp:coreProperties>
</file>