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0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1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2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3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474" r:id="rId2"/>
    <p:sldId id="558" r:id="rId3"/>
    <p:sldId id="587" r:id="rId4"/>
    <p:sldId id="570" r:id="rId5"/>
    <p:sldId id="495" r:id="rId6"/>
    <p:sldId id="496" r:id="rId7"/>
    <p:sldId id="509" r:id="rId8"/>
    <p:sldId id="589" r:id="rId9"/>
    <p:sldId id="588" r:id="rId10"/>
    <p:sldId id="593" r:id="rId11"/>
    <p:sldId id="598" r:id="rId12"/>
    <p:sldId id="596" r:id="rId13"/>
    <p:sldId id="594" r:id="rId14"/>
    <p:sldId id="595" r:id="rId15"/>
    <p:sldId id="597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97" d="100"/>
          <a:sy n="97" d="100"/>
        </p:scale>
        <p:origin x="-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76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2.emf"/><Relationship Id="rId5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20.emf"/><Relationship Id="rId2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29.bin"/><Relationship Id="rId11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39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emf"/><Relationship Id="rId12" Type="http://schemas.openxmlformats.org/officeDocument/2006/relationships/oleObject" Target="../embeddings/oleObject44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>
                <a:solidFill>
                  <a:schemeClr val="tx2"/>
                </a:solidFill>
              </a:rPr>
              <a:t>Generating </a:t>
            </a:r>
            <a:r>
              <a:rPr lang="en-US" sz="7200" b="1" dirty="0" smtClean="0">
                <a:solidFill>
                  <a:schemeClr val="tx2"/>
                </a:solidFill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50253"/>
              </p:ext>
            </p:extLst>
          </p:nvPr>
        </p:nvGraphicFramePr>
        <p:xfrm>
          <a:off x="969963" y="1884363"/>
          <a:ext cx="34607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4" imgW="2806700" imgH="1066800" progId="Equation.DSMT4">
                  <p:embed/>
                </p:oleObj>
              </mc:Choice>
              <mc:Fallback>
                <p:oleObj name="Equation" r:id="rId4" imgW="28067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884363"/>
                        <a:ext cx="346075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82816" y="12192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511030"/>
              </p:ext>
            </p:extLst>
          </p:nvPr>
        </p:nvGraphicFramePr>
        <p:xfrm>
          <a:off x="841375" y="3163888"/>
          <a:ext cx="73088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8" imgW="1714500" imgH="241300" progId="Equation.DSMT4">
                  <p:embed/>
                </p:oleObj>
              </mc:Choice>
              <mc:Fallback>
                <p:oleObj name="Equation" r:id="rId8" imgW="1714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1375" y="3163888"/>
                        <a:ext cx="73088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239237"/>
              </p:ext>
            </p:extLst>
          </p:nvPr>
        </p:nvGraphicFramePr>
        <p:xfrm>
          <a:off x="3124200" y="4191000"/>
          <a:ext cx="2743200" cy="21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0" imgW="622300" imgH="444500" progId="Equation.DSMT4">
                  <p:embed/>
                </p:oleObj>
              </mc:Choice>
              <mc:Fallback>
                <p:oleObj name="Equation" r:id="rId10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4200" y="4191000"/>
                        <a:ext cx="2743200" cy="211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2241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509014"/>
              </p:ext>
            </p:extLst>
          </p:nvPr>
        </p:nvGraphicFramePr>
        <p:xfrm>
          <a:off x="969963" y="1884363"/>
          <a:ext cx="34607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2" name="Equation" r:id="rId4" imgW="2806700" imgH="1066800" progId="Equation.DSMT4">
                  <p:embed/>
                </p:oleObj>
              </mc:Choice>
              <mc:Fallback>
                <p:oleObj name="Equation" r:id="rId4" imgW="28067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884363"/>
                        <a:ext cx="346075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82816" y="12192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03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22623"/>
              </p:ext>
            </p:extLst>
          </p:nvPr>
        </p:nvGraphicFramePr>
        <p:xfrm>
          <a:off x="3124200" y="4191000"/>
          <a:ext cx="2743200" cy="21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4" name="Equation" r:id="rId8" imgW="622300" imgH="444500" progId="Equation.DSMT4">
                  <p:embed/>
                </p:oleObj>
              </mc:Choice>
              <mc:Fallback>
                <p:oleObj name="Equation" r:id="rId8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4191000"/>
                        <a:ext cx="2743200" cy="211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Gen </a:t>
            </a:r>
            <a:r>
              <a:rPr lang="en-US" sz="4400" dirty="0" err="1" smtClean="0"/>
              <a:t>Func</a:t>
            </a:r>
            <a:r>
              <a:rPr lang="en-US" sz="4400" dirty="0" smtClean="0"/>
              <a:t> for</a:t>
            </a:r>
            <a:r>
              <a:rPr lang="en-US" dirty="0" smtClean="0"/>
              <a:t>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172430"/>
              </p:ext>
            </p:extLst>
          </p:nvPr>
        </p:nvGraphicFramePr>
        <p:xfrm>
          <a:off x="5257800" y="152400"/>
          <a:ext cx="114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5" name="Equation" r:id="rId10" imgW="215900" imgH="215900" progId="Equation.DSMT4">
                  <p:embed/>
                </p:oleObj>
              </mc:Choice>
              <mc:Fallback>
                <p:oleObj name="Equation" r:id="rId10" imgW="215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7800" y="152400"/>
                        <a:ext cx="1143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51820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143000" y="2438400"/>
            <a:ext cx="6629400" cy="18288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Gen </a:t>
            </a:r>
            <a:r>
              <a:rPr lang="en-US" sz="4400" dirty="0" err="1" smtClean="0"/>
              <a:t>Func</a:t>
            </a:r>
            <a:r>
              <a:rPr lang="en-US" sz="4400" dirty="0" smtClean="0"/>
              <a:t> for</a:t>
            </a:r>
            <a:r>
              <a:rPr lang="en-US" dirty="0" smtClean="0"/>
              <a:t> 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12</a:t>
            </a:fld>
            <a:endParaRPr lang="en-US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440911"/>
              </p:ext>
            </p:extLst>
          </p:nvPr>
        </p:nvGraphicFramePr>
        <p:xfrm>
          <a:off x="1631950" y="2200275"/>
          <a:ext cx="58801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3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2200275"/>
                        <a:ext cx="58801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63102"/>
              </p:ext>
            </p:extLst>
          </p:nvPr>
        </p:nvGraphicFramePr>
        <p:xfrm>
          <a:off x="5257800" y="152400"/>
          <a:ext cx="114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54" name="Equation" r:id="rId6" imgW="215900" imgH="215900" progId="Equation.DSMT4">
                  <p:embed/>
                </p:oleObj>
              </mc:Choice>
              <mc:Fallback>
                <p:oleObj name="Equation" r:id="rId6" imgW="215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152400"/>
                        <a:ext cx="1143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0355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553200" cy="1143000"/>
          </a:xfrm>
        </p:spPr>
        <p:txBody>
          <a:bodyPr/>
          <a:lstStyle/>
          <a:p>
            <a:r>
              <a:rPr lang="en-US" sz="4400" dirty="0" smtClean="0"/>
              <a:t>right shift by times x</a:t>
            </a:r>
            <a:endParaRPr lang="en-US" sz="4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24282"/>
              </p:ext>
            </p:extLst>
          </p:nvPr>
        </p:nvGraphicFramePr>
        <p:xfrm>
          <a:off x="1187645" y="3200400"/>
          <a:ext cx="673715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7" name="Equation" r:id="rId3" imgW="1536700" imgH="330200" progId="Equation.DSMT4">
                  <p:embed/>
                </p:oleObj>
              </mc:Choice>
              <mc:Fallback>
                <p:oleObj name="Equation" r:id="rId3" imgW="1536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45" y="3200400"/>
                        <a:ext cx="673715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64927"/>
              </p:ext>
            </p:extLst>
          </p:nvPr>
        </p:nvGraphicFramePr>
        <p:xfrm>
          <a:off x="198403" y="1066801"/>
          <a:ext cx="886939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8" name="Equation" r:id="rId5" imgW="2616200" imgH="292100" progId="Equation.DSMT4">
                  <p:embed/>
                </p:oleObj>
              </mc:Choice>
              <mc:Fallback>
                <p:oleObj name="Equation" r:id="rId5" imgW="2616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03" y="1066801"/>
                        <a:ext cx="886939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26219"/>
              </p:ext>
            </p:extLst>
          </p:nvPr>
        </p:nvGraphicFramePr>
        <p:xfrm>
          <a:off x="152400" y="2057400"/>
          <a:ext cx="882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9" name="Equation" r:id="rId7" imgW="2603500" imgH="292100" progId="Equation.DSMT4">
                  <p:embed/>
                </p:oleObj>
              </mc:Choice>
              <mc:Fallback>
                <p:oleObj name="Equation" r:id="rId7" imgW="2603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" y="2057400"/>
                        <a:ext cx="88265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4459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15276"/>
              </p:ext>
            </p:extLst>
          </p:nvPr>
        </p:nvGraphicFramePr>
        <p:xfrm>
          <a:off x="641350" y="1884363"/>
          <a:ext cx="411797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79" name="Equation" r:id="rId4" imgW="3340100" imgH="1066800" progId="Equation.DSMT4">
                  <p:embed/>
                </p:oleObj>
              </mc:Choice>
              <mc:Fallback>
                <p:oleObj name="Equation" r:id="rId4" imgW="33401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884363"/>
                        <a:ext cx="4117975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82816" y="12192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80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6057"/>
              </p:ext>
            </p:extLst>
          </p:nvPr>
        </p:nvGraphicFramePr>
        <p:xfrm>
          <a:off x="1084263" y="3163888"/>
          <a:ext cx="682148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1" name="Equation" r:id="rId8" imgW="1600200" imgH="241300" progId="Equation.DSMT4">
                  <p:embed/>
                </p:oleObj>
              </mc:Choice>
              <mc:Fallback>
                <p:oleObj name="Equation" r:id="rId8" imgW="1600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4263" y="3163888"/>
                        <a:ext cx="6821487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78338"/>
              </p:ext>
            </p:extLst>
          </p:nvPr>
        </p:nvGraphicFramePr>
        <p:xfrm>
          <a:off x="3124200" y="3962400"/>
          <a:ext cx="261366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2" name="Equation" r:id="rId10" imgW="622300" imgH="444500" progId="Equation.DSMT4">
                  <p:embed/>
                </p:oleObj>
              </mc:Choice>
              <mc:Fallback>
                <p:oleObj name="Equation" r:id="rId10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2613661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Gen </a:t>
            </a:r>
            <a:r>
              <a:rPr lang="en-US" sz="4400" dirty="0" err="1" smtClean="0"/>
              <a:t>Func</a:t>
            </a:r>
            <a:r>
              <a:rPr lang="en-US" sz="4400" dirty="0" smtClean="0"/>
              <a:t> for</a:t>
            </a:r>
            <a:r>
              <a:rPr lang="en-US" dirty="0" smtClean="0"/>
              <a:t>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79680"/>
              </p:ext>
            </p:extLst>
          </p:nvPr>
        </p:nvGraphicFramePr>
        <p:xfrm>
          <a:off x="5392738" y="285750"/>
          <a:ext cx="8731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3" name="Equation" r:id="rId12" imgW="165100" imgH="165100" progId="Equation.DSMT4">
                  <p:embed/>
                </p:oleObj>
              </mc:Choice>
              <mc:Fallback>
                <p:oleObj name="Equation" r:id="rId12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2738" y="285750"/>
                        <a:ext cx="8731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16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69508"/>
              </p:ext>
            </p:extLst>
          </p:nvPr>
        </p:nvGraphicFramePr>
        <p:xfrm>
          <a:off x="4606310" y="4703763"/>
          <a:ext cx="411797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6" name="Equation" r:id="rId4" imgW="3340100" imgH="1066800" progId="Equation.DSMT4">
                  <p:embed/>
                </p:oleObj>
              </mc:Choice>
              <mc:Fallback>
                <p:oleObj name="Equation" r:id="rId4" imgW="33401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310" y="4703763"/>
                        <a:ext cx="4117975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62000" y="40386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87" name="Equation" r:id="rId6" imgW="1066680" imgH="342720" progId="Equation.DSMT4">
                    <p:embed/>
                  </p:oleObj>
                </mc:Choice>
                <mc:Fallback>
                  <p:oleObj name="Equation" r:id="rId6" imgW="1066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3885"/>
              </p:ext>
            </p:extLst>
          </p:nvPr>
        </p:nvGraphicFramePr>
        <p:xfrm>
          <a:off x="914400" y="2971800"/>
          <a:ext cx="759114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8" name="Equation" r:id="rId8" imgW="1600200" imgH="241300" progId="Equation.DSMT4">
                  <p:embed/>
                </p:oleObj>
              </mc:Choice>
              <mc:Fallback>
                <p:oleObj name="Equation" r:id="rId8" imgW="1600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971800"/>
                        <a:ext cx="759114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133834"/>
              </p:ext>
            </p:extLst>
          </p:nvPr>
        </p:nvGraphicFramePr>
        <p:xfrm>
          <a:off x="381000" y="838200"/>
          <a:ext cx="26114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9" name="Equation" r:id="rId10" imgW="622300" imgH="444500" progId="Equation.DSMT4">
                  <p:embed/>
                </p:oleObj>
              </mc:Choice>
              <mc:Fallback>
                <p:oleObj name="Equation" r:id="rId10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" y="838200"/>
                        <a:ext cx="2611438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Gen </a:t>
            </a:r>
            <a:r>
              <a:rPr lang="en-US" sz="4400" dirty="0" err="1" smtClean="0"/>
              <a:t>Func</a:t>
            </a:r>
            <a:r>
              <a:rPr lang="en-US" sz="4400" dirty="0" smtClean="0"/>
              <a:t> for</a:t>
            </a:r>
            <a:r>
              <a:rPr lang="en-US" dirty="0" smtClean="0"/>
              <a:t>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01213"/>
              </p:ext>
            </p:extLst>
          </p:nvPr>
        </p:nvGraphicFramePr>
        <p:xfrm>
          <a:off x="5392738" y="422275"/>
          <a:ext cx="8731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0" name="Equation" r:id="rId12" imgW="165100" imgH="165100" progId="Equation.DSMT4">
                  <p:embed/>
                </p:oleObj>
              </mc:Choice>
              <mc:Fallback>
                <p:oleObj name="Equation" r:id="rId12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2738" y="422275"/>
                        <a:ext cx="8731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3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5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6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7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3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4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5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36998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6" name="Equation" r:id="rId10" imgW="381000" imgH="469900" progId="Equation.DSMT4">
                  <p:embed/>
                </p:oleObj>
              </mc:Choice>
              <mc:Fallback>
                <p:oleObj name="Equation" r:id="rId10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TextBox 6"/>
          <p:cNvSpPr txBox="1"/>
          <p:nvPr/>
        </p:nvSpPr>
        <p:spPr>
          <a:xfrm>
            <a:off x="457200" y="4648200"/>
            <a:ext cx="646527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                    S(x)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80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04800" y="4495800"/>
            <a:ext cx="83058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3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4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5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09095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6" name="Equation" r:id="rId10" imgW="381000" imgH="469900" progId="Equation.DSMT4">
                  <p:embed/>
                </p:oleObj>
              </mc:Choice>
              <mc:Fallback>
                <p:oleObj name="Equation" r:id="rId10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53948"/>
              </p:ext>
            </p:extLst>
          </p:nvPr>
        </p:nvGraphicFramePr>
        <p:xfrm>
          <a:off x="457200" y="4648200"/>
          <a:ext cx="6256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7" name="Equation" r:id="rId12" imgW="1524000" imgH="241300" progId="Equation.DSMT4">
                  <p:embed/>
                </p:oleObj>
              </mc:Choice>
              <mc:Fallback>
                <p:oleObj name="Equation" r:id="rId12" imgW="1524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625642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ABE16930-C7CC-4A6F-941E-7E241FFA49FB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352FCCE4-BE3A-4FE8-9C7F-346C1706D930}" type="slidenum">
              <a:rPr lang="en-US" smtClean="0"/>
              <a:pPr/>
              <a:t>6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79680"/>
              </p:ext>
            </p:extLst>
          </p:nvPr>
        </p:nvGraphicFramePr>
        <p:xfrm>
          <a:off x="1074738" y="3998913"/>
          <a:ext cx="44434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9" name="Equation" r:id="rId4" imgW="3441700" imgH="838200" progId="Equation.3">
                  <p:embed/>
                </p:oleObj>
              </mc:Choice>
              <mc:Fallback>
                <p:oleObj name="Equation" r:id="rId4" imgW="34417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98913"/>
                        <a:ext cx="444341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917"/>
              </p:ext>
            </p:extLst>
          </p:nvPr>
        </p:nvGraphicFramePr>
        <p:xfrm>
          <a:off x="812800" y="2392363"/>
          <a:ext cx="37750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0" name="Equation" r:id="rId6" imgW="3060700" imgH="1092200" progId="Equation.3">
                  <p:embed/>
                </p:oleObj>
              </mc:Choice>
              <mc:Fallback>
                <p:oleObj name="Equation" r:id="rId6" imgW="30607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92363"/>
                        <a:ext cx="37750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41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2" name="Equation" r:id="rId10" imgW="1168400" imgH="1104900" progId="Equation.DSMT4">
                  <p:embed/>
                </p:oleObj>
              </mc:Choice>
              <mc:Fallback>
                <p:oleObj name="Equation" r:id="rId10" imgW="1168400" imgH="1104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912938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876800" cy="1143000"/>
          </a:xfrm>
        </p:spPr>
        <p:txBody>
          <a:bodyPr/>
          <a:lstStyle/>
          <a:p>
            <a:r>
              <a:rPr lang="en-US" sz="4400" dirty="0" smtClean="0"/>
              <a:t>Coefficients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344633"/>
              </p:ext>
            </p:extLst>
          </p:nvPr>
        </p:nvGraphicFramePr>
        <p:xfrm>
          <a:off x="2079626" y="1295400"/>
          <a:ext cx="5006974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8" name="Equation" r:id="rId3" imgW="1054100" imgH="330200" progId="Equation.DSMT4">
                  <p:embed/>
                </p:oleObj>
              </mc:Choice>
              <mc:Fallback>
                <p:oleObj name="Equation" r:id="rId3" imgW="1054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26" y="1295400"/>
                        <a:ext cx="5006974" cy="156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2379"/>
              </p:ext>
            </p:extLst>
          </p:nvPr>
        </p:nvGraphicFramePr>
        <p:xfrm>
          <a:off x="2133600" y="2819400"/>
          <a:ext cx="43434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9" name="Equation" r:id="rId5" imgW="914400" imgH="469900" progId="Equation.DSMT4">
                  <p:embed/>
                </p:oleObj>
              </mc:Choice>
              <mc:Fallback>
                <p:oleObj name="Equation" r:id="rId5" imgW="914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819400"/>
                        <a:ext cx="4343400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67553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Series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genfuncintro</a:t>
            </a:r>
            <a:r>
              <a:rPr lang="en-US" dirty="0" smtClean="0"/>
              <a:t>.</a:t>
            </a:r>
            <a:fld id="{B20F91F6-F4EE-490C-AA68-F15A44211122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33444"/>
              </p:ext>
            </p:extLst>
          </p:nvPr>
        </p:nvGraphicFramePr>
        <p:xfrm>
          <a:off x="720725" y="871538"/>
          <a:ext cx="7508875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5" name="Equation" r:id="rId4" imgW="1828800" imgH="419100" progId="Equation.DSMT4">
                  <p:embed/>
                </p:oleObj>
              </mc:Choice>
              <mc:Fallback>
                <p:oleObj name="Equation" r:id="rId4" imgW="1828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725" y="871538"/>
                        <a:ext cx="7508875" cy="171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2286000"/>
            <a:ext cx="540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take derivatives</a:t>
            </a:r>
            <a:endParaRPr lang="en-US" sz="5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81711"/>
              </p:ext>
            </p:extLst>
          </p:nvPr>
        </p:nvGraphicFramePr>
        <p:xfrm>
          <a:off x="1524000" y="3276600"/>
          <a:ext cx="57848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6" name="Equation" r:id="rId6" imgW="1371600" imgH="241300" progId="Equation.DSMT4">
                  <p:embed/>
                </p:oleObj>
              </mc:Choice>
              <mc:Fallback>
                <p:oleObj name="Equation" r:id="rId6" imgW="1371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3276600"/>
                        <a:ext cx="578485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321036"/>
              </p:ext>
            </p:extLst>
          </p:nvPr>
        </p:nvGraphicFramePr>
        <p:xfrm>
          <a:off x="6019800" y="4038600"/>
          <a:ext cx="2438400" cy="174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7" name="Equation" r:id="rId8" imgW="622300" imgH="444500" progId="Equation.DSMT4">
                  <p:embed/>
                </p:oleObj>
              </mc:Choice>
              <mc:Fallback>
                <p:oleObj name="Equation" r:id="rId8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9800" y="4038600"/>
                        <a:ext cx="2438400" cy="1741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87757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21927</TotalTime>
  <Words>218</Words>
  <Application>Microsoft Macintosh PowerPoint</Application>
  <PresentationFormat>On-screen Show (4:3)</PresentationFormat>
  <Paragraphs>64</Paragraphs>
  <Slides>15</Slides>
  <Notes>13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Infinite Geometric Series</vt:lpstr>
      <vt:lpstr>Infinite Geometric Series</vt:lpstr>
      <vt:lpstr>Infinite Geometric Series</vt:lpstr>
      <vt:lpstr>PowerPoint Presentation</vt:lpstr>
      <vt:lpstr>Ordinary Generating Functions</vt:lpstr>
      <vt:lpstr>Infinite Geometric Series</vt:lpstr>
      <vt:lpstr>Coefficients</vt:lpstr>
      <vt:lpstr>Infinite Geometric Series</vt:lpstr>
      <vt:lpstr>Infinite Geometric Series</vt:lpstr>
      <vt:lpstr>Gen Func for </vt:lpstr>
      <vt:lpstr>Gen Func for </vt:lpstr>
      <vt:lpstr>right shift by times x</vt:lpstr>
      <vt:lpstr>Gen Func for </vt:lpstr>
      <vt:lpstr>Gen Func for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1908</cp:revision>
  <cp:lastPrinted>2013-04-22T06:35:08Z</cp:lastPrinted>
  <dcterms:created xsi:type="dcterms:W3CDTF">2010-04-23T03:47:24Z</dcterms:created>
  <dcterms:modified xsi:type="dcterms:W3CDTF">2015-09-14T22:20:21Z</dcterms:modified>
</cp:coreProperties>
</file>