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4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5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6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7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8.xml" ContentType="application/vnd.openxmlformats-officedocument.presentationml.notesSlide+xml"/>
  <Override PartName="/ppt/embeddings/oleObject35.bin" ContentType="application/vnd.openxmlformats-officedocument.oleObject"/>
  <Override PartName="/ppt/notesSlides/notesSlide19.xml" ContentType="application/vnd.openxmlformats-officedocument.presentationml.notesSlide+xml"/>
  <Override PartName="/ppt/embeddings/oleObject36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474" r:id="rId2"/>
    <p:sldId id="560" r:id="rId3"/>
    <p:sldId id="571" r:id="rId4"/>
    <p:sldId id="564" r:id="rId5"/>
    <p:sldId id="561" r:id="rId6"/>
    <p:sldId id="562" r:id="rId7"/>
    <p:sldId id="494" r:id="rId8"/>
    <p:sldId id="565" r:id="rId9"/>
    <p:sldId id="566" r:id="rId10"/>
    <p:sldId id="557" r:id="rId11"/>
    <p:sldId id="567" r:id="rId12"/>
    <p:sldId id="488" r:id="rId13"/>
    <p:sldId id="548" r:id="rId14"/>
    <p:sldId id="573" r:id="rId15"/>
    <p:sldId id="574" r:id="rId16"/>
    <p:sldId id="572" r:id="rId17"/>
    <p:sldId id="569" r:id="rId18"/>
    <p:sldId id="570" r:id="rId19"/>
    <p:sldId id="491" r:id="rId20"/>
    <p:sldId id="531" r:id="rId21"/>
    <p:sldId id="559" r:id="rId22"/>
    <p:sldId id="558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70"/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174" autoAdjust="0"/>
    <p:restoredTop sz="99145" autoAdjust="0"/>
  </p:normalViewPr>
  <p:slideViewPr>
    <p:cSldViewPr>
      <p:cViewPr varScale="1">
        <p:scale>
          <a:sx n="106" d="100"/>
          <a:sy n="106" d="100"/>
        </p:scale>
        <p:origin x="-776" y="-11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888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5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5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A02CE-BAD0-465D-B1BD-5EBAFE60AEB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2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7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April 29,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1.e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1.e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oleObject" Target="../embeddings/oleObject25.bin"/><Relationship Id="rId13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29.bin"/><Relationship Id="rId11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2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1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71500" y="1676400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 for Linear Recurrences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2970073"/>
            <a:ext cx="7010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						  :</a:t>
            </a:r>
            <a:endParaRPr lang="en-US" sz="5400" b="1" dirty="0">
              <a:solidFill>
                <a:schemeClr val="tx2"/>
              </a:solidFill>
            </a:endParaRPr>
          </a:p>
          <a:p>
            <a:r>
              <a:rPr lang="en-US" sz="5400" b="1" dirty="0" smtClean="0">
                <a:solidFill>
                  <a:srgbClr val="660066"/>
                </a:solidFill>
              </a:rPr>
              <a:t>Inhomogeneous</a:t>
            </a:r>
            <a:endParaRPr lang="en-US" sz="5400" b="1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33999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00200" y="2286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dirty="0" smtClean="0"/>
              <a:t>Hanoi Recursive Procedure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750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1,3</a:t>
            </a:r>
            <a:r>
              <a:rPr lang="en-US" dirty="0">
                <a:solidFill>
                  <a:srgbClr val="0000FF"/>
                </a:solidFill>
              </a:rPr>
              <a:t>(n-1)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big </a:t>
            </a:r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Move</a:t>
            </a:r>
            <a:r>
              <a:rPr lang="en-US" baseline="-25000" dirty="0" smtClean="0">
                <a:solidFill>
                  <a:srgbClr val="0000FF"/>
                </a:solidFill>
              </a:rPr>
              <a:t>3,2</a:t>
            </a:r>
            <a:r>
              <a:rPr lang="en-US" dirty="0" smtClean="0">
                <a:solidFill>
                  <a:srgbClr val="0000FF"/>
                </a:solidFill>
              </a:rPr>
              <a:t>(n-1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]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00200" y="2286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dirty="0" smtClean="0"/>
              <a:t>Hanoi Recursive Procedure</a:t>
            </a:r>
          </a:p>
        </p:txBody>
      </p:sp>
    </p:spTree>
    <p:extLst>
      <p:ext uri="{BB962C8B-B14F-4D97-AF65-F5344CB8AC3E}">
        <p14:creationId xmlns:p14="http://schemas.microsoft.com/office/powerpoint/2010/main" val="273966142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Recursively Count Hanoi Steps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::=# steps by </a:t>
            </a:r>
            <a:r>
              <a:rPr lang="en-US" sz="4800" dirty="0" smtClean="0">
                <a:solidFill>
                  <a:srgbClr val="0000FF"/>
                </a:solidFill>
              </a:rPr>
              <a:t>Move</a:t>
            </a:r>
            <a:r>
              <a:rPr lang="en-US" sz="4800" baseline="-25000" dirty="0" smtClean="0">
                <a:solidFill>
                  <a:srgbClr val="0000FF"/>
                </a:solidFill>
              </a:rPr>
              <a:t>1,2</a:t>
            </a:r>
            <a:r>
              <a:rPr lang="en-US" sz="4800" dirty="0" smtClean="0">
                <a:solidFill>
                  <a:srgbClr val="0000FF"/>
                </a:solidFill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2h</a:t>
            </a:r>
            <a:r>
              <a:rPr lang="en-US" sz="5400" baseline="-25000" dirty="0" smtClean="0">
                <a:solidFill>
                  <a:srgbClr val="0000FF"/>
                </a:solidFill>
              </a:rPr>
              <a:t>n-1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+ 1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589942"/>
              </p:ext>
            </p:extLst>
          </p:nvPr>
        </p:nvGraphicFramePr>
        <p:xfrm>
          <a:off x="304800" y="2743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7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3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56180"/>
              </p:ext>
            </p:extLst>
          </p:nvPr>
        </p:nvGraphicFramePr>
        <p:xfrm>
          <a:off x="330200" y="3435350"/>
          <a:ext cx="858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8" name="Equation" r:id="rId6" imgW="8585200" imgH="850900" progId="Equation.DSMT4">
                  <p:embed/>
                </p:oleObj>
              </mc:Choice>
              <mc:Fallback>
                <p:oleObj name="Equation" r:id="rId6" imgW="8585200" imgH="85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435350"/>
                        <a:ext cx="8585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4534" y="1372850"/>
            <a:ext cx="3387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+ 1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77789"/>
              </p:ext>
            </p:extLst>
          </p:nvPr>
        </p:nvGraphicFramePr>
        <p:xfrm>
          <a:off x="4013200" y="4127500"/>
          <a:ext cx="4673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9" name="Equation" r:id="rId8" imgW="4673600" imgH="749300" progId="Equation.DSMT4">
                  <p:embed/>
                </p:oleObj>
              </mc:Choice>
              <mc:Fallback>
                <p:oleObj name="Equation" r:id="rId8" imgW="4673600" imgH="749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127500"/>
                        <a:ext cx="46736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76858"/>
              </p:ext>
            </p:extLst>
          </p:nvPr>
        </p:nvGraphicFramePr>
        <p:xfrm>
          <a:off x="304800" y="2743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5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3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360361"/>
              </p:ext>
            </p:extLst>
          </p:nvPr>
        </p:nvGraphicFramePr>
        <p:xfrm>
          <a:off x="330200" y="3435350"/>
          <a:ext cx="858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6" name="Equation" r:id="rId6" imgW="8585200" imgH="850900" progId="Equation.DSMT4">
                  <p:embed/>
                </p:oleObj>
              </mc:Choice>
              <mc:Fallback>
                <p:oleObj name="Equation" r:id="rId6" imgW="85852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435350"/>
                        <a:ext cx="8585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4534" y="1372850"/>
            <a:ext cx="3387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+ 1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223350"/>
              </p:ext>
            </p:extLst>
          </p:nvPr>
        </p:nvGraphicFramePr>
        <p:xfrm>
          <a:off x="4013200" y="4127500"/>
          <a:ext cx="4673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7" name="Equation" r:id="rId8" imgW="4673600" imgH="749300" progId="Equation.DSMT4">
                  <p:embed/>
                </p:oleObj>
              </mc:Choice>
              <mc:Fallback>
                <p:oleObj name="Equation" r:id="rId8" imgW="46736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127500"/>
                        <a:ext cx="46736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310791"/>
              </p:ext>
            </p:extLst>
          </p:nvPr>
        </p:nvGraphicFramePr>
        <p:xfrm>
          <a:off x="259597" y="4114800"/>
          <a:ext cx="347420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8" name="Equation" r:id="rId10" imgW="3416300" imgH="749300" progId="Equation.DSMT4">
                  <p:embed/>
                </p:oleObj>
              </mc:Choice>
              <mc:Fallback>
                <p:oleObj name="Equation" r:id="rId10" imgW="34163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97" y="4114800"/>
                        <a:ext cx="3474203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72483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466001"/>
              </p:ext>
            </p:extLst>
          </p:nvPr>
        </p:nvGraphicFramePr>
        <p:xfrm>
          <a:off x="304800" y="2743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7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3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251365"/>
              </p:ext>
            </p:extLst>
          </p:nvPr>
        </p:nvGraphicFramePr>
        <p:xfrm>
          <a:off x="330200" y="3435350"/>
          <a:ext cx="858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8" name="Equation" r:id="rId6" imgW="8585200" imgH="850900" progId="Equation.DSMT4">
                  <p:embed/>
                </p:oleObj>
              </mc:Choice>
              <mc:Fallback>
                <p:oleObj name="Equation" r:id="rId6" imgW="85852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435350"/>
                        <a:ext cx="8585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4534" y="1372850"/>
            <a:ext cx="3387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+ 1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67212"/>
              </p:ext>
            </p:extLst>
          </p:nvPr>
        </p:nvGraphicFramePr>
        <p:xfrm>
          <a:off x="4013200" y="4127500"/>
          <a:ext cx="4673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9" name="Equation" r:id="rId8" imgW="4673600" imgH="749300" progId="Equation.DSMT4">
                  <p:embed/>
                </p:oleObj>
              </mc:Choice>
              <mc:Fallback>
                <p:oleObj name="Equation" r:id="rId8" imgW="46736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127500"/>
                        <a:ext cx="46736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882232"/>
              </p:ext>
            </p:extLst>
          </p:nvPr>
        </p:nvGraphicFramePr>
        <p:xfrm>
          <a:off x="259597" y="4114800"/>
          <a:ext cx="347420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0" name="Equation" r:id="rId10" imgW="3416300" imgH="749300" progId="Equation.DSMT4">
                  <p:embed/>
                </p:oleObj>
              </mc:Choice>
              <mc:Fallback>
                <p:oleObj name="Equation" r:id="rId10" imgW="34163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97" y="4114800"/>
                        <a:ext cx="3474203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152400" y="5029200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3961606" y="3809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5638006" y="3809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6857206" y="3809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594697"/>
              </p:ext>
            </p:extLst>
          </p:nvPr>
        </p:nvGraphicFramePr>
        <p:xfrm>
          <a:off x="4572000" y="4953000"/>
          <a:ext cx="42973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1" name="Equation" r:id="rId12" imgW="1219200" imgH="266700" progId="Equation.DSMT4">
                  <p:embed/>
                </p:oleObj>
              </mc:Choice>
              <mc:Fallback>
                <p:oleObj name="Equation" r:id="rId12" imgW="12192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2000" y="4953000"/>
                        <a:ext cx="4297363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691010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30328"/>
              </p:ext>
            </p:extLst>
          </p:nvPr>
        </p:nvGraphicFramePr>
        <p:xfrm>
          <a:off x="304800" y="2870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2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70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279025"/>
              </p:ext>
            </p:extLst>
          </p:nvPr>
        </p:nvGraphicFramePr>
        <p:xfrm>
          <a:off x="317500" y="3429000"/>
          <a:ext cx="798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3" name="Equation" r:id="rId6" imgW="7988300" imgH="863600" progId="Equation.DSMT4">
                  <p:embed/>
                </p:oleObj>
              </mc:Choice>
              <mc:Fallback>
                <p:oleObj name="Equation" r:id="rId6" imgW="79883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429000"/>
                        <a:ext cx="7988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304800" y="5029200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4114006" y="3809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5790406" y="3809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009606" y="3809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84534" y="1372850"/>
            <a:ext cx="3387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+ 1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024803"/>
              </p:ext>
            </p:extLst>
          </p:nvPr>
        </p:nvGraphicFramePr>
        <p:xfrm>
          <a:off x="990600" y="4114800"/>
          <a:ext cx="2654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4" name="Equation" r:id="rId8" imgW="2654300" imgH="749300" progId="Equation.DSMT4">
                  <p:embed/>
                </p:oleObj>
              </mc:Choice>
              <mc:Fallback>
                <p:oleObj name="Equation" r:id="rId8" imgW="26543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26543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821681"/>
              </p:ext>
            </p:extLst>
          </p:nvPr>
        </p:nvGraphicFramePr>
        <p:xfrm>
          <a:off x="4781550" y="4953000"/>
          <a:ext cx="38290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5" name="Equation" r:id="rId10" imgW="1066800" imgH="266700" progId="Equation.DSMT4">
                  <p:embed/>
                </p:oleObj>
              </mc:Choice>
              <mc:Fallback>
                <p:oleObj name="Equation" r:id="rId10" imgW="1066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1550" y="4953000"/>
                        <a:ext cx="3829050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99498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768815"/>
              </p:ext>
            </p:extLst>
          </p:nvPr>
        </p:nvGraphicFramePr>
        <p:xfrm>
          <a:off x="266700" y="2837519"/>
          <a:ext cx="369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6" name="Equation" r:id="rId4" imgW="3695700" imgH="850900" progId="Equation.DSMT4">
                  <p:embed/>
                </p:oleObj>
              </mc:Choice>
              <mc:Fallback>
                <p:oleObj name="Equation" r:id="rId4" imgW="3695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837519"/>
                        <a:ext cx="3695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206132"/>
              </p:ext>
            </p:extLst>
          </p:nvPr>
        </p:nvGraphicFramePr>
        <p:xfrm>
          <a:off x="304800" y="3581400"/>
          <a:ext cx="213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7" name="Equation" r:id="rId6" imgW="2133600" imgH="571500" progId="Equation.DSMT4">
                  <p:embed/>
                </p:oleObj>
              </mc:Choice>
              <mc:Fallback>
                <p:oleObj name="Equation" r:id="rId6" imgW="21336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2133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657381"/>
              </p:ext>
            </p:extLst>
          </p:nvPr>
        </p:nvGraphicFramePr>
        <p:xfrm>
          <a:off x="304800" y="4114800"/>
          <a:ext cx="3492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8" name="Equation" r:id="rId8" imgW="3492500" imgH="749300" progId="Equation.DSMT4">
                  <p:embed/>
                </p:oleObj>
              </mc:Choice>
              <mc:Fallback>
                <p:oleObj name="Equation" r:id="rId8" imgW="34925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4800"/>
                        <a:ext cx="34925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15706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4534" y="1372850"/>
            <a:ext cx="3387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549590"/>
              </p:ext>
            </p:extLst>
          </p:nvPr>
        </p:nvGraphicFramePr>
        <p:xfrm>
          <a:off x="914400" y="3048000"/>
          <a:ext cx="728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8" name="Equation" r:id="rId4" imgW="7289800" imgH="850900" progId="Equation.DSMT4">
                  <p:embed/>
                </p:oleObj>
              </mc:Choice>
              <mc:Fallback>
                <p:oleObj name="Equation" r:id="rId4" imgW="7289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7289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9326"/>
              </p:ext>
            </p:extLst>
          </p:nvPr>
        </p:nvGraphicFramePr>
        <p:xfrm>
          <a:off x="1033462" y="4357688"/>
          <a:ext cx="6891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9" name="Equation" r:id="rId6" imgW="5638680" imgH="736560" progId="Equation.DSMT4">
                  <p:embed/>
                </p:oleObj>
              </mc:Choice>
              <mc:Fallback>
                <p:oleObj name="Equation" r:id="rId6" imgW="56386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2" y="4357688"/>
                        <a:ext cx="689133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56324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06115"/>
              </p:ext>
            </p:extLst>
          </p:nvPr>
        </p:nvGraphicFramePr>
        <p:xfrm>
          <a:off x="1219200" y="1828800"/>
          <a:ext cx="6650038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9" name="Equation" r:id="rId4" imgW="5257800" imgH="1434960" progId="Equation.DSMT4">
                  <p:embed/>
                </p:oleObj>
              </mc:Choice>
              <mc:Fallback>
                <p:oleObj name="Equation" r:id="rId4" imgW="525780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6650038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4966" y="4191000"/>
            <a:ext cx="8268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(Gen func from previous video)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95401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r>
              <a:rPr lang="en-US" dirty="0" smtClean="0">
                <a:solidFill>
                  <a:srgbClr val="0000FF"/>
                </a:solidFill>
              </a:rPr>
              <a:t> f</a:t>
            </a:r>
            <a:r>
              <a:rPr lang="en-US" dirty="0" smtClean="0"/>
              <a:t> on      is defined by a</a:t>
            </a:r>
            <a:endParaRPr lang="en-US" dirty="0" smtClean="0">
              <a:solidFill>
                <a:srgbClr val="910070"/>
              </a:solidFill>
            </a:endParaRPr>
          </a:p>
          <a:p>
            <a:r>
              <a:rPr lang="en-US" dirty="0" smtClean="0">
                <a:solidFill>
                  <a:srgbClr val="910070"/>
                </a:solidFill>
              </a:rPr>
              <a:t>homogeneous </a:t>
            </a:r>
            <a:r>
              <a:rPr lang="en-US" dirty="0" smtClean="0"/>
              <a:t>linear recurrence</a:t>
            </a:r>
          </a:p>
          <a:p>
            <a:r>
              <a:rPr lang="en-US" dirty="0" smtClean="0"/>
              <a:t>of </a:t>
            </a:r>
            <a:r>
              <a:rPr lang="en-US" dirty="0" smtClean="0">
                <a:solidFill>
                  <a:srgbClr val="910070"/>
                </a:solidFill>
              </a:rPr>
              <a:t>degree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586" y="2541520"/>
            <a:ext cx="7630214" cy="2259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			    when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f(n+1)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910070"/>
                </a:solidFill>
              </a:rPr>
              <a:t>linear combination</a:t>
            </a:r>
          </a:p>
          <a:p>
            <a:r>
              <a:rPr lang="en-US" dirty="0" smtClean="0"/>
              <a:t>of the previous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values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11371"/>
              </p:ext>
            </p:extLst>
          </p:nvPr>
        </p:nvGraphicFramePr>
        <p:xfrm>
          <a:off x="4038600" y="1219200"/>
          <a:ext cx="80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65100" imgH="165100" progId="Equation.DSMT4">
                  <p:embed/>
                </p:oleObj>
              </mc:Choice>
              <mc:Fallback>
                <p:oleObj name="Equation" r:id="rId4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8600" y="1219200"/>
                        <a:ext cx="8001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4496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108219"/>
              </p:ext>
            </p:extLst>
          </p:nvPr>
        </p:nvGraphicFramePr>
        <p:xfrm>
          <a:off x="1239838" y="3143250"/>
          <a:ext cx="6662737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4" name="Equation" r:id="rId4" imgW="4178300" imgH="1066800" progId="Equation.DSMT4">
                  <p:embed/>
                </p:oleObj>
              </mc:Choice>
              <mc:Fallback>
                <p:oleObj name="Equation" r:id="rId4" imgW="4178300" imgH="106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143250"/>
                        <a:ext cx="6662737" cy="170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447800"/>
            <a:ext cx="5834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by partial fractions</a:t>
            </a:r>
          </a:p>
          <a:p>
            <a:r>
              <a:rPr lang="en-US" sz="4800" dirty="0" smtClean="0"/>
              <a:t>from previous video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48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FF"/>
                </a:solidFill>
              </a:rPr>
              <a:t>C</a:t>
            </a:r>
            <a:r>
              <a:rPr lang="en-US" dirty="0" smtClean="0"/>
              <a:t>onstant </a:t>
            </a:r>
            <a:r>
              <a:rPr lang="en-US" dirty="0"/>
              <a:t>I</a:t>
            </a:r>
            <a:r>
              <a:rPr lang="en-US" dirty="0" smtClean="0"/>
              <a:t>nhomogeneous </a:t>
            </a:r>
            <a:r>
              <a:rPr lang="en-US" dirty="0"/>
              <a:t>T</a:t>
            </a:r>
            <a:r>
              <a:rPr lang="en-US" dirty="0" smtClean="0"/>
              <a:t>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924800" cy="29718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This method handles linear </a:t>
            </a:r>
          </a:p>
          <a:p>
            <a:pPr>
              <a:buNone/>
            </a:pPr>
            <a:r>
              <a:rPr lang="en-US" sz="4800" dirty="0" smtClean="0"/>
              <a:t>recurrences with constant</a:t>
            </a:r>
          </a:p>
          <a:p>
            <a:pPr>
              <a:buNone/>
            </a:pPr>
            <a:r>
              <a:rPr lang="en-US" sz="4800" dirty="0" smtClean="0"/>
              <a:t>inhomogeneous term: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962400"/>
            <a:ext cx="8170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f(n)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(linear part) </a:t>
            </a:r>
            <a:r>
              <a:rPr lang="en-US" sz="6000" dirty="0" smtClean="0">
                <a:solidFill>
                  <a:srgbClr val="FF00FF"/>
                </a:solidFill>
              </a:rPr>
              <a:t>+ c</a:t>
            </a:r>
            <a:endParaRPr lang="en-US" sz="60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Inhomogeneous </a:t>
            </a:r>
            <a:r>
              <a:rPr lang="en-US" dirty="0"/>
              <a:t>T</a:t>
            </a:r>
            <a:r>
              <a:rPr lang="en-US" dirty="0" smtClean="0"/>
              <a:t>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620000" cy="5334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handle	         with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FF00FF"/>
                </a:solidFill>
              </a:rPr>
              <a:t>+ c </a:t>
            </a:r>
            <a:r>
              <a:rPr lang="en-US" sz="4800" dirty="0" smtClean="0"/>
              <a:t>            </a:t>
            </a:r>
            <a:r>
              <a:rPr lang="en-US" sz="4800" dirty="0" smtClean="0">
                <a:solidFill>
                  <a:srgbClr val="FF00FF"/>
                </a:solidFill>
              </a:rPr>
              <a:t>c</a:t>
            </a:r>
            <a:r>
              <a:rPr lang="en-US" sz="4800" dirty="0" smtClean="0">
                <a:solidFill>
                  <a:srgbClr val="0000E5"/>
                </a:solidFill>
              </a:rPr>
              <a:t>/(1-x)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b="1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1/(1-</a:t>
            </a:r>
            <a:r>
              <a:rPr lang="en-US" sz="4800" b="1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dirty="0" smtClean="0">
                <a:solidFill>
                  <a:srgbClr val="0000E5"/>
                </a:solidFill>
              </a:rPr>
              <a:t>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dirty="0" smtClean="0"/>
              <a:t>            </a:t>
            </a:r>
            <a:r>
              <a:rPr lang="en-US" sz="4800" dirty="0" smtClean="0">
                <a:solidFill>
                  <a:srgbClr val="0000E5"/>
                </a:solidFill>
              </a:rPr>
              <a:t>x/(1-x)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x(1+x)/(1-x)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3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⋅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baseline="30000" dirty="0" err="1" smtClean="0">
                <a:solidFill>
                  <a:srgbClr val="0000E5"/>
                </a:solidFill>
              </a:rPr>
              <a:t>k</a:t>
            </a:r>
            <a:r>
              <a:rPr lang="en-US" sz="4800" baseline="30000" dirty="0" smtClean="0">
                <a:solidFill>
                  <a:srgbClr val="0000E5"/>
                </a:solidFill>
              </a:rPr>
              <a:t>         </a:t>
            </a:r>
            <a:r>
              <a:rPr lang="en-US" sz="4800" dirty="0" smtClean="0">
                <a:solidFill>
                  <a:srgbClr val="0000E5"/>
                </a:solidFill>
              </a:rPr>
              <a:t>P(x)/Q(x)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95401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r>
              <a:rPr lang="en-US" dirty="0" smtClean="0">
                <a:solidFill>
                  <a:srgbClr val="0000FF"/>
                </a:solidFill>
              </a:rPr>
              <a:t> f</a:t>
            </a:r>
            <a:r>
              <a:rPr lang="en-US" dirty="0" smtClean="0"/>
              <a:t> on      is defined by a</a:t>
            </a:r>
            <a:endParaRPr lang="en-US" dirty="0" smtClean="0">
              <a:solidFill>
                <a:srgbClr val="910070"/>
              </a:solidFill>
            </a:endParaRPr>
          </a:p>
          <a:p>
            <a:r>
              <a:rPr lang="en-US" dirty="0" smtClean="0">
                <a:solidFill>
                  <a:srgbClr val="910070"/>
                </a:solidFill>
              </a:rPr>
              <a:t>homogeneous </a:t>
            </a:r>
            <a:r>
              <a:rPr lang="en-US" dirty="0" smtClean="0"/>
              <a:t>linear recurrence</a:t>
            </a:r>
          </a:p>
          <a:p>
            <a:r>
              <a:rPr lang="en-US" dirty="0" smtClean="0"/>
              <a:t>of </a:t>
            </a:r>
            <a:r>
              <a:rPr lang="en-US" dirty="0" smtClean="0">
                <a:solidFill>
                  <a:srgbClr val="910070"/>
                </a:solidFill>
              </a:rPr>
              <a:t>degree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837859"/>
              </p:ext>
            </p:extLst>
          </p:nvPr>
        </p:nvGraphicFramePr>
        <p:xfrm>
          <a:off x="4038600" y="1219200"/>
          <a:ext cx="80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1" name="Equation" r:id="rId4" imgW="165100" imgH="165100" progId="Equation.DSMT4">
                  <p:embed/>
                </p:oleObj>
              </mc:Choice>
              <mc:Fallback>
                <p:oleObj name="Equation" r:id="rId4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8600" y="1219200"/>
                        <a:ext cx="8001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337656"/>
              </p:ext>
            </p:extLst>
          </p:nvPr>
        </p:nvGraphicFramePr>
        <p:xfrm>
          <a:off x="2468563" y="3429000"/>
          <a:ext cx="589241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2" name="Equation" r:id="rId6" imgW="1663700" imgH="558800" progId="Equation.DSMT4">
                  <p:embed/>
                </p:oleObj>
              </mc:Choice>
              <mc:Fallback>
                <p:oleObj name="Equation" r:id="rId6" imgW="16637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8563" y="3429000"/>
                        <a:ext cx="5892418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19420"/>
              </p:ext>
            </p:extLst>
          </p:nvPr>
        </p:nvGraphicFramePr>
        <p:xfrm>
          <a:off x="342900" y="3581400"/>
          <a:ext cx="1955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3" name="Equation" r:id="rId8" imgW="533400" imgH="215900" progId="Equation.DSMT4">
                  <p:embed/>
                </p:oleObj>
              </mc:Choice>
              <mc:Fallback>
                <p:oleObj name="Equation" r:id="rId8" imgW="533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900" y="3581400"/>
                        <a:ext cx="19558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81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24000" y="1219200"/>
            <a:ext cx="6096000" cy="281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 is defined on     by a</a:t>
            </a:r>
            <a:endParaRPr lang="en-US" dirty="0" smtClean="0">
              <a:solidFill>
                <a:srgbClr val="910070"/>
              </a:solidFill>
            </a:endParaRPr>
          </a:p>
          <a:p>
            <a:pPr algn="ctr"/>
            <a:r>
              <a:rPr lang="en-US" dirty="0" smtClean="0">
                <a:solidFill>
                  <a:srgbClr val="910070"/>
                </a:solidFill>
              </a:rPr>
              <a:t>homogeneous</a:t>
            </a:r>
          </a:p>
          <a:p>
            <a:r>
              <a:rPr lang="en-US" dirty="0" smtClean="0"/>
              <a:t>linear recurrence of </a:t>
            </a:r>
          </a:p>
          <a:p>
            <a:pPr algn="ctr"/>
            <a:r>
              <a:rPr lang="en-US" dirty="0" smtClean="0">
                <a:solidFill>
                  <a:srgbClr val="910070"/>
                </a:solidFill>
              </a:rPr>
              <a:t>degree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71765"/>
              </p:ext>
            </p:extLst>
          </p:nvPr>
        </p:nvGraphicFramePr>
        <p:xfrm>
          <a:off x="5486400" y="1143000"/>
          <a:ext cx="80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6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1143000"/>
                        <a:ext cx="8001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791464"/>
              </p:ext>
            </p:extLst>
          </p:nvPr>
        </p:nvGraphicFramePr>
        <p:xfrm>
          <a:off x="2468563" y="4038600"/>
          <a:ext cx="589241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7" name="Equation" r:id="rId5" imgW="1663700" imgH="558800" progId="Equation.DSMT4">
                  <p:embed/>
                </p:oleObj>
              </mc:Choice>
              <mc:Fallback>
                <p:oleObj name="Equation" r:id="rId5" imgW="16637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8563" y="4038600"/>
                        <a:ext cx="5892418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783754"/>
              </p:ext>
            </p:extLst>
          </p:nvPr>
        </p:nvGraphicFramePr>
        <p:xfrm>
          <a:off x="342900" y="4191000"/>
          <a:ext cx="1955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8" name="Equation" r:id="rId7" imgW="533400" imgH="215900" progId="Equation.DSMT4">
                  <p:embed/>
                </p:oleObj>
              </mc:Choice>
              <mc:Fallback>
                <p:oleObj name="Equation" r:id="rId7" imgW="533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" y="4191000"/>
                        <a:ext cx="19558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9684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219200"/>
          </a:xfrm>
        </p:spPr>
        <p:txBody>
          <a:bodyPr/>
          <a:lstStyle/>
          <a:p>
            <a:pPr algn="ctr"/>
            <a:r>
              <a:rPr lang="en-US" dirty="0" smtClean="0"/>
              <a:t>A Degree 2 Homogeneous</a:t>
            </a:r>
            <a:br>
              <a:rPr lang="en-US" dirty="0" smtClean="0"/>
            </a:br>
            <a:r>
              <a:rPr lang="en-US" dirty="0" smtClean="0"/>
              <a:t>Linear Recurrence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985842"/>
              </p:ext>
            </p:extLst>
          </p:nvPr>
        </p:nvGraphicFramePr>
        <p:xfrm>
          <a:off x="201613" y="1670050"/>
          <a:ext cx="8610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91" name="Equation" r:id="rId4" imgW="2019300" imgH="215900" progId="Equation.DSMT4">
                  <p:embed/>
                </p:oleObj>
              </mc:Choice>
              <mc:Fallback>
                <p:oleObj name="Equation" r:id="rId4" imgW="2019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613" y="1670050"/>
                        <a:ext cx="861060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8956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fib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910070"/>
                </a:solidFill>
              </a:rPr>
              <a:t>homogeneous </a:t>
            </a: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910070"/>
                </a:solidFill>
              </a:rPr>
              <a:t>degree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2</a:t>
            </a:r>
          </a:p>
          <a:p>
            <a:r>
              <a:rPr lang="en-US" sz="5400" dirty="0" smtClean="0"/>
              <a:t>with </a:t>
            </a:r>
            <a:r>
              <a:rPr lang="en-US" sz="5400" dirty="0" smtClean="0">
                <a:solidFill>
                  <a:srgbClr val="0000FF"/>
                </a:solidFill>
              </a:rPr>
              <a:t>c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c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endParaRPr lang="en-US" sz="5400" baseline="-25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2466454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002216"/>
              </p:ext>
            </p:extLst>
          </p:nvPr>
        </p:nvGraphicFramePr>
        <p:xfrm>
          <a:off x="1752600" y="3348063"/>
          <a:ext cx="5943600" cy="30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6" name="Equation" r:id="rId4" imgW="939800" imgH="482600" progId="Equation.DSMT4">
                  <p:embed/>
                </p:oleObj>
              </mc:Choice>
              <mc:Fallback>
                <p:oleObj name="Equation" r:id="rId4" imgW="9398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3348063"/>
                        <a:ext cx="5943600" cy="30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5791200" cy="1066800"/>
          </a:xfrm>
        </p:spPr>
        <p:txBody>
          <a:bodyPr/>
          <a:lstStyle/>
          <a:p>
            <a:r>
              <a:rPr lang="en-US" sz="4000" dirty="0" smtClean="0">
                <a:solidFill>
                  <a:srgbClr val="910070"/>
                </a:solidFill>
              </a:rPr>
              <a:t>In</a:t>
            </a:r>
            <a:r>
              <a:rPr lang="en-US" sz="4000" dirty="0" smtClean="0"/>
              <a:t>homogeneous Case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066800"/>
            <a:ext cx="7010400" cy="25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defined by an</a:t>
            </a:r>
            <a:r>
              <a:rPr lang="en-US" sz="5400" dirty="0">
                <a:solidFill>
                  <a:srgbClr val="910070"/>
                </a:solidFill>
              </a:rPr>
              <a:t> </a:t>
            </a:r>
            <a:r>
              <a:rPr lang="en-US" sz="5400" dirty="0" smtClean="0">
                <a:solidFill>
                  <a:srgbClr val="910070"/>
                </a:solidFill>
              </a:rPr>
              <a:t>in</a:t>
            </a:r>
            <a:r>
              <a:rPr lang="en-US" sz="5400" dirty="0" smtClean="0">
                <a:solidFill>
                  <a:srgbClr val="000000"/>
                </a:solidFill>
              </a:rPr>
              <a:t>homogeneous </a:t>
            </a:r>
            <a:r>
              <a:rPr lang="en-US" sz="5400" dirty="0" smtClean="0"/>
              <a:t>linear recurrence:</a:t>
            </a:r>
            <a:endParaRPr lang="en-US" sz="5400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009881"/>
              </p:ext>
            </p:extLst>
          </p:nvPr>
        </p:nvGraphicFramePr>
        <p:xfrm>
          <a:off x="3048000" y="5415618"/>
          <a:ext cx="1752600" cy="927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7" name="Equation" r:id="rId6" imgW="431800" imgH="228600" progId="Equation.DSMT4">
                  <p:embed/>
                </p:oleObj>
              </mc:Choice>
              <mc:Fallback>
                <p:oleObj name="Equation" r:id="rId6" imgW="43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0" y="5415618"/>
                        <a:ext cx="1752600" cy="927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8200" y="5334000"/>
            <a:ext cx="4134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 Narrow"/>
                <a:cs typeface="Arial Narrow"/>
              </a:rPr>
              <a:t>}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910070"/>
                </a:solidFill>
              </a:rPr>
              <a:t>inhomog</a:t>
            </a:r>
            <a:r>
              <a:rPr lang="en-US" dirty="0" smtClean="0">
                <a:solidFill>
                  <a:srgbClr val="910070"/>
                </a:solidFill>
              </a:rPr>
              <a:t> term</a:t>
            </a:r>
            <a:endParaRPr lang="en-US" dirty="0">
              <a:solidFill>
                <a:srgbClr val="91007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64252"/>
              </p:ext>
            </p:extLst>
          </p:nvPr>
        </p:nvGraphicFramePr>
        <p:xfrm>
          <a:off x="1352550" y="4572000"/>
          <a:ext cx="63436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8" name="Equation" r:id="rId8" imgW="1790700" imgH="292100" progId="Equation.DSMT4">
                  <p:embed/>
                </p:oleObj>
              </mc:Choice>
              <mc:Fallback>
                <p:oleObj name="Equation" r:id="rId8" imgW="1790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2550" y="4572000"/>
                        <a:ext cx="6343650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996347"/>
              </p:ext>
            </p:extLst>
          </p:nvPr>
        </p:nvGraphicFramePr>
        <p:xfrm>
          <a:off x="342900" y="3886200"/>
          <a:ext cx="1955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9" name="Equation" r:id="rId10" imgW="533400" imgH="215900" progId="Equation.DSMT4">
                  <p:embed/>
                </p:oleObj>
              </mc:Choice>
              <mc:Fallback>
                <p:oleObj name="Equation" r:id="rId10" imgW="533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2900" y="3886200"/>
                        <a:ext cx="19558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10895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4268450"/>
            <a:ext cx="776025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move 1 disk at a time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get whole stack to Post #2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larger disc not above smaller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1850" y="1511300"/>
            <a:ext cx="1784350" cy="2146300"/>
            <a:chOff x="2101850" y="1511300"/>
            <a:chExt cx="1784350" cy="21463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101850" y="1511300"/>
            <a:ext cx="1403350" cy="214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63" name="Equation" r:id="rId6" imgW="215900" imgH="330200" progId="Equation.DSMT4">
                    <p:embed/>
                  </p:oleObj>
                </mc:Choice>
                <mc:Fallback>
                  <p:oleObj name="Equation" r:id="rId6" imgW="215900" imgH="330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850" y="1511300"/>
                          <a:ext cx="1403350" cy="214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76600" y="21261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0697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noi3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48735"/>
            <a:ext cx="7010400" cy="4999665"/>
          </a:xfrm>
          <a:prstGeom prst="rect">
            <a:avLst/>
          </a:prstGeom>
        </p:spPr>
      </p:pic>
      <p:pic>
        <p:nvPicPr>
          <p:cNvPr id="6" name="Picture 5" descr="hanoi3b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204" y="990600"/>
            <a:ext cx="8438604" cy="3657600"/>
          </a:xfrm>
          <a:prstGeom prst="rect">
            <a:avLst/>
          </a:prstGeom>
        </p:spPr>
      </p:pic>
      <p:pic>
        <p:nvPicPr>
          <p:cNvPr id="5" name="Content Placeholder 4" descr="hanoi3a.pdf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56" b="-79856"/>
          <a:stretch>
            <a:fillRect/>
          </a:stretch>
        </p:blipFill>
        <p:spPr>
          <a:xfrm>
            <a:off x="762000" y="109818"/>
            <a:ext cx="7277100" cy="38525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52578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n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dirty="0" smtClean="0"/>
              <a:t> disks</a:t>
            </a:r>
            <a:endParaRPr lang="en-US" sz="4800" dirty="0"/>
          </a:p>
        </p:txBody>
      </p:sp>
      <p:cxnSp>
        <p:nvCxnSpPr>
          <p:cNvPr id="9" name="Curved Connector 8"/>
          <p:cNvCxnSpPr/>
          <p:nvPr/>
        </p:nvCxnSpPr>
        <p:spPr bwMode="auto">
          <a:xfrm>
            <a:off x="1752600" y="2057400"/>
            <a:ext cx="5181600" cy="381000"/>
          </a:xfrm>
          <a:prstGeom prst="curvedConnector3">
            <a:avLst>
              <a:gd name="adj1" fmla="val 52680"/>
            </a:avLst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3" name="Curved Connector 22"/>
          <p:cNvCxnSpPr/>
          <p:nvPr/>
        </p:nvCxnSpPr>
        <p:spPr bwMode="auto">
          <a:xfrm rot="10800000" flipV="1">
            <a:off x="2590800" y="2286000"/>
            <a:ext cx="3124200" cy="1828800"/>
          </a:xfrm>
          <a:prstGeom prst="curvedConnector3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 flipV="1">
            <a:off x="3124200" y="3962400"/>
            <a:ext cx="2895600" cy="304800"/>
          </a:xfrm>
          <a:prstGeom prst="curvedConnector3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0800000" flipV="1">
            <a:off x="3200400" y="4191000"/>
            <a:ext cx="2133600" cy="1752600"/>
          </a:xfrm>
          <a:prstGeom prst="curvedConnector3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>
            <a:off x="2362200" y="5791200"/>
            <a:ext cx="3200400" cy="152400"/>
          </a:xfrm>
          <a:prstGeom prst="curvedConnector3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5729871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14853</TotalTime>
  <Words>365</Words>
  <Application>Microsoft Macintosh PowerPoint</Application>
  <PresentationFormat>On-screen Show (4:3)</PresentationFormat>
  <Paragraphs>114</Paragraphs>
  <Slides>22</Slides>
  <Notes>21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6.042 Lecture Template</vt:lpstr>
      <vt:lpstr>Equation</vt:lpstr>
      <vt:lpstr>MathType 6.0 Equation</vt:lpstr>
      <vt:lpstr>PowerPoint Presentation</vt:lpstr>
      <vt:lpstr>Linear Recurrences</vt:lpstr>
      <vt:lpstr>Linear Recurrences</vt:lpstr>
      <vt:lpstr>Linear Recurrences</vt:lpstr>
      <vt:lpstr>A Degree 2 Homogeneous Linear Recurrence</vt:lpstr>
      <vt:lpstr>Inhomogeneous Case</vt:lpstr>
      <vt:lpstr>Towers of Hanoi</vt:lpstr>
      <vt:lpstr>Towers of Hanoi</vt:lpstr>
      <vt:lpstr>n = 3 disks</vt:lpstr>
      <vt:lpstr>PowerPoint Presentation</vt:lpstr>
      <vt:lpstr>PowerPoint Presentation</vt:lpstr>
      <vt:lpstr>Recursively Count Hanoi Steps</vt:lpstr>
      <vt:lpstr>Hanoi Generating Function</vt:lpstr>
      <vt:lpstr>Hanoi Generating Function</vt:lpstr>
      <vt:lpstr>Hanoi Generating Function</vt:lpstr>
      <vt:lpstr>Hanoi Generating Function</vt:lpstr>
      <vt:lpstr>Hanoi Generating Function</vt:lpstr>
      <vt:lpstr>Hanoi Generating Function</vt:lpstr>
      <vt:lpstr>Hanoi Generating Function</vt:lpstr>
      <vt:lpstr>Hanoi Generating Function</vt:lpstr>
      <vt:lpstr>Constant Inhomogeneous Term</vt:lpstr>
      <vt:lpstr>Other Inhomogeneous Terms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1814</cp:revision>
  <cp:lastPrinted>2013-04-27T21:40:05Z</cp:lastPrinted>
  <dcterms:created xsi:type="dcterms:W3CDTF">2010-04-23T23:25:30Z</dcterms:created>
  <dcterms:modified xsi:type="dcterms:W3CDTF">2013-04-28T01:44:03Z</dcterms:modified>
</cp:coreProperties>
</file>