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5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9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0.xml" ContentType="application/vnd.openxmlformats-officedocument.presentationml.notesSlide+xml"/>
  <Override PartName="/ppt/embeddings/oleObject17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19.xml" ContentType="application/vnd.openxmlformats-officedocument.presentationml.notesSlide+xml"/>
  <Override PartName="/ppt/embeddings/oleObject20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1" r:id="rId2"/>
    <p:sldId id="281" r:id="rId3"/>
    <p:sldId id="368" r:id="rId4"/>
    <p:sldId id="367" r:id="rId5"/>
    <p:sldId id="369" r:id="rId6"/>
    <p:sldId id="371" r:id="rId7"/>
    <p:sldId id="370" r:id="rId8"/>
    <p:sldId id="349" r:id="rId9"/>
    <p:sldId id="352" r:id="rId10"/>
    <p:sldId id="353" r:id="rId11"/>
    <p:sldId id="272" r:id="rId12"/>
    <p:sldId id="278" r:id="rId13"/>
    <p:sldId id="342" r:id="rId14"/>
    <p:sldId id="274" r:id="rId15"/>
    <p:sldId id="275" r:id="rId16"/>
    <p:sldId id="279" r:id="rId17"/>
    <p:sldId id="365" r:id="rId18"/>
    <p:sldId id="356" r:id="rId19"/>
    <p:sldId id="360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D007C"/>
    <a:srgbClr val="FF6600"/>
    <a:srgbClr val="DDDDDD"/>
    <a:srgbClr val="FF9933"/>
    <a:srgbClr val="996633"/>
    <a:srgbClr val="00A200"/>
    <a:srgbClr val="FF00FF"/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04" d="100"/>
          <a:sy n="104" d="100"/>
        </p:scale>
        <p:origin x="-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DC2ADD3-ACAB-4140-905E-D2B9363D77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6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5E6F13-64A1-4649-8DAF-4BF6713663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5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A2D65-E9F9-C944-B035-0AEEF1488662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2933E-2E4B-1A4B-A4BA-DC0B58974BBE}" type="slidenum">
              <a:rPr lang="en-US"/>
              <a:pPr/>
              <a:t>10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C66E9-77C5-7E49-BADA-D7268D25123F}" type="slidenum">
              <a:rPr lang="en-US"/>
              <a:pPr/>
              <a:t>11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0E364-1E42-0649-9499-43BA4CC35C8B}" type="slidenum">
              <a:rPr lang="en-US"/>
              <a:pPr/>
              <a:t>12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BA75F-C583-3D45-8297-B6D1623A6D47}" type="slidenum">
              <a:rPr lang="en-US"/>
              <a:pPr/>
              <a:t>13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BA32A-EFEF-5E47-9795-6887F787EBBC}" type="slidenum">
              <a:rPr lang="en-US"/>
              <a:pPr/>
              <a:t>14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DB1B0-316F-E24B-851B-5D73258A57A0}" type="slidenum">
              <a:rPr lang="en-US"/>
              <a:pPr/>
              <a:t>15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4C336-FA56-EA42-BC81-E886E6B5C692}" type="slidenum">
              <a:rPr lang="en-US"/>
              <a:pPr/>
              <a:t>16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296DE-2A84-F54E-8098-D05BFB610F46}" type="slidenum">
              <a:rPr lang="en-US"/>
              <a:pPr/>
              <a:t>17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BFBBA-6D0E-AF4D-8018-043C107A30F0}" type="slidenum">
              <a:rPr lang="en-US"/>
              <a:pPr/>
              <a:t>18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B2BB9-B0F5-3A4E-83BA-4601F2434A76}" type="slidenum">
              <a:rPr lang="en-US"/>
              <a:pPr/>
              <a:t>19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3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5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6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03D4B-EA7E-A948-8777-5F73AAA65C96}" type="slidenum">
              <a:rPr lang="en-US"/>
              <a:pPr/>
              <a:t>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AF0E-3CB4-F14D-8900-EB08BBCAC24E}" type="slidenum">
              <a:rPr lang="en-US"/>
              <a:pPr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E183-327A-C34F-AC11-9C03CA12D83C}" type="slidenum">
              <a:rPr lang="en-US"/>
              <a:pPr/>
              <a:t>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9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4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467600" y="6553200"/>
            <a:ext cx="1676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/>
            <a:r>
              <a:rPr lang="en-US" sz="1200" dirty="0" smtClean="0">
                <a:latin typeface="Comic Sans MS" charset="0"/>
              </a:rPr>
              <a:t>geometric-sum.</a:t>
            </a:r>
            <a:fld id="{BAD60C4D-E46A-6F4A-9374-7055D7F3B38F}" type="slidenum">
              <a:rPr lang="en-US" sz="1200">
                <a:latin typeface="Comic Sans MS" charset="0"/>
              </a:rPr>
              <a:pPr algn="r" eaLnBrk="1" hangingPunct="1"/>
              <a:t>‹#›</a:t>
            </a:fld>
            <a:endParaRPr lang="en-US" sz="1200" dirty="0">
              <a:latin typeface="Comic Sans MS" charset="0"/>
            </a:endParaRPr>
          </a:p>
        </p:txBody>
      </p:sp>
      <p:pic>
        <p:nvPicPr>
          <p:cNvPr id="1033" name="Picture 9" descr="boar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5"/>
          <p:cNvSpPr txBox="1">
            <a:spLocks/>
          </p:cNvSpPr>
          <p:nvPr userDrawn="1"/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Albert R Meyer,             April 10,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600200"/>
            <a:ext cx="7658100" cy="3581400"/>
          </a:xfrm>
        </p:spPr>
        <p:txBody>
          <a:bodyPr/>
          <a:lstStyle/>
          <a:p>
            <a:pPr eaLnBrk="0" hangingPunct="0"/>
            <a:r>
              <a:rPr lang="en-US" sz="9600">
                <a:solidFill>
                  <a:schemeClr val="tx2"/>
                </a:solidFill>
              </a:rPr>
              <a:t>Sums &amp;</a:t>
            </a:r>
          </a:p>
          <a:p>
            <a:pPr eaLnBrk="0" hangingPunct="0"/>
            <a:r>
              <a:rPr lang="en-US" sz="9600">
                <a:solidFill>
                  <a:schemeClr val="tx2"/>
                </a:solidFill>
              </a:rPr>
              <a:t>Money</a:t>
            </a:r>
            <a:endParaRPr lang="en-US" sz="7200"/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Infinite Geometric Series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009900" y="3922713"/>
            <a:ext cx="3762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5600">
                <a:latin typeface="Comic Sans MS" charset="0"/>
              </a:rPr>
              <a:t>for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|x|</a:t>
            </a:r>
            <a:r>
              <a:rPr lang="en-US" sz="5600">
                <a:latin typeface="Comic Sans MS" charset="0"/>
              </a:rPr>
              <a:t> </a:t>
            </a:r>
            <a:r>
              <a:rPr lang="en-US" sz="5600" b="1">
                <a:solidFill>
                  <a:srgbClr val="3333FF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5600" b="1">
                <a:latin typeface="Comic Sans MS" charset="0"/>
              </a:rPr>
              <a:t>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1</a:t>
            </a: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2819400" y="1295400"/>
          <a:ext cx="3370263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6" name="Equation" r:id="rId4" imgW="761760" imgH="495000" progId="Equation.DSMT4">
                  <p:embed/>
                </p:oleObj>
              </mc:Choice>
              <mc:Fallback>
                <p:oleObj name="Equation" r:id="rId4" imgW="761760" imgH="495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95400"/>
                        <a:ext cx="3370263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8000"/>
                </a:solidFill>
              </a:rPr>
              <a:t>future</a:t>
            </a:r>
            <a:r>
              <a:rPr lang="en-US" sz="4000">
                <a:solidFill>
                  <a:schemeClr val="hlink"/>
                </a:solidFill>
              </a:rPr>
              <a:t> </a:t>
            </a:r>
            <a:r>
              <a:rPr lang="en-US" sz="4000"/>
              <a:t>value of </a:t>
            </a:r>
            <a:r>
              <a:rPr lang="en-US" sz="4000">
                <a:solidFill>
                  <a:srgbClr val="3366FF"/>
                </a:solidFill>
              </a:rPr>
              <a:t>$$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362200"/>
            <a:ext cx="851535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/>
              <a:t>I will pay you</a:t>
            </a:r>
            <a:r>
              <a:rPr lang="en-US" sz="4800">
                <a:solidFill>
                  <a:srgbClr val="3333FF"/>
                </a:solidFill>
              </a:rPr>
              <a:t> $100 </a:t>
            </a:r>
            <a:r>
              <a:rPr lang="en-US" sz="4800"/>
              <a:t>in 1 year,</a:t>
            </a:r>
          </a:p>
          <a:p>
            <a:pPr>
              <a:buFontTx/>
              <a:buNone/>
            </a:pPr>
            <a:r>
              <a:rPr lang="en-US" sz="4800"/>
              <a:t>if you will pay me</a:t>
            </a:r>
            <a:r>
              <a:rPr lang="en-US" sz="4800">
                <a:solidFill>
                  <a:schemeClr val="accent2"/>
                </a:solidFill>
              </a:rPr>
              <a:t> </a:t>
            </a:r>
            <a:r>
              <a:rPr lang="en-US" sz="4800">
                <a:solidFill>
                  <a:srgbClr val="3333FF"/>
                </a:solidFill>
              </a:rPr>
              <a:t>$</a:t>
            </a:r>
            <a:r>
              <a:rPr lang="en-US" sz="4800">
                <a:solidFill>
                  <a:srgbClr val="FF00FF"/>
                </a:solidFill>
              </a:rPr>
              <a:t>X</a:t>
            </a:r>
            <a:r>
              <a:rPr lang="en-US" sz="4800"/>
              <a:t> now.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My bank will pay me </a:t>
            </a:r>
            <a:r>
              <a:rPr lang="en-US" sz="4000" dirty="0">
                <a:solidFill>
                  <a:srgbClr val="3333FF"/>
                </a:solidFill>
              </a:rPr>
              <a:t>3% interest</a:t>
            </a:r>
            <a:r>
              <a:rPr lang="en-US" sz="4000" dirty="0"/>
              <a:t>.</a:t>
            </a:r>
          </a:p>
          <a:p>
            <a:pPr>
              <a:buFontTx/>
              <a:buNone/>
            </a:pPr>
            <a:r>
              <a:rPr lang="en-US" sz="4000" dirty="0"/>
              <a:t>define</a:t>
            </a:r>
            <a:r>
              <a:rPr lang="en-US" sz="4800" dirty="0"/>
              <a:t> </a:t>
            </a:r>
            <a:r>
              <a:rPr lang="en-US" sz="4800" i="1" dirty="0" err="1">
                <a:solidFill>
                  <a:srgbClr val="3333FF"/>
                </a:solidFill>
              </a:rPr>
              <a:t>bankrate</a:t>
            </a:r>
            <a:endParaRPr lang="en-US" sz="4800" dirty="0"/>
          </a:p>
          <a:p>
            <a:pPr algn="ctr">
              <a:buFontTx/>
              <a:buNone/>
            </a:pPr>
            <a:r>
              <a:rPr lang="en-US" sz="4000" i="1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b </a:t>
            </a:r>
            <a:r>
              <a:rPr lang="en-US" sz="4800" dirty="0"/>
              <a:t>::=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1.03</a:t>
            </a:r>
          </a:p>
          <a:p>
            <a:pPr>
              <a:buFontTx/>
              <a:buNone/>
            </a:pPr>
            <a:r>
              <a:rPr lang="en-US" sz="4400" dirty="0"/>
              <a:t>－ bank increases my $$ by this factor in 1 year.</a:t>
            </a:r>
          </a:p>
        </p:txBody>
      </p:sp>
      <p:sp>
        <p:nvSpPr>
          <p:cNvPr id="24585" name="Rectangle 9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  <a:endParaRPr lang="en-US" sz="3600">
              <a:solidFill>
                <a:srgbClr val="3333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I deposit your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X</a:t>
            </a:r>
            <a:r>
              <a:rPr lang="en-US" sz="4000" dirty="0"/>
              <a:t> now,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will have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 err="1" smtClean="0">
                <a:solidFill>
                  <a:srgbClr val="3333FF"/>
                </a:solidFill>
              </a:rPr>
              <a:t>b</a:t>
            </a:r>
            <a:r>
              <a:rPr lang="en-US" sz="40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000" dirty="0" err="1" smtClean="0">
                <a:solidFill>
                  <a:srgbClr val="FF00FF"/>
                </a:solidFill>
              </a:rPr>
              <a:t>X</a:t>
            </a:r>
            <a:r>
              <a:rPr lang="en-US" sz="4000" dirty="0" smtClean="0"/>
              <a:t> </a:t>
            </a:r>
            <a:r>
              <a:rPr lang="en-US" sz="4000" dirty="0"/>
              <a:t>in 1 year.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So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I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won</a:t>
            </a:r>
            <a:r>
              <a:rPr lang="ja-JP" altLang="en-US" sz="4000" dirty="0">
                <a:solidFill>
                  <a:srgbClr val="3333FF"/>
                </a:solidFill>
                <a:latin typeface="Arial"/>
              </a:rPr>
              <a:t>’</a:t>
            </a:r>
            <a:r>
              <a:rPr lang="en-US" sz="4000" dirty="0">
                <a:solidFill>
                  <a:srgbClr val="3333FF"/>
                </a:solidFill>
              </a:rPr>
              <a:t>t lose money</a:t>
            </a:r>
            <a:r>
              <a:rPr lang="en-US" sz="4000" dirty="0">
                <a:solidFill>
                  <a:srgbClr val="00A200"/>
                </a:solidFill>
              </a:rPr>
              <a:t> </a:t>
            </a:r>
            <a:r>
              <a:rPr lang="en-US" sz="4000" dirty="0"/>
              <a:t>as long </a:t>
            </a:r>
            <a:r>
              <a:rPr lang="en-US" sz="4000" dirty="0" smtClean="0"/>
              <a:t>as</a:t>
            </a:r>
            <a:endParaRPr lang="en-US" sz="40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 err="1" smtClean="0">
                <a:solidFill>
                  <a:srgbClr val="3333FF"/>
                </a:solidFill>
              </a:rPr>
              <a:t>b</a:t>
            </a:r>
            <a:r>
              <a:rPr lang="en-US" sz="4800" b="1" dirty="0" err="1" smtClean="0">
                <a:solidFill>
                  <a:srgbClr val="3333FF"/>
                </a:solidFill>
                <a:sym typeface="Symbol" charset="0"/>
              </a:rPr>
              <a:t>⋅</a:t>
            </a:r>
            <a:r>
              <a:rPr lang="en-US" sz="4800" dirty="0" err="1" smtClean="0">
                <a:solidFill>
                  <a:srgbClr val="FF00FF"/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≥ </a:t>
            </a:r>
            <a:r>
              <a:rPr lang="en-US" sz="4800" dirty="0" smtClean="0">
                <a:solidFill>
                  <a:srgbClr val="3333FF"/>
                </a:solidFill>
              </a:rPr>
              <a:t>100</a:t>
            </a:r>
            <a:endParaRPr lang="en-US" sz="4800" dirty="0">
              <a:solidFill>
                <a:srgbClr val="3333FF"/>
              </a:solidFill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X</a:t>
            </a:r>
            <a:r>
              <a:rPr lang="en-US" sz="4800" dirty="0">
                <a:solidFill>
                  <a:srgbClr val="3333FF"/>
                </a:solidFill>
              </a:rPr>
              <a:t> </a:t>
            </a:r>
            <a:r>
              <a:rPr lang="en-US" sz="4800" b="1" dirty="0" smtClean="0">
                <a:solidFill>
                  <a:srgbClr val="3333FF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3333FF"/>
                </a:solidFill>
              </a:rPr>
              <a:t> </a:t>
            </a:r>
            <a:r>
              <a:rPr lang="en-US" sz="4800" dirty="0">
                <a:solidFill>
                  <a:srgbClr val="3333FF"/>
                </a:solidFill>
              </a:rPr>
              <a:t>$100/1.03 </a:t>
            </a:r>
            <a:r>
              <a:rPr lang="en-US" sz="4800" b="1" dirty="0">
                <a:cs typeface="Times New Roman" charset="0"/>
              </a:rPr>
              <a:t>≈</a:t>
            </a:r>
            <a:r>
              <a:rPr lang="en-US" sz="4800" dirty="0">
                <a:solidFill>
                  <a:srgbClr val="3333FF"/>
                </a:solidFill>
              </a:rPr>
              <a:t> $</a:t>
            </a:r>
            <a:r>
              <a:rPr lang="en-US" sz="4800" dirty="0">
                <a:solidFill>
                  <a:srgbClr val="FF00FF"/>
                </a:solidFill>
              </a:rPr>
              <a:t>97.09</a:t>
            </a:r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4648200"/>
          </a:xfrm>
        </p:spPr>
        <p:txBody>
          <a:bodyPr/>
          <a:lstStyle/>
          <a:p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$1</a:t>
            </a:r>
            <a:r>
              <a:rPr lang="en-US" sz="4000" dirty="0">
                <a:cs typeface="Times New Roman" charset="0"/>
              </a:rPr>
              <a:t> in 1 year</a:t>
            </a:r>
            <a:r>
              <a:rPr lang="en-US" sz="4000" dirty="0">
                <a:solidFill>
                  <a:srgbClr val="008000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0.9709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now.</a:t>
            </a:r>
          </a:p>
          <a:p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$r</a:t>
            </a:r>
            <a:r>
              <a:rPr lang="en-US" sz="4000" dirty="0">
                <a:cs typeface="Times New Roman" charset="0"/>
              </a:rPr>
              <a:t> </a:t>
            </a:r>
            <a:r>
              <a:rPr lang="en-US" sz="4000" dirty="0">
                <a:solidFill>
                  <a:srgbClr val="FF6600"/>
                </a:solidFill>
                <a:cs typeface="Times New Roman" charset="0"/>
              </a:rPr>
              <a:t>last year</a:t>
            </a:r>
            <a:r>
              <a:rPr lang="en-US" sz="4000" dirty="0">
                <a:cs typeface="Times New Roman" charset="0"/>
              </a:rPr>
              <a:t> is worth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1</a:t>
            </a:r>
            <a:r>
              <a:rPr lang="en-US" sz="4000" dirty="0">
                <a:cs typeface="Times New Roman" charset="0"/>
              </a:rPr>
              <a:t> today,</a:t>
            </a:r>
          </a:p>
          <a:p>
            <a:pPr algn="ctr">
              <a:buFontTx/>
              <a:buNone/>
            </a:pPr>
            <a:r>
              <a:rPr lang="en-US" sz="4000" dirty="0">
                <a:cs typeface="Times New Roman" charset="0"/>
              </a:rPr>
              <a:t>where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r</a:t>
            </a:r>
            <a:r>
              <a:rPr lang="en-US" sz="4000" dirty="0">
                <a:cs typeface="Times New Roman" charset="0"/>
              </a:rPr>
              <a:t> ::=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1/b</a:t>
            </a:r>
            <a:r>
              <a:rPr lang="en-US" sz="4000" dirty="0">
                <a:cs typeface="Times New Roman" charset="0"/>
              </a:rPr>
              <a:t>.</a:t>
            </a:r>
          </a:p>
          <a:p>
            <a:r>
              <a:rPr lang="en-US" sz="4000" dirty="0"/>
              <a:t>So </a:t>
            </a:r>
            <a:r>
              <a:rPr lang="en-US" sz="4000" dirty="0">
                <a:solidFill>
                  <a:srgbClr val="3333FF"/>
                </a:solidFill>
              </a:rPr>
              <a:t>$n</a:t>
            </a:r>
            <a:r>
              <a:rPr lang="en-US" sz="4000" dirty="0"/>
              <a:t>    paid in </a:t>
            </a:r>
            <a:r>
              <a:rPr lang="en-US" sz="4000" dirty="0">
                <a:solidFill>
                  <a:srgbClr val="3333FF"/>
                </a:solidFill>
              </a:rPr>
              <a:t>2</a:t>
            </a:r>
            <a:r>
              <a:rPr lang="en-US" sz="4000" dirty="0"/>
              <a:t> years is worth</a:t>
            </a:r>
          </a:p>
          <a:p>
            <a:pPr>
              <a:buFontTx/>
              <a:buNone/>
            </a:pPr>
            <a:r>
              <a:rPr lang="en-US" sz="4000" dirty="0"/>
              <a:t>       </a:t>
            </a:r>
            <a:r>
              <a:rPr lang="en-US" sz="4000" dirty="0">
                <a:solidFill>
                  <a:srgbClr val="3333FF"/>
                </a:solidFill>
              </a:rPr>
              <a:t>$nr</a:t>
            </a:r>
            <a:r>
              <a:rPr lang="en-US" sz="4000" dirty="0"/>
              <a:t>   paid in</a:t>
            </a:r>
            <a:r>
              <a:rPr lang="en-US" sz="4000" dirty="0">
                <a:solidFill>
                  <a:srgbClr val="3366FF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</a:t>
            </a:r>
            <a:r>
              <a:rPr lang="en-US" sz="4000" dirty="0"/>
              <a:t> year, and is worth</a:t>
            </a:r>
          </a:p>
          <a:p>
            <a:pPr>
              <a:buFontTx/>
              <a:buNone/>
            </a:pPr>
            <a:r>
              <a:rPr lang="en-US" sz="4000" dirty="0">
                <a:cs typeface="Times New Roman" charset="0"/>
              </a:rPr>
              <a:t>      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$</a:t>
            </a:r>
            <a:r>
              <a:rPr lang="en-US" sz="4000" dirty="0">
                <a:solidFill>
                  <a:srgbClr val="FF00FF"/>
                </a:solidFill>
                <a:cs typeface="Times New Roman" charset="0"/>
              </a:rPr>
              <a:t>nr</a:t>
            </a:r>
            <a:r>
              <a:rPr lang="en-US" sz="4000" baseline="30000" dirty="0">
                <a:solidFill>
                  <a:srgbClr val="FF00FF"/>
                </a:solidFill>
                <a:cs typeface="Times New Roman" charset="0"/>
              </a:rPr>
              <a:t>2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 </a:t>
            </a:r>
            <a:r>
              <a:rPr lang="en-US" sz="4000" dirty="0">
                <a:cs typeface="Times New Roman" charset="0"/>
              </a:rPr>
              <a:t>today</a:t>
            </a:r>
            <a:r>
              <a:rPr lang="en-US" sz="4000" dirty="0">
                <a:solidFill>
                  <a:srgbClr val="000099"/>
                </a:solidFill>
                <a:cs typeface="Times New Roman" charset="0"/>
              </a:rPr>
              <a:t>.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4000"/>
              <a:t>The </a:t>
            </a:r>
            <a:r>
              <a:rPr lang="en-US">
                <a:solidFill>
                  <a:srgbClr val="006600"/>
                </a:solidFill>
              </a:rPr>
              <a:t>future</a:t>
            </a:r>
            <a:r>
              <a:rPr lang="en-US" sz="4000"/>
              <a:t> value of </a:t>
            </a:r>
            <a:r>
              <a:rPr lang="en-US" sz="4000">
                <a:solidFill>
                  <a:srgbClr val="3333FF"/>
                </a:solidFill>
              </a:rPr>
              <a:t>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3200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5400">
                <a:solidFill>
                  <a:srgbClr val="3333FF"/>
                </a:solidFill>
              </a:rPr>
              <a:t>$n </a:t>
            </a:r>
            <a:r>
              <a:rPr lang="en-US" sz="5400"/>
              <a:t>paid </a:t>
            </a:r>
            <a:r>
              <a:rPr lang="en-US" sz="5400">
                <a:solidFill>
                  <a:srgbClr val="3333FF"/>
                </a:solidFill>
              </a:rPr>
              <a:t>k</a:t>
            </a:r>
            <a:r>
              <a:rPr lang="en-US" sz="5400"/>
              <a:t> years from now</a:t>
            </a:r>
          </a:p>
          <a:p>
            <a:pPr algn="ctr">
              <a:buFontTx/>
              <a:buNone/>
            </a:pPr>
            <a:r>
              <a:rPr lang="en-US" sz="5400"/>
              <a:t>is worth </a:t>
            </a:r>
            <a:r>
              <a:rPr lang="en-US" sz="5400">
                <a:solidFill>
                  <a:srgbClr val="3333FF"/>
                </a:solidFill>
              </a:rPr>
              <a:t>$</a:t>
            </a:r>
            <a:r>
              <a:rPr lang="en-US" sz="5400">
                <a:solidFill>
                  <a:srgbClr val="FF00FF"/>
                </a:solidFill>
              </a:rPr>
              <a:t>n∙r</a:t>
            </a:r>
            <a:r>
              <a:rPr lang="en-US" sz="5400" baseline="30000">
                <a:solidFill>
                  <a:srgbClr val="FF00FF"/>
                </a:solidFill>
              </a:rPr>
              <a:t>k</a:t>
            </a:r>
            <a:r>
              <a:rPr lang="en-US" sz="5400"/>
              <a:t> today</a:t>
            </a:r>
          </a:p>
          <a:p>
            <a:pPr>
              <a:buFontTx/>
              <a:buNone/>
            </a:pPr>
            <a:r>
              <a:rPr lang="en-US" sz="5400"/>
              <a:t>where </a:t>
            </a:r>
            <a:r>
              <a:rPr lang="en-US" sz="5400">
                <a:solidFill>
                  <a:srgbClr val="3333FF"/>
                </a:solidFill>
              </a:rPr>
              <a:t>r</a:t>
            </a:r>
            <a:r>
              <a:rPr lang="en-US" sz="5400"/>
              <a:t> ::= </a:t>
            </a:r>
            <a:r>
              <a:rPr lang="en-US" sz="5400">
                <a:solidFill>
                  <a:srgbClr val="3333FF"/>
                </a:solidFill>
              </a:rPr>
              <a:t>1/bankrate</a:t>
            </a:r>
            <a:r>
              <a:rPr lang="en-US" sz="5400"/>
              <a:t>.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  <a:noFill/>
          <a:ln/>
        </p:spPr>
        <p:txBody>
          <a:bodyPr/>
          <a:lstStyle/>
          <a:p>
            <a:r>
              <a:rPr lang="en-US" sz="3600"/>
              <a:t>The future value of $$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Annuities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5339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pay you </a:t>
            </a:r>
            <a:r>
              <a:rPr lang="en-US" sz="4000" dirty="0">
                <a:solidFill>
                  <a:srgbClr val="3333FF"/>
                </a:solidFill>
              </a:rPr>
              <a:t>$100/year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for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years,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if you will pay me </a:t>
            </a:r>
            <a:r>
              <a:rPr lang="en-US" sz="4000" dirty="0">
                <a:solidFill>
                  <a:srgbClr val="3333FF"/>
                </a:solidFill>
              </a:rPr>
              <a:t>$</a:t>
            </a:r>
            <a:r>
              <a:rPr lang="en-US" sz="4000" dirty="0">
                <a:solidFill>
                  <a:srgbClr val="FF00FF"/>
                </a:solidFill>
              </a:rPr>
              <a:t>Y </a:t>
            </a:r>
            <a:r>
              <a:rPr lang="en-US" sz="4000" dirty="0"/>
              <a:t>now.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I </a:t>
            </a:r>
            <a:r>
              <a:rPr lang="en-US" sz="4000" i="1" dirty="0"/>
              <a:t>can</a:t>
            </a:r>
            <a:r>
              <a:rPr lang="ja-JP" altLang="en-US" sz="4000" i="1" dirty="0">
                <a:latin typeface="Arial"/>
              </a:rPr>
              <a:t>’</a:t>
            </a:r>
            <a:r>
              <a:rPr lang="en-US" sz="4000" i="1" dirty="0"/>
              <a:t>t lose</a:t>
            </a:r>
            <a:r>
              <a:rPr lang="en-US" sz="4000" dirty="0"/>
              <a:t> if you pay 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>
                <a:solidFill>
                  <a:srgbClr val="3333FF"/>
                </a:solidFill>
              </a:rPr>
              <a:t> 100r + 100r</a:t>
            </a:r>
            <a:r>
              <a:rPr lang="en-US" sz="4000" baseline="30000" dirty="0">
                <a:solidFill>
                  <a:srgbClr val="3333FF"/>
                </a:solidFill>
              </a:rPr>
              <a:t>2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3</a:t>
            </a:r>
            <a:r>
              <a:rPr lang="en-US" sz="4000" dirty="0">
                <a:solidFill>
                  <a:srgbClr val="3333FF"/>
                </a:solidFill>
              </a:rPr>
              <a:t> + </a:t>
            </a:r>
            <a:r>
              <a:rPr lang="en-US" sz="4800" dirty="0">
                <a:solidFill>
                  <a:srgbClr val="0000FF"/>
                </a:solidFill>
              </a:rPr>
              <a:t>⋯</a:t>
            </a:r>
            <a:r>
              <a:rPr lang="en-US" sz="4000" dirty="0">
                <a:solidFill>
                  <a:srgbClr val="3333FF"/>
                </a:solidFill>
              </a:rPr>
              <a:t> + 100r</a:t>
            </a:r>
            <a:r>
              <a:rPr lang="en-US" sz="4000" baseline="30000" dirty="0">
                <a:solidFill>
                  <a:srgbClr val="3333FF"/>
                </a:solidFill>
              </a:rPr>
              <a:t>10</a:t>
            </a:r>
          </a:p>
          <a:p>
            <a:pPr>
              <a:lnSpc>
                <a:spcPct val="90000"/>
              </a:lnSpc>
              <a:buNone/>
            </a:pPr>
            <a:r>
              <a:rPr lang="en-US" sz="4000" dirty="0">
                <a:cs typeface="Times New Roman" charset="0"/>
              </a:rPr>
              <a:t>  =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100r(1+ r + </a:t>
            </a:r>
            <a:r>
              <a:rPr lang="en-US" sz="4400" dirty="0">
                <a:solidFill>
                  <a:srgbClr val="0000FF"/>
                </a:solidFill>
              </a:rPr>
              <a:t>⋯</a:t>
            </a:r>
            <a:r>
              <a:rPr lang="en-US" sz="4000" dirty="0" smtClean="0">
                <a:solidFill>
                  <a:srgbClr val="3333FF"/>
                </a:solidFill>
                <a:cs typeface="Times New Roman" charset="0"/>
              </a:rPr>
              <a:t> 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+ r</a:t>
            </a:r>
            <a:r>
              <a:rPr lang="en-US" sz="4000" baseline="30000" dirty="0">
                <a:solidFill>
                  <a:srgbClr val="3333FF"/>
                </a:solidFill>
                <a:cs typeface="Times New Roman" charset="0"/>
              </a:rPr>
              <a:t>9</a:t>
            </a:r>
            <a:r>
              <a:rPr lang="en-US" sz="4000" dirty="0">
                <a:solidFill>
                  <a:srgbClr val="3333FF"/>
                </a:solidFill>
                <a:cs typeface="Times New Roman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000" dirty="0"/>
              <a:t>  = </a:t>
            </a:r>
            <a:r>
              <a:rPr lang="en-US" sz="4000" dirty="0">
                <a:solidFill>
                  <a:srgbClr val="3333FF"/>
                </a:solidFill>
              </a:rPr>
              <a:t>100r(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 smtClean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baseline="30000" dirty="0" smtClean="0">
                <a:solidFill>
                  <a:srgbClr val="3333FF"/>
                </a:solidFill>
              </a:rPr>
              <a:t>10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b="1" dirty="0">
                <a:solidFill>
                  <a:srgbClr val="3333FF"/>
                </a:solidFill>
              </a:rPr>
              <a:t>/</a:t>
            </a:r>
            <a:r>
              <a:rPr lang="en-US" sz="4000" dirty="0">
                <a:solidFill>
                  <a:srgbClr val="3333FF"/>
                </a:solidFill>
              </a:rPr>
              <a:t>(</a:t>
            </a:r>
            <a:r>
              <a:rPr lang="en-US" sz="4000" dirty="0" smtClean="0">
                <a:solidFill>
                  <a:srgbClr val="3333FF"/>
                </a:solidFill>
              </a:rPr>
              <a:t>1</a:t>
            </a:r>
            <a:r>
              <a:rPr lang="en-US" sz="4000" dirty="0">
                <a:solidFill>
                  <a:srgbClr val="3333FF"/>
                </a:solidFill>
                <a:sym typeface="Symbol" charset="0"/>
              </a:rPr>
              <a:t>－</a:t>
            </a:r>
            <a:r>
              <a:rPr lang="en-US" sz="4000" dirty="0" smtClean="0">
                <a:solidFill>
                  <a:srgbClr val="3333FF"/>
                </a:solidFill>
              </a:rPr>
              <a:t>r</a:t>
            </a:r>
            <a:r>
              <a:rPr lang="en-US" sz="4000" dirty="0">
                <a:solidFill>
                  <a:srgbClr val="3333FF"/>
                </a:solidFill>
              </a:rPr>
              <a:t>)</a:t>
            </a:r>
            <a:r>
              <a:rPr lang="en-US" sz="4000" dirty="0"/>
              <a:t> = $</a:t>
            </a:r>
            <a:r>
              <a:rPr lang="en-US" sz="4000" dirty="0">
                <a:solidFill>
                  <a:srgbClr val="FF00FF"/>
                </a:solidFill>
              </a:rPr>
              <a:t>853.02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1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 dirty="0"/>
              <a:t>I pay you </a:t>
            </a:r>
            <a:r>
              <a:rPr lang="en-US" sz="4000" dirty="0">
                <a:solidFill>
                  <a:srgbClr val="3333FF"/>
                </a:solidFill>
              </a:rPr>
              <a:t>$100/year</a:t>
            </a:r>
            <a:r>
              <a:rPr lang="en-US" sz="4000" dirty="0">
                <a:solidFill>
                  <a:srgbClr val="006600"/>
                </a:solidFill>
              </a:rPr>
              <a:t> </a:t>
            </a:r>
            <a:r>
              <a:rPr lang="en-US" sz="4000" dirty="0"/>
              <a:t>for</a:t>
            </a:r>
            <a:r>
              <a:rPr lang="en-US" sz="4000" dirty="0">
                <a:solidFill>
                  <a:srgbClr val="006600"/>
                </a:solidFill>
              </a:rPr>
              <a:t> 10 years,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4000" dirty="0"/>
              <a:t>if you will pay me $</a:t>
            </a:r>
            <a:r>
              <a:rPr lang="en-US" sz="4000" dirty="0">
                <a:solidFill>
                  <a:srgbClr val="FF00FF"/>
                </a:solidFill>
              </a:rPr>
              <a:t>853.02</a:t>
            </a:r>
            <a:r>
              <a:rPr lang="en-US" sz="4000" dirty="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rgbClr val="9D007C"/>
                </a:solidFill>
              </a:rPr>
              <a:t>QUICKIE: </a:t>
            </a:r>
            <a:r>
              <a:rPr lang="en-US" sz="3600" dirty="0"/>
              <a:t>If </a:t>
            </a:r>
            <a:r>
              <a:rPr lang="en-US" sz="3600" dirty="0" err="1"/>
              <a:t>bankrates</a:t>
            </a:r>
            <a:r>
              <a:rPr lang="en-US" sz="3600" dirty="0"/>
              <a:t> unexpectedly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3600" dirty="0">
                <a:solidFill>
                  <a:srgbClr val="9D007C"/>
                </a:solidFill>
              </a:rPr>
              <a:t>increase</a:t>
            </a:r>
            <a:r>
              <a:rPr lang="en-US" sz="3600" dirty="0"/>
              <a:t> in the next few years,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 dirty="0"/>
              <a:t>You come out ahead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 dirty="0"/>
              <a:t>The deal stays fair</a:t>
            </a:r>
          </a:p>
          <a:p>
            <a:pPr marL="990600" lvl="1" indent="-533400">
              <a:lnSpc>
                <a:spcPct val="90000"/>
              </a:lnSpc>
              <a:buFontTx/>
              <a:buAutoNum type="alphaUcPeriod"/>
            </a:pPr>
            <a:r>
              <a:rPr lang="en-US" sz="4000" dirty="0"/>
              <a:t>I come out ahead</a:t>
            </a:r>
            <a:endParaRPr lang="en-US" sz="40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346325" y="2362200"/>
            <a:ext cx="1841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914400" y="1246188"/>
          <a:ext cx="7308850" cy="195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5" name="Equation" r:id="rId4" imgW="1803240" imgH="482400" progId="Equation.DSMT4">
                  <p:embed/>
                </p:oleObj>
              </mc:Choice>
              <mc:Fallback>
                <p:oleObj name="Equation" r:id="rId4" imgW="18032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6188"/>
                        <a:ext cx="7308850" cy="195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66750" y="3336925"/>
          <a:ext cx="78676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6" name="Equation" r:id="rId6" imgW="2145960" imgH="482400" progId="Equation.DSMT4">
                  <p:embed/>
                </p:oleObj>
              </mc:Choice>
              <mc:Fallback>
                <p:oleObj name="Equation" r:id="rId6" imgW="21459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336925"/>
                        <a:ext cx="78676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Manipulating Sums</a:t>
            </a:r>
          </a:p>
        </p:txBody>
      </p:sp>
      <p:graphicFrame>
        <p:nvGraphicFramePr>
          <p:cNvPr id="128022" name="Object 22"/>
          <p:cNvGraphicFramePr>
            <a:graphicFrameLocks noChangeAspect="1"/>
          </p:cNvGraphicFramePr>
          <p:nvPr/>
        </p:nvGraphicFramePr>
        <p:xfrm>
          <a:off x="304800" y="2133600"/>
          <a:ext cx="82296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3" name="Equation" r:id="rId4" imgW="1765080" imgH="444240" progId="Equation.DSMT4">
                  <p:embed/>
                </p:oleObj>
              </mc:Choice>
              <mc:Fallback>
                <p:oleObj name="Equation" r:id="rId4" imgW="176508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2296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71522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428000"/>
              </p:ext>
            </p:extLst>
          </p:nvPr>
        </p:nvGraphicFramePr>
        <p:xfrm>
          <a:off x="76200" y="3369148"/>
          <a:ext cx="8229600" cy="127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Equation" r:id="rId6" imgW="1879600" imgH="292100" progId="Equation.DSMT4">
                  <p:embed/>
                </p:oleObj>
              </mc:Choice>
              <mc:Fallback>
                <p:oleObj name="Equation" r:id="rId6" imgW="1879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69148"/>
                        <a:ext cx="8229600" cy="1279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56146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94787"/>
              </p:ext>
            </p:extLst>
          </p:nvPr>
        </p:nvGraphicFramePr>
        <p:xfrm>
          <a:off x="76200" y="3352800"/>
          <a:ext cx="8562976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6" imgW="1955800" imgH="292100" progId="Equation.DSMT4">
                  <p:embed/>
                </p:oleObj>
              </mc:Choice>
              <mc:Fallback>
                <p:oleObj name="Equation" r:id="rId6" imgW="1955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562976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957316"/>
      </p:ext>
    </p:extLst>
  </p:cSld>
  <p:clrMapOvr>
    <a:masterClrMapping/>
  </p:clrMapOvr>
  <p:transition xmlns:p14="http://schemas.microsoft.com/office/powerpoint/2010/main" advClick="0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01701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6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552540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7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4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41699"/>
              </p:ext>
            </p:extLst>
          </p:nvPr>
        </p:nvGraphicFramePr>
        <p:xfrm>
          <a:off x="838200" y="2149475"/>
          <a:ext cx="6781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5" name="Equation" r:id="rId4" imgW="1549400" imgH="292100" progId="Equation.DSMT4">
                  <p:embed/>
                </p:oleObj>
              </mc:Choice>
              <mc:Fallback>
                <p:oleObj name="Equation" r:id="rId4" imgW="1549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49475"/>
                        <a:ext cx="6781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372606"/>
              </p:ext>
            </p:extLst>
          </p:nvPr>
        </p:nvGraphicFramePr>
        <p:xfrm>
          <a:off x="76200" y="3352800"/>
          <a:ext cx="889635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6" name="Equation" r:id="rId6" imgW="2032000" imgH="292100" progId="Equation.DSMT4">
                  <p:embed/>
                </p:oleObj>
              </mc:Choice>
              <mc:Fallback>
                <p:oleObj name="Equation" r:id="rId6" imgW="203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352800"/>
                        <a:ext cx="889635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57600" y="2514600"/>
            <a:ext cx="3352800" cy="1752600"/>
            <a:chOff x="3657600" y="2514600"/>
            <a:chExt cx="3352800" cy="175260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36576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6934200" y="25908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572000" y="25146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Line 14"/>
          <p:cNvSpPr>
            <a:spLocks noChangeShapeType="1"/>
          </p:cNvSpPr>
          <p:nvPr/>
        </p:nvSpPr>
        <p:spPr bwMode="auto">
          <a:xfrm flipV="1">
            <a:off x="328612" y="47117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614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                      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40167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782911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8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09812" y="4731603"/>
            <a:ext cx="6156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800" baseline="30000" dirty="0">
              <a:solidFill>
                <a:srgbClr val="3333FF"/>
              </a:solidFill>
              <a:latin typeface="Comic Sans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2197" y="4800600"/>
            <a:ext cx="1637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 x</a:t>
            </a:r>
            <a:r>
              <a:rPr lang="en-US" sz="4400" baseline="30000" dirty="0">
                <a:solidFill>
                  <a:srgbClr val="3333FF"/>
                </a:solidFill>
                <a:latin typeface="Comic Sans MS" charset="0"/>
              </a:rPr>
              <a:t>n+</a:t>
            </a:r>
            <a:r>
              <a:rPr lang="en-US" sz="4400" baseline="30000" dirty="0" smtClean="0">
                <a:solidFill>
                  <a:srgbClr val="3333FF"/>
                </a:solidFill>
                <a:latin typeface="Comic Sans MS" charset="0"/>
              </a:rPr>
              <a:t>1</a:t>
            </a:r>
            <a:endParaRPr lang="en-US" sz="4400" baseline="30000" dirty="0">
              <a:solidFill>
                <a:srgbClr val="3333FF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47 -0.06227 C 0.12205 -0.18148 0.21164 -0.30069 0.2474 -0.34884 " pathEditMode="relative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0.0581 C 0.00157 -0.05787 -0.10034 -0.20741 -0.20208 -0.3560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1" y="-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</a:t>
            </a:r>
            <a:r>
              <a:rPr lang="en-US" dirty="0" smtClean="0"/>
              <a:t>sum</a:t>
            </a:r>
            <a:endParaRPr lang="en-US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38050"/>
              </p:ext>
            </p:extLst>
          </p:nvPr>
        </p:nvGraphicFramePr>
        <p:xfrm>
          <a:off x="855663" y="2149475"/>
          <a:ext cx="333533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6" name="Equation" r:id="rId4" imgW="762000" imgH="292100" progId="Equation.DSMT4">
                  <p:embed/>
                </p:oleObj>
              </mc:Choice>
              <mc:Fallback>
                <p:oleObj name="Equation" r:id="rId4" imgW="762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149475"/>
                        <a:ext cx="3335337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57959" y="2369403"/>
            <a:ext cx="22000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800" dirty="0" smtClean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570676"/>
              </p:ext>
            </p:extLst>
          </p:nvPr>
        </p:nvGraphicFramePr>
        <p:xfrm>
          <a:off x="4329113" y="4073525"/>
          <a:ext cx="6143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7" name="Equation" r:id="rId6" imgW="127000" imgH="190500" progId="Equation.DSMT4">
                  <p:embed/>
                </p:oleObj>
              </mc:Choice>
              <mc:Fallback>
                <p:oleObj name="Equation" r:id="rId6" imgW="1270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4073525"/>
                        <a:ext cx="6143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209800" y="3429000"/>
            <a:ext cx="5181600" cy="25146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264239"/>
              </p:ext>
            </p:extLst>
          </p:nvPr>
        </p:nvGraphicFramePr>
        <p:xfrm>
          <a:off x="2219162" y="3251428"/>
          <a:ext cx="5019838" cy="261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8" name="Equation" r:id="rId8" imgW="901700" imgH="469900" progId="Equation.DSMT4">
                  <p:embed/>
                </p:oleObj>
              </mc:Choice>
              <mc:Fallback>
                <p:oleObj name="Equation" r:id="rId8" imgW="9017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9162" y="3251428"/>
                        <a:ext cx="5019838" cy="2615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31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Series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66992"/>
              </p:ext>
            </p:extLst>
          </p:nvPr>
        </p:nvGraphicFramePr>
        <p:xfrm>
          <a:off x="590550" y="4105275"/>
          <a:ext cx="7961313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6" name="Equation" r:id="rId4" imgW="2184400" imgH="520700" progId="Equation.DSMT4">
                  <p:embed/>
                </p:oleObj>
              </mc:Choice>
              <mc:Fallback>
                <p:oleObj name="Equation" r:id="rId4" imgW="2184400" imgH="520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4105275"/>
                        <a:ext cx="7961313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381000" y="3200400"/>
            <a:ext cx="8186738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mic Sans MS" charset="0"/>
              </a:rPr>
              <a:t>Consider </a:t>
            </a:r>
            <a:r>
              <a:rPr lang="en-US" i="1" dirty="0">
                <a:solidFill>
                  <a:srgbClr val="008000"/>
                </a:solidFill>
                <a:latin typeface="Comic Sans MS" charset="0"/>
              </a:rPr>
              <a:t>infinite</a:t>
            </a:r>
            <a:r>
              <a:rPr lang="en-US" dirty="0">
                <a:solidFill>
                  <a:schemeClr val="hlink"/>
                </a:solidFill>
                <a:latin typeface="Comic Sans MS" charset="0"/>
              </a:rPr>
              <a:t> </a:t>
            </a:r>
            <a:r>
              <a:rPr lang="en-US" dirty="0">
                <a:latin typeface="Comic Sans MS" charset="0"/>
              </a:rPr>
              <a:t>sum (series)</a:t>
            </a:r>
          </a:p>
        </p:txBody>
      </p:sp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7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Infinite Geometric Series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473075" y="3228975"/>
          <a:ext cx="83661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6" name="Equation" r:id="rId4" imgW="1955520" imgH="457200" progId="Equation.DSMT4">
                  <p:embed/>
                </p:oleObj>
              </mc:Choice>
              <mc:Fallback>
                <p:oleObj name="Equation" r:id="rId4" imgW="19555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228975"/>
                        <a:ext cx="836612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2514600" y="1219200"/>
          <a:ext cx="3806825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7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3806825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390</Words>
  <Application>Microsoft Macintosh PowerPoint</Application>
  <PresentationFormat>On-screen Show (4:3)</PresentationFormat>
  <Paragraphs>79</Paragraphs>
  <Slides>19</Slides>
  <Notes>19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Equation</vt:lpstr>
      <vt:lpstr>PowerPoint Presentation</vt:lpstr>
      <vt:lpstr>Geometric Sum</vt:lpstr>
      <vt:lpstr>Geometric Sum</vt:lpstr>
      <vt:lpstr>Geometric Sum</vt:lpstr>
      <vt:lpstr>Geometric Sum</vt:lpstr>
      <vt:lpstr>Geometric Sum</vt:lpstr>
      <vt:lpstr>Geometric sum</vt:lpstr>
      <vt:lpstr>Geometric Series</vt:lpstr>
      <vt:lpstr>Infinite Geometric Series</vt:lpstr>
      <vt:lpstr>Infinite Geometric Series</vt:lpstr>
      <vt:lpstr>The future value of $$</vt:lpstr>
      <vt:lpstr>The future value of $$</vt:lpstr>
      <vt:lpstr>The future value of $$</vt:lpstr>
      <vt:lpstr>The future value of $$</vt:lpstr>
      <vt:lpstr>The future value of $$</vt:lpstr>
      <vt:lpstr>Annuities</vt:lpstr>
      <vt:lpstr>Annuities</vt:lpstr>
      <vt:lpstr>Manipulating Sums</vt:lpstr>
      <vt:lpstr>Manipulating Sums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269</cp:revision>
  <cp:lastPrinted>2013-03-20T04:53:20Z</cp:lastPrinted>
  <dcterms:created xsi:type="dcterms:W3CDTF">2002-03-12T04:04:58Z</dcterms:created>
  <dcterms:modified xsi:type="dcterms:W3CDTF">2015-09-14T22:38:24Z</dcterms:modified>
</cp:coreProperties>
</file>