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462" r:id="rId2"/>
    <p:sldId id="541" r:id="rId3"/>
    <p:sldId id="540" r:id="rId4"/>
    <p:sldId id="559" r:id="rId5"/>
    <p:sldId id="562" r:id="rId6"/>
    <p:sldId id="568" r:id="rId7"/>
    <p:sldId id="561" r:id="rId8"/>
    <p:sldId id="560" r:id="rId9"/>
    <p:sldId id="565" r:id="rId10"/>
    <p:sldId id="546" r:id="rId11"/>
    <p:sldId id="566" r:id="rId12"/>
  </p:sldIdLst>
  <p:sldSz cx="9144000" cy="6858000" type="letter"/>
  <p:notesSz cx="9601200" cy="73152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08" autoAdjust="0"/>
    <p:restoredTop sz="94523" autoAdjust="0"/>
  </p:normalViewPr>
  <p:slideViewPr>
    <p:cSldViewPr showGuides="1">
      <p:cViewPr>
        <p:scale>
          <a:sx n="130" d="100"/>
          <a:sy n="130" d="100"/>
        </p:scale>
        <p:origin x="-95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3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5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7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8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27930" y="6553200"/>
            <a:ext cx="9684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grayedge</a:t>
            </a:r>
            <a:r>
              <a:rPr lang="en-US" dirty="0" smtClean="0"/>
              <a:t>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27930" y="6553200"/>
            <a:ext cx="9684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grayedge</a:t>
            </a:r>
            <a:r>
              <a:rPr lang="en-US" dirty="0" smtClean="0"/>
              <a:t>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27930" y="6553200"/>
            <a:ext cx="9684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grayedge</a:t>
            </a:r>
            <a:r>
              <a:rPr lang="en-US" dirty="0" smtClean="0"/>
              <a:t>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27930" y="6553200"/>
            <a:ext cx="9684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grayedge</a:t>
            </a:r>
            <a:r>
              <a:rPr lang="en-US" dirty="0" smtClean="0"/>
              <a:t>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27930" y="6553200"/>
            <a:ext cx="9684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grayedge</a:t>
            </a:r>
            <a:r>
              <a:rPr lang="en-US" dirty="0" smtClean="0"/>
              <a:t>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27930" y="6553200"/>
            <a:ext cx="9684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grayedge</a:t>
            </a:r>
            <a:r>
              <a:rPr lang="en-US" dirty="0" smtClean="0"/>
              <a:t>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590800" y="6477000"/>
            <a:ext cx="41148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Meyer &amp; Harry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Sanabria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          April 8,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27930" y="6553200"/>
            <a:ext cx="9684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grayedge</a:t>
            </a:r>
            <a:r>
              <a:rPr lang="en-US" dirty="0" smtClean="0"/>
              <a:t>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1719243" y="2169855"/>
            <a:ext cx="5580925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Gray Edge </a:t>
            </a:r>
          </a:p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Lemma</a:t>
            </a:r>
            <a:endParaRPr lang="en-US" sz="88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293345" y="6553200"/>
            <a:ext cx="82029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grayedge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/>
              <a:t>grayedge</a:t>
            </a:r>
            <a:r>
              <a:rPr lang="en-US" sz="1200" dirty="0" smtClean="0"/>
              <a:t>.</a:t>
            </a:r>
            <a:fld id="{19EC3EF5-AAAB-406F-8B8B-2285D28F7116}" type="slidenum">
              <a:rPr lang="en-US" sz="1200" smtClean="0"/>
              <a:pPr>
                <a:defRPr/>
              </a:pPr>
              <a:t>10</a:t>
            </a:fld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" y="1600200"/>
            <a:ext cx="85558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M+e-g</a:t>
            </a:r>
            <a:r>
              <a:rPr lang="en-US" sz="3600" dirty="0" smtClean="0">
                <a:solidFill>
                  <a:srgbClr val="000000"/>
                </a:solidFill>
                <a:latin typeface="Comic Sans MS"/>
                <a:cs typeface="Comic Sans MS"/>
              </a:rPr>
              <a:t> has the same number of edges as M. </a:t>
            </a:r>
          </a:p>
          <a:p>
            <a:endParaRPr lang="en-US" sz="36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r>
              <a:rPr lang="en-US" sz="3600" dirty="0" smtClean="0">
                <a:solidFill>
                  <a:srgbClr val="000000"/>
                </a:solidFill>
                <a:latin typeface="Comic Sans MS"/>
                <a:cs typeface="Comic Sans MS"/>
              </a:rPr>
              <a:t>Lastly, since e and g are both gray and e was a min weight among gray edges, w(</a:t>
            </a:r>
            <a:r>
              <a:rPr lang="en-US" sz="3600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M+e-g</a:t>
            </a:r>
            <a:r>
              <a:rPr lang="en-US" sz="3600" dirty="0" smtClean="0">
                <a:solidFill>
                  <a:srgbClr val="000000"/>
                </a:solidFill>
                <a:latin typeface="Comic Sans MS"/>
                <a:cs typeface="Comic Sans MS"/>
              </a:rPr>
              <a:t>) = w(M)-w(g)+w(</a:t>
            </a:r>
            <a:r>
              <a:rPr lang="en-US" sz="3600" dirty="0">
                <a:solidFill>
                  <a:srgbClr val="000000"/>
                </a:solidFill>
                <a:latin typeface="Comic Sans MS"/>
                <a:cs typeface="Comic Sans MS"/>
              </a:rPr>
              <a:t>e</a:t>
            </a:r>
            <a:r>
              <a:rPr lang="en-US" sz="3600" dirty="0" smtClean="0">
                <a:solidFill>
                  <a:srgbClr val="000000"/>
                </a:solidFill>
                <a:latin typeface="Comic Sans MS"/>
                <a:cs typeface="Comic Sans MS"/>
              </a:rPr>
              <a:t>)≤w(M) since w(e) must be at least as small as w(g)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27300" y="6583363"/>
            <a:ext cx="1016700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/>
              <a:t>grayedge</a:t>
            </a:r>
            <a:r>
              <a:rPr lang="en-US" sz="1200" dirty="0" smtClean="0"/>
              <a:t>.</a:t>
            </a:r>
            <a:fld id="{19EC3EF5-AAAB-406F-8B8B-2285D28F7116}" type="slidenum">
              <a:rPr lang="en-US" sz="1200" smtClean="0"/>
              <a:pPr>
                <a:defRPr/>
              </a:pPr>
              <a:t>11</a:t>
            </a:fld>
            <a:endParaRPr lang="en-US" sz="1200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1981200"/>
            <a:ext cx="723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</a:t>
            </a:r>
            <a:r>
              <a:rPr lang="en-US" dirty="0" err="1" smtClean="0"/>
              <a:t>M-g+e</a:t>
            </a:r>
            <a:r>
              <a:rPr lang="en-US" dirty="0" smtClean="0"/>
              <a:t> is also an MST and it contains </a:t>
            </a:r>
            <a:r>
              <a:rPr lang="en-US" dirty="0" err="1" smtClean="0"/>
              <a:t>F+e</a:t>
            </a:r>
            <a:r>
              <a:rPr lang="en-US" dirty="0" smtClean="0"/>
              <a:t>, then </a:t>
            </a:r>
            <a:r>
              <a:rPr lang="en-US" dirty="0" err="1" smtClean="0"/>
              <a:t>F+e</a:t>
            </a:r>
            <a:r>
              <a:rPr lang="en-US" dirty="0" smtClean="0"/>
              <a:t> is a pre-MST and therefore e extends 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7501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71934" y="6583363"/>
            <a:ext cx="972066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/>
              <a:t>grayedge</a:t>
            </a:r>
            <a:r>
              <a:rPr lang="en-US" sz="1200" dirty="0" smtClean="0"/>
              <a:t>.</a:t>
            </a:r>
            <a:fld id="{19EC3EF5-AAAB-406F-8B8B-2285D28F7116}" type="slidenum">
              <a:rPr lang="en-US" sz="1200" smtClean="0"/>
              <a:pPr>
                <a:defRPr/>
              </a:pPr>
              <a:t>2</a:t>
            </a:fld>
            <a:endParaRPr lang="en-US" sz="1200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1371600" y="914400"/>
            <a:ext cx="7467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0" dirty="0" smtClean="0">
                <a:solidFill>
                  <a:srgbClr val="0033CC"/>
                </a:solidFill>
                <a:latin typeface="+mn-lt"/>
              </a:rPr>
              <a:t>Definition: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0" dirty="0" smtClean="0">
                <a:solidFill>
                  <a:srgbClr val="0033CC"/>
                </a:solidFill>
                <a:latin typeface="+mn-lt"/>
              </a:rPr>
              <a:t>A solid coloring is one in which all the vertices in a connected component are the same color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Solid Coloring</a:t>
            </a:r>
            <a:endParaRPr lang="en-US" sz="4800" dirty="0"/>
          </a:p>
        </p:txBody>
      </p:sp>
      <p:sp>
        <p:nvSpPr>
          <p:cNvPr id="42" name="Oval 41"/>
          <p:cNvSpPr/>
          <p:nvPr/>
        </p:nvSpPr>
        <p:spPr bwMode="auto">
          <a:xfrm>
            <a:off x="2819400" y="4953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762000" y="4572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676400" y="3581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371600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5410200" y="4800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6705600" y="3505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248400" y="5943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 rot="19286400">
            <a:off x="2298912" y="3536594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 rot="13990827" flipH="1">
            <a:off x="2193935" y="4707580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 rot="16718729">
            <a:off x="1858579" y="3846461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 rot="2726405">
            <a:off x="6091277" y="3359523"/>
            <a:ext cx="54295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 rot="6355124">
            <a:off x="6363384" y="4256474"/>
            <a:ext cx="52378" cy="174591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 rot="8578314">
            <a:off x="5904758" y="4802368"/>
            <a:ext cx="45888" cy="124971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71934" y="6583363"/>
            <a:ext cx="972066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/>
              <a:t>grayedge</a:t>
            </a:r>
            <a:r>
              <a:rPr lang="en-US" sz="1200" dirty="0" smtClean="0"/>
              <a:t>.</a:t>
            </a:r>
            <a:fld id="{19EC3EF5-AAAB-406F-8B8B-2285D28F7116}" type="slidenum">
              <a:rPr lang="en-US" sz="1200" smtClean="0"/>
              <a:pPr>
                <a:defRPr/>
              </a:pPr>
              <a:t>3</a:t>
            </a:fld>
            <a:endParaRPr lang="en-US" sz="1200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914400"/>
            <a:ext cx="74676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chemeClr val="accent4"/>
                </a:solidFill>
              </a:rPr>
              <a:t>Definition: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rgbClr val="0033CC"/>
                </a:solidFill>
              </a:rPr>
              <a:t>A gray edge of a solid coloring is an edge with different-colored endpoints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What is a gray edge?</a:t>
            </a:r>
            <a:endParaRPr lang="en-US" sz="4800" dirty="0"/>
          </a:p>
        </p:txBody>
      </p:sp>
      <p:sp>
        <p:nvSpPr>
          <p:cNvPr id="5" name="Oval 4"/>
          <p:cNvSpPr/>
          <p:nvPr/>
        </p:nvSpPr>
        <p:spPr bwMode="auto">
          <a:xfrm>
            <a:off x="2819400" y="4953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62000" y="4572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676400" y="3581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371600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410200" y="4800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6705600" y="3505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248400" y="5943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9286400">
            <a:off x="2298912" y="3536594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3990827" flipH="1">
            <a:off x="2193935" y="4707580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16718729">
            <a:off x="1858579" y="3846461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 rot="2726405">
            <a:off x="6091277" y="3359523"/>
            <a:ext cx="54295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6355124">
            <a:off x="6363384" y="4256474"/>
            <a:ext cx="52378" cy="174591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rot="8578314">
            <a:off x="5904758" y="4802368"/>
            <a:ext cx="45888" cy="124971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 rot="5230770">
            <a:off x="4112257" y="3747203"/>
            <a:ext cx="152217" cy="241185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71934" y="6583363"/>
            <a:ext cx="972066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/>
              <a:t>grayedge</a:t>
            </a:r>
            <a:r>
              <a:rPr lang="en-US" sz="1200" dirty="0" smtClean="0"/>
              <a:t>.</a:t>
            </a:r>
            <a:fld id="{19EC3EF5-AAAB-406F-8B8B-2285D28F7116}" type="slidenum">
              <a:rPr lang="en-US" sz="1200" smtClean="0"/>
              <a:pPr>
                <a:defRPr/>
              </a:pPr>
              <a:t>4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Lemma 11.11.11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990600" y="1295400"/>
            <a:ext cx="7162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An edge extends a pre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-MST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F if it is a minimum weight gray edge in some solid coloring of F</a:t>
            </a:r>
          </a:p>
        </p:txBody>
      </p:sp>
    </p:spTree>
    <p:extLst>
      <p:ext uri="{BB962C8B-B14F-4D97-AF65-F5344CB8AC3E}">
        <p14:creationId xmlns:p14="http://schemas.microsoft.com/office/powerpoint/2010/main" val="92773945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71934" y="6583363"/>
            <a:ext cx="972066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/>
              <a:t>grayedge</a:t>
            </a:r>
            <a:r>
              <a:rPr lang="en-US" sz="1200" dirty="0" smtClean="0"/>
              <a:t>.</a:t>
            </a:r>
            <a:fld id="{19EC3EF5-AAAB-406F-8B8B-2285D28F7116}" type="slidenum">
              <a:rPr lang="en-US" sz="1200" smtClean="0"/>
              <a:pPr>
                <a:defRPr/>
              </a:pPr>
              <a:t>5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Proof</a:t>
            </a:r>
            <a:endParaRPr lang="en-US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533400" y="1548348"/>
            <a:ext cx="830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Start with a pre-MST F which is a sub graph of a MST M. </a:t>
            </a:r>
          </a:p>
          <a:p>
            <a:r>
              <a:rPr lang="en-US" sz="3600" dirty="0" smtClean="0">
                <a:latin typeface="Comic Sans MS"/>
                <a:cs typeface="Comic Sans MS"/>
              </a:rPr>
              <a:t>e is a gray edge in a coloring of F.  </a:t>
            </a:r>
            <a:endParaRPr lang="en-US" sz="3600" dirty="0">
              <a:latin typeface="Comic Sans MS"/>
              <a:cs typeface="Comic Sans MS"/>
            </a:endParaRPr>
          </a:p>
          <a:p>
            <a:r>
              <a:rPr lang="en-US" sz="3600" dirty="0" smtClean="0">
                <a:latin typeface="Comic Sans MS"/>
                <a:cs typeface="Comic Sans MS"/>
              </a:rPr>
              <a:t>We want to show that </a:t>
            </a:r>
            <a:r>
              <a:rPr lang="en-US" sz="3600" dirty="0" err="1" smtClean="0">
                <a:latin typeface="Comic Sans MS"/>
                <a:cs typeface="Comic Sans MS"/>
              </a:rPr>
              <a:t>F+e</a:t>
            </a:r>
            <a:r>
              <a:rPr lang="en-US" sz="3600" dirty="0" smtClean="0">
                <a:latin typeface="Comic Sans MS"/>
                <a:cs typeface="Comic Sans MS"/>
              </a:rPr>
              <a:t> is also a pre-MST and a sub graph of M.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3000" y="4800600"/>
            <a:ext cx="7543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e is in M, we are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66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00"/>
                </a:solidFill>
              </a:rPr>
              <a:t>Proof (e not in M)</a:t>
            </a:r>
            <a:endParaRPr lang="en-US" sz="4000" dirty="0">
              <a:solidFill>
                <a:srgbClr val="000000"/>
              </a:solidFill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dirty="0" smtClean="0"/>
              <a:t>e has a white endpoint w and a black one b.  M must already contain a path p from w to b, so now </a:t>
            </a:r>
            <a:r>
              <a:rPr lang="en-US" dirty="0" err="1" smtClean="0"/>
              <a:t>M+e</a:t>
            </a:r>
            <a:r>
              <a:rPr lang="en-US" dirty="0" smtClean="0"/>
              <a:t> has a cycle including p and e.  </a:t>
            </a:r>
          </a:p>
          <a:p>
            <a:r>
              <a:rPr lang="en-US" dirty="0" smtClean="0"/>
              <a:t>Since p ends on w and b, it must have a gray edge, call it 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55544" y="6553200"/>
            <a:ext cx="840833" cy="246221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grayedge</a:t>
            </a:r>
            <a:r>
              <a:rPr lang="en-US" dirty="0" smtClean="0"/>
              <a:t>.</a:t>
            </a:r>
            <a:fld id="{D7F2FC53-1536-41A9-A9C1-2199CF803E3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10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71934" y="6583363"/>
            <a:ext cx="972066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/>
              <a:t>grayedge</a:t>
            </a:r>
            <a:r>
              <a:rPr lang="en-US" sz="1200" dirty="0" smtClean="0"/>
              <a:t>.</a:t>
            </a:r>
            <a:fld id="{19EC3EF5-AAAB-406F-8B8B-2285D28F7116}" type="slidenum">
              <a:rPr lang="en-US" sz="1200" smtClean="0"/>
              <a:pPr>
                <a:defRPr/>
              </a:pPr>
              <a:t>7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83662"/>
            <a:ext cx="8305800" cy="990600"/>
          </a:xfrm>
        </p:spPr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5410200" y="4953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486400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38600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029200" y="2971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724400" y="15240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324600" y="1752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 rot="20921640">
            <a:off x="5289844" y="3110381"/>
            <a:ext cx="45719" cy="1886136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" name="Curved Connector 2"/>
          <p:cNvCxnSpPr>
            <a:stCxn id="9" idx="1"/>
            <a:endCxn id="5" idx="2"/>
          </p:cNvCxnSpPr>
          <p:nvPr/>
        </p:nvCxnSpPr>
        <p:spPr bwMode="auto">
          <a:xfrm rot="16200000" flipH="1">
            <a:off x="4213318" y="3832318"/>
            <a:ext cx="2035082" cy="358682"/>
          </a:xfrm>
          <a:prstGeom prst="curvedConnector4">
            <a:avLst>
              <a:gd name="adj1" fmla="val -16513"/>
              <a:gd name="adj2" fmla="val -669975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5" name="Rectangle 24"/>
          <p:cNvSpPr/>
          <p:nvPr/>
        </p:nvSpPr>
        <p:spPr bwMode="auto">
          <a:xfrm rot="2726405">
            <a:off x="5701155" y="1595297"/>
            <a:ext cx="54295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 rot="20868294" flipH="1">
            <a:off x="4929572" y="1642923"/>
            <a:ext cx="45719" cy="136927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 rot="13990827" flipH="1">
            <a:off x="4784734" y="4707579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 rot="10551375" flipH="1">
            <a:off x="5523295" y="5105715"/>
            <a:ext cx="45719" cy="1022844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209800"/>
            <a:ext cx="1295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57800" y="2743200"/>
            <a:ext cx="45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4800600"/>
            <a:ext cx="685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2971800"/>
            <a:ext cx="342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M…</a:t>
            </a:r>
            <a:endParaRPr lang="en-US" sz="9600" dirty="0"/>
          </a:p>
        </p:txBody>
      </p:sp>
      <p:cxnSp>
        <p:nvCxnSpPr>
          <p:cNvPr id="35" name="Curved Connector 34"/>
          <p:cNvCxnSpPr/>
          <p:nvPr/>
        </p:nvCxnSpPr>
        <p:spPr bwMode="auto">
          <a:xfrm rot="16200000" flipH="1">
            <a:off x="4191000" y="3810000"/>
            <a:ext cx="2035082" cy="358682"/>
          </a:xfrm>
          <a:prstGeom prst="curvedConnector4">
            <a:avLst>
              <a:gd name="adj1" fmla="val -16513"/>
              <a:gd name="adj2" fmla="val -669975"/>
            </a:avLst>
          </a:prstGeom>
          <a:noFill/>
          <a:ln w="63500" cap="flat" cmpd="sng" algn="ctr">
            <a:gradFill flip="none" rotWithShape="1">
              <a:gsLst>
                <a:gs pos="0">
                  <a:prstClr val="white"/>
                </a:gs>
                <a:gs pos="100000">
                  <a:schemeClr val="tx2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15000" y="3810000"/>
            <a:ext cx="152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 bwMode="auto">
          <a:xfrm rot="17182474" flipH="1">
            <a:off x="3464486" y="5051574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4532338">
            <a:off x="3845657" y="994011"/>
            <a:ext cx="61276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97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20" grpId="0" animBg="1"/>
      <p:bldP spid="25" grpId="0" animBg="1"/>
      <p:bldP spid="26" grpId="0" animBg="1"/>
      <p:bldP spid="27" grpId="0" animBg="1"/>
      <p:bldP spid="29" grpId="0" animBg="1"/>
      <p:bldP spid="24" grpId="0"/>
      <p:bldP spid="30" grpId="0"/>
      <p:bldP spid="31" grpId="0"/>
      <p:bldP spid="32" grpId="0"/>
      <p:bldP spid="36" grpId="0"/>
      <p:bldP spid="37" grpId="1" animBg="1"/>
      <p:bldP spid="3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71934" y="6583363"/>
            <a:ext cx="972066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/>
              <a:t>grayedge</a:t>
            </a:r>
            <a:r>
              <a:rPr lang="en-US" sz="1200" dirty="0" smtClean="0"/>
              <a:t>.</a:t>
            </a:r>
            <a:fld id="{19EC3EF5-AAAB-406F-8B8B-2285D28F7116}" type="slidenum">
              <a:rPr lang="en-US" sz="1200" smtClean="0"/>
              <a:pPr>
                <a:defRPr/>
              </a:pPr>
              <a:t>8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dirty="0" smtClean="0"/>
              <a:t>Proof (cont.)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752600"/>
            <a:ext cx="7239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 is a gray edge, so its not in F, so </a:t>
            </a:r>
          </a:p>
          <a:p>
            <a:r>
              <a:rPr lang="en-US" dirty="0" err="1" smtClean="0"/>
              <a:t>F+e</a:t>
            </a:r>
            <a:r>
              <a:rPr lang="en-US" dirty="0" smtClean="0"/>
              <a:t> is in </a:t>
            </a:r>
            <a:r>
              <a:rPr lang="en-US" dirty="0" err="1" smtClean="0"/>
              <a:t>M+e-g</a:t>
            </a:r>
            <a:r>
              <a:rPr lang="en-US" dirty="0" smtClean="0"/>
              <a:t>.  Therefore, if </a:t>
            </a:r>
            <a:r>
              <a:rPr lang="en-US" dirty="0" err="1" smtClean="0"/>
              <a:t>M+e-g</a:t>
            </a:r>
            <a:r>
              <a:rPr lang="en-US" dirty="0" smtClean="0"/>
              <a:t> is a MST, then </a:t>
            </a:r>
            <a:r>
              <a:rPr lang="en-US" dirty="0" err="1" smtClean="0"/>
              <a:t>F+e</a:t>
            </a:r>
            <a:r>
              <a:rPr lang="en-US" dirty="0" smtClean="0"/>
              <a:t> is a pre-MST, and the lemma holds.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75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71934" y="6583363"/>
            <a:ext cx="972066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/>
              <a:t>grayedge</a:t>
            </a:r>
            <a:r>
              <a:rPr lang="en-US" sz="1200" dirty="0" smtClean="0"/>
              <a:t>.</a:t>
            </a:r>
            <a:fld id="{19EC3EF5-AAAB-406F-8B8B-2285D28F7116}" type="slidenum">
              <a:rPr lang="en-US" sz="1200" smtClean="0"/>
              <a:pPr>
                <a:defRPr/>
              </a:pPr>
              <a:t>9</a:t>
            </a:fld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752600"/>
            <a:ext cx="7772400" cy="393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600" dirty="0"/>
              <a:t>Since g was on a cycle containing e, </a:t>
            </a:r>
            <a:r>
              <a:rPr lang="en-US" sz="3600" dirty="0" smtClean="0"/>
              <a:t> </a:t>
            </a:r>
            <a:r>
              <a:rPr lang="en-US" sz="3600" dirty="0"/>
              <a:t>removing g doesn’t disconnect anything, so </a:t>
            </a:r>
            <a:r>
              <a:rPr lang="en-US" sz="3600" dirty="0" err="1" smtClean="0"/>
              <a:t>M-g+e</a:t>
            </a:r>
            <a:r>
              <a:rPr lang="en-US" sz="3600" dirty="0" smtClean="0"/>
              <a:t> </a:t>
            </a:r>
            <a:r>
              <a:rPr lang="en-US" sz="3600" dirty="0"/>
              <a:t>is still </a:t>
            </a:r>
            <a:r>
              <a:rPr lang="en-US" sz="3600" dirty="0" err="1" smtClean="0"/>
              <a:t>grayedge</a:t>
            </a:r>
            <a:r>
              <a:rPr lang="en-US" sz="3600" dirty="0" smtClean="0"/>
              <a:t>.</a:t>
            </a:r>
            <a:endParaRPr lang="en-US" sz="3600" dirty="0"/>
          </a:p>
          <a:p>
            <a:pPr>
              <a:lnSpc>
                <a:spcPct val="14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26800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440</Words>
  <Application>Microsoft Macintosh PowerPoint</Application>
  <PresentationFormat>Letter Paper (8.5x11 in)</PresentationFormat>
  <Paragraphs>56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6.042 Lecture Template</vt:lpstr>
      <vt:lpstr>Mathematics for Computer Science MIT 6.042J/18.062J</vt:lpstr>
      <vt:lpstr>Solid Coloring</vt:lpstr>
      <vt:lpstr>What is a gray edge?</vt:lpstr>
      <vt:lpstr>Lemma 11.11.11</vt:lpstr>
      <vt:lpstr>Proof</vt:lpstr>
      <vt:lpstr>Proof (e not in M)</vt:lpstr>
      <vt:lpstr>Visualization</vt:lpstr>
      <vt:lpstr>Proof (cont.)</vt:lpstr>
      <vt:lpstr>PowerPoint Presentation</vt:lpstr>
      <vt:lpstr>PowerPoint Presentation</vt:lpstr>
      <vt:lpstr>Conclusion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2013-04-10T00:51:59Z</dcterms:modified>
</cp:coreProperties>
</file>