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8.bin" ContentType="application/vnd.openxmlformats-officedocument.oleObject"/>
  <Override PartName="/ppt/notesSlides/notesSlide16.xml" ContentType="application/vnd.openxmlformats-officedocument.presentationml.notesSlide+xml"/>
  <Override PartName="/ppt/embeddings/oleObject19.bin" ContentType="application/vnd.openxmlformats-officedocument.oleObject"/>
  <Override PartName="/ppt/notesSlides/notesSlide17.xml" ContentType="application/vnd.openxmlformats-officedocument.presentationml.notesSlide+xml"/>
  <Override PartName="/ppt/embeddings/oleObject20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4"/>
  </p:notesMasterIdLst>
  <p:handoutMasterIdLst>
    <p:handoutMasterId r:id="rId25"/>
  </p:handoutMasterIdLst>
  <p:sldIdLst>
    <p:sldId id="857" r:id="rId2"/>
    <p:sldId id="896" r:id="rId3"/>
    <p:sldId id="897" r:id="rId4"/>
    <p:sldId id="902" r:id="rId5"/>
    <p:sldId id="903" r:id="rId6"/>
    <p:sldId id="869" r:id="rId7"/>
    <p:sldId id="870" r:id="rId8"/>
    <p:sldId id="871" r:id="rId9"/>
    <p:sldId id="886" r:id="rId10"/>
    <p:sldId id="900" r:id="rId11"/>
    <p:sldId id="876" r:id="rId12"/>
    <p:sldId id="887" r:id="rId13"/>
    <p:sldId id="879" r:id="rId14"/>
    <p:sldId id="880" r:id="rId15"/>
    <p:sldId id="881" r:id="rId16"/>
    <p:sldId id="888" r:id="rId17"/>
    <p:sldId id="901" r:id="rId18"/>
    <p:sldId id="894" r:id="rId19"/>
    <p:sldId id="883" r:id="rId20"/>
    <p:sldId id="891" r:id="rId21"/>
    <p:sldId id="895" r:id="rId22"/>
    <p:sldId id="893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136"/>
      </p:cViewPr>
      <p:guideLst>
        <p:guide orient="horz" pos="215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9602" y="1676400"/>
            <a:ext cx="7924800" cy="4114800"/>
          </a:xfrm>
        </p:spPr>
        <p:txBody>
          <a:bodyPr/>
          <a:lstStyle/>
          <a:p>
            <a:r>
              <a:rPr lang="en-US" sz="9600" b="1" dirty="0" smtClean="0"/>
              <a:t>Hall’s</a:t>
            </a:r>
          </a:p>
          <a:p>
            <a:r>
              <a:rPr lang="en-US" sz="9600" b="1" dirty="0" smtClean="0"/>
              <a:t>Theorem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913901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8697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5713" y="6599857"/>
            <a:ext cx="1481137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647" y="3039753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rgbClr val="9F009F"/>
                </a:solidFill>
                <a:latin typeface="Comic Sans MS" pitchFamily="8" charset="0"/>
              </a:rPr>
              <a:t>proof:</a:t>
            </a:r>
            <a:r>
              <a:rPr lang="en-US" sz="4800" dirty="0">
                <a:latin typeface="Comic Sans MS" pitchFamily="8" charset="0"/>
              </a:rPr>
              <a:t> </a:t>
            </a:r>
            <a:r>
              <a:rPr lang="en-US" sz="4000" dirty="0" smtClean="0">
                <a:latin typeface="Comic Sans MS" pitchFamily="8" charset="0"/>
              </a:rPr>
              <a:t>say set </a:t>
            </a:r>
            <a:r>
              <a:rPr lang="en-US" sz="40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000" dirty="0">
                <a:latin typeface="Comic Sans MS" pitchFamily="8" charset="0"/>
              </a:rPr>
              <a:t> of girls </a:t>
            </a:r>
            <a:r>
              <a:rPr lang="en-US" sz="4000" dirty="0" smtClean="0">
                <a:latin typeface="Comic Sans MS" pitchFamily="8" charset="0"/>
              </a:rPr>
              <a:t>has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0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000" dirty="0">
                <a:latin typeface="Comic Sans MS" pitchFamily="8" charset="0"/>
              </a:rPr>
              <a:t>incident edges:</a:t>
            </a:r>
            <a:endParaRPr lang="en-US" sz="40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66532" y="4341561"/>
            <a:ext cx="6505269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  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so  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   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       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E(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S)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bottleneck 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568221" y="4348396"/>
            <a:ext cx="3595916" cy="76944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E(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S)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030520" y="80539"/>
            <a:ext cx="5509842" cy="117570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Degree constrained implies</a:t>
            </a:r>
          </a:p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Hall condition</a:t>
            </a:r>
            <a:endParaRPr lang="en-US" b="1" dirty="0">
              <a:latin typeface="Comic Sans MS" pitchFamily="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0957" y="5861172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QED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639937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5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56217" y="4003580"/>
            <a:ext cx="375039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9F009F"/>
                </a:solidFill>
                <a:latin typeface="Comic Sans MS" pitchFamily="8" charset="0"/>
              </a:rPr>
              <a:t>obviously</a:t>
            </a:r>
            <a:endParaRPr lang="en-US" sz="6600" dirty="0">
              <a:solidFill>
                <a:srgbClr val="9F009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A7C9C615-E7E3-4AD6-976A-E20C9A49FB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072" y="2044099"/>
            <a:ext cx="81134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9F009F"/>
                </a:solidFill>
                <a:latin typeface="Comic Sans MS" pitchFamily="8" charset="0"/>
              </a:rPr>
              <a:t>Lemma: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5400" dirty="0" smtClean="0">
                <a:latin typeface="Comic Sans MS" pitchFamily="8" charset="0"/>
              </a:rPr>
              <a:t>No </a:t>
            </a:r>
            <a:r>
              <a:rPr lang="en-US" sz="5400" dirty="0">
                <a:latin typeface="Comic Sans MS" pitchFamily="8" charset="0"/>
              </a:rPr>
              <a:t>bottlenecks </a:t>
            </a:r>
            <a:r>
              <a:rPr lang="en-US" sz="5400" dirty="0" smtClean="0">
                <a:latin typeface="Comic Sans MS" pitchFamily="8" charset="0"/>
              </a:rPr>
              <a:t>within </a:t>
            </a:r>
            <a:r>
              <a:rPr lang="en-US" sz="5400" dirty="0">
                <a:latin typeface="Comic Sans MS" pitchFamily="8" charset="0"/>
              </a:rPr>
              <a:t>any set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>
                <a:latin typeface="Comic Sans MS" pitchFamily="8" charset="0"/>
              </a:rPr>
              <a:t> of </a:t>
            </a:r>
            <a:r>
              <a:rPr lang="en-US" sz="5400" dirty="0" smtClean="0">
                <a:latin typeface="Comic Sans MS" pitchFamily="8" charset="0"/>
              </a:rPr>
              <a:t>girls.</a:t>
            </a:r>
            <a:endParaRPr lang="en-US" sz="5400" dirty="0" smtClean="0">
              <a:solidFill>
                <a:srgbClr val="0000FF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909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A7C9C615-E7E3-4AD6-976A-E20C9A49FB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957536"/>
              </p:ext>
            </p:extLst>
          </p:nvPr>
        </p:nvGraphicFramePr>
        <p:xfrm>
          <a:off x="951894" y="4248867"/>
          <a:ext cx="76073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4" imgW="1282700" imgH="254000" progId="Equation.DSMT4">
                  <p:embed/>
                </p:oleObj>
              </mc:Choice>
              <mc:Fallback>
                <p:oleObj name="Equation" r:id="rId4" imgW="1282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1894" y="4248867"/>
                        <a:ext cx="7607300" cy="150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023" y="1819905"/>
            <a:ext cx="882585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9F009F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8" charset="0"/>
              </a:rPr>
              <a:t>If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solidFill>
                  <a:srgbClr val="000000"/>
                </a:solidFill>
                <a:latin typeface="Comic Sans MS" pitchFamily="8" charset="0"/>
              </a:rPr>
              <a:t> a set of girls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with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8" charset="0"/>
              </a:rPr>
              <a:t>          |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solidFill>
                  <a:srgbClr val="000000"/>
                </a:solidFill>
                <a:latin typeface="Comic Sans MS" pitchFamily="8" charset="0"/>
              </a:rPr>
              <a:t>|</a:t>
            </a:r>
            <a:r>
              <a:rPr lang="en-US" sz="6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>
                <a:solidFill>
                  <a:srgbClr val="000000"/>
                </a:solidFill>
                <a:latin typeface="Comic Sans MS" pitchFamily="8" charset="0"/>
              </a:rPr>
              <a:t>|</a:t>
            </a:r>
            <a:r>
              <a:rPr lang="en-US" sz="6000" dirty="0">
                <a:solidFill>
                  <a:srgbClr val="0000FF"/>
                </a:solidFill>
                <a:latin typeface="Comic Sans MS" pitchFamily="8" charset="0"/>
              </a:rPr>
              <a:t>E(S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|,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>
                <a:solidFill>
                  <a:srgbClr val="000000"/>
                </a:solidFill>
                <a:latin typeface="Comic Sans MS" pitchFamily="8" charset="0"/>
              </a:rPr>
              <a:t>then </a:t>
            </a:r>
            <a:r>
              <a:rPr lang="en-US" sz="5000" dirty="0">
                <a:solidFill>
                  <a:srgbClr val="000000"/>
                </a:solidFill>
                <a:latin typeface="Comic Sans MS" pitchFamily="8" charset="0"/>
              </a:rPr>
              <a:t>no bottlenecks </a:t>
            </a:r>
            <a:r>
              <a:rPr lang="en-US" sz="5000" dirty="0" smtClean="0">
                <a:solidFill>
                  <a:srgbClr val="000000"/>
                </a:solidFill>
                <a:latin typeface="Comic Sans MS" pitchFamily="8" charset="0"/>
              </a:rPr>
              <a:t>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860425" cy="1485900"/>
            <a:chOff x="1048" y="696"/>
            <a:chExt cx="54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29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58197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6600" dirty="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7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90" y="1564105"/>
                          <a:ext cx="655720" cy="10188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1" y="1143000"/>
            <a:ext cx="1436688" cy="1408113"/>
            <a:chOff x="7370473" y="1143000"/>
            <a:chExt cx="1809378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967451"/>
                </p:ext>
              </p:extLst>
            </p:nvPr>
          </p:nvGraphicFramePr>
          <p:xfrm>
            <a:off x="7802326" y="1490560"/>
            <a:ext cx="1377525" cy="701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8" name="Equation" r:id="rId8" imgW="355600" imgH="254000" progId="Equation.DSMT4">
                    <p:embed/>
                  </p:oleObj>
                </mc:Choice>
                <mc:Fallback>
                  <p:oleObj name="Equation" r:id="rId8" imgW="355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326" y="1490560"/>
                          <a:ext cx="1377525" cy="701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25145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6965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11" imgW="355600" imgH="254000" progId="Equation.DSMT4">
                  <p:embed/>
                </p:oleObj>
              </mc:Choice>
              <mc:Fallback>
                <p:oleObj name="Equation" r:id="rId11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bottleneck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4AAEBA2A-95BF-4762-8C1D-64230527675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222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1106" y="1088323"/>
            <a:ext cx="8401226" cy="475368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F009F"/>
                </a:solidFill>
              </a:rPr>
              <a:t>proof:</a:t>
            </a:r>
            <a:r>
              <a:rPr lang="en-US" sz="4800" i="1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by strong induction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8EBA7E70-4927-4AE5-8E4E-EB022A4D632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0073167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30348" y="907303"/>
            <a:ext cx="8492830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1: there is a </a:t>
            </a:r>
            <a:r>
              <a:rPr lang="en-US" sz="4800" dirty="0" smtClean="0">
                <a:latin typeface="Comic Sans MS" pitchFamily="8" charset="0"/>
              </a:rPr>
              <a:t>nonempty</a:t>
            </a:r>
            <a:endParaRPr lang="en-US" sz="4800" dirty="0">
              <a:latin typeface="Comic Sans MS" pitchFamily="8" charset="0"/>
            </a:endParaRP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proper subset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 of girls with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 smtClean="0">
                <a:latin typeface="Comic Sans MS" pitchFamily="8" charset="0"/>
              </a:rPr>
              <a:t>|E(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400" dirty="0" smtClean="0">
                <a:solidFill>
                  <a:srgbClr val="9F009F"/>
                </a:solidFill>
                <a:latin typeface="Comic Sans MS" pitchFamily="8" charset="0"/>
              </a:rPr>
              <a:t>Lemmas</a:t>
            </a:r>
            <a:r>
              <a:rPr lang="en-US" sz="4800" dirty="0" smtClean="0">
                <a:latin typeface="Comic Sans MS" pitchFamily="8" charset="0"/>
              </a:rPr>
              <a:t>, </a:t>
            </a:r>
            <a:r>
              <a:rPr lang="en-US" sz="4800" dirty="0">
                <a:latin typeface="Comic Sans MS" pitchFamily="8" charset="0"/>
              </a:rPr>
              <a:t>no bottlenecks in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Hall graph     </a:t>
            </a:r>
            <a:r>
              <a:rPr lang="en-US" sz="4800" dirty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</a:t>
            </a:r>
            <a:r>
              <a:rPr lang="en-US" sz="4800" dirty="0" smtClean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and </a:t>
            </a:r>
            <a:r>
              <a:rPr lang="en-US" sz="4800" dirty="0">
                <a:latin typeface="Comic Sans MS" pitchFamily="8" charset="0"/>
              </a:rPr>
              <a:t>none </a:t>
            </a:r>
            <a:r>
              <a:rPr lang="en-US" sz="4800" dirty="0" smtClean="0">
                <a:latin typeface="Comic Sans MS" pitchFamily="8" charset="0"/>
              </a:rPr>
              <a:t>in</a:t>
            </a:r>
            <a:endParaRPr lang="en-US" sz="4800" dirty="0">
              <a:latin typeface="Comic Sans MS" pitchFamily="8" charset="0"/>
            </a:endParaRP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559740"/>
              </p:ext>
            </p:extLst>
          </p:nvPr>
        </p:nvGraphicFramePr>
        <p:xfrm>
          <a:off x="4186703" y="5343525"/>
          <a:ext cx="28352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4" imgW="622300" imgH="330200" progId="Equation.DSMT4">
                  <p:embed/>
                </p:oleObj>
              </mc:Choice>
              <mc:Fallback>
                <p:oleObj name="Equation" r:id="rId4" imgW="622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703" y="5343525"/>
                        <a:ext cx="2835275" cy="1323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199D156-BED7-4ABA-8C84-A9EB6CBBA7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41695758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4556" y="929747"/>
            <a:ext cx="8565443" cy="30469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</a:t>
            </a:r>
            <a:r>
              <a:rPr lang="en-US" sz="6000" dirty="0" smtClean="0">
                <a:latin typeface="Comic Sans MS" pitchFamily="8" charset="0"/>
              </a:rPr>
              <a:t>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) and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smtClean="0">
                <a:latin typeface="Comic Sans MS" pitchFamily="8" charset="0"/>
              </a:rPr>
              <a:t>separately. </a:t>
            </a:r>
            <a:endParaRPr lang="en-US" sz="6000" dirty="0">
              <a:latin typeface="Comic Sans MS" pitchFamily="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50772"/>
              </p:ext>
            </p:extLst>
          </p:nvPr>
        </p:nvGraphicFramePr>
        <p:xfrm>
          <a:off x="5256317" y="1783008"/>
          <a:ext cx="3360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4" imgW="622300" imgH="330200" progId="Equation.DSMT4">
                  <p:embed/>
                </p:oleObj>
              </mc:Choice>
              <mc:Fallback>
                <p:oleObj name="Equation" r:id="rId4" imgW="622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317" y="1783008"/>
                        <a:ext cx="3360737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DDF95B9-153B-49A1-A27F-80A6A108AF0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7933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4556" y="929747"/>
            <a:ext cx="8565443" cy="600164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</a:t>
            </a:r>
            <a:r>
              <a:rPr lang="en-US" sz="6000" dirty="0" smtClean="0">
                <a:latin typeface="Comic Sans MS" pitchFamily="8" charset="0"/>
              </a:rPr>
              <a:t>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) and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smtClean="0">
                <a:latin typeface="Comic Sans MS" pitchFamily="8" charset="0"/>
              </a:rPr>
              <a:t>separately. 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err="1">
                <a:latin typeface="Comic Sans MS" pitchFamily="8" charset="0"/>
              </a:rPr>
              <a:t>Matchings</a:t>
            </a:r>
            <a:r>
              <a:rPr lang="en-US" sz="6000" dirty="0">
                <a:latin typeface="Comic Sans MS" pitchFamily="8" charset="0"/>
              </a:rPr>
              <a:t> don’t overlap, so union is a complete matching.</a:t>
            </a:r>
          </a:p>
          <a:p>
            <a:pPr>
              <a:buNone/>
            </a:pPr>
            <a:endParaRPr lang="en-US" sz="6000" dirty="0">
              <a:latin typeface="Comic Sans MS" pitchFamily="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58821"/>
              </p:ext>
            </p:extLst>
          </p:nvPr>
        </p:nvGraphicFramePr>
        <p:xfrm>
          <a:off x="5256317" y="1783008"/>
          <a:ext cx="3360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4" imgW="622300" imgH="330200" progId="Equation.DSMT4">
                  <p:embed/>
                </p:oleObj>
              </mc:Choice>
              <mc:Fallback>
                <p:oleObj name="Equation" r:id="rId4" imgW="622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317" y="1783008"/>
                        <a:ext cx="3360737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DDF95B9-153B-49A1-A27F-80A6A108AF0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8700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26961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Pick a girl,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7913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343478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Pick a girl,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.  She must be compatible with some boy,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.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graph </a:t>
            </a:r>
            <a:r>
              <a:rPr lang="en-US" sz="4800" dirty="0" smtClean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0035" y="5600408"/>
            <a:ext cx="144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L(H)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12602" y="5582796"/>
            <a:ext cx="1495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R(H)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83284" y="4702731"/>
            <a:ext cx="1492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E(H)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6324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26961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 with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26713" y="1127125"/>
            <a:ext cx="8513530" cy="443198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 with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.  Removing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 still leaves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|, so no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13014"/>
            <a:ext cx="8382000" cy="505984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By induction, can match remaining girls &amp; boys.  This 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along with </a:t>
            </a:r>
            <a:r>
              <a:rPr lang="en-US" sz="4800" dirty="0">
                <a:solidFill>
                  <a:srgbClr val="0000FF"/>
                </a:solidFill>
                <a:latin typeface="Comic Sans MS" pitchFamily="8" charset="0"/>
              </a:rPr>
              <a:t>g—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b </a:t>
            </a:r>
            <a:r>
              <a:rPr lang="en-US" sz="4800" dirty="0" smtClean="0">
                <a:latin typeface="Comic Sans MS" pitchFamily="8" charset="0"/>
              </a:rPr>
              <a:t>is complete match.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71136" y="5469721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QED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30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0468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</a:t>
            </a:r>
            <a:r>
              <a:rPr lang="en-US" sz="7200" dirty="0" err="1" smtClean="0">
                <a:solidFill>
                  <a:srgbClr val="9F009F"/>
                </a:solidFill>
              </a:rPr>
              <a:t>m</a:t>
            </a:r>
            <a:r>
              <a:rPr lang="en-US" sz="7200" dirty="0" err="1" smtClean="0">
                <a:solidFill>
                  <a:srgbClr val="0000FF"/>
                </a:solidFill>
              </a:rPr>
              <a:t>:L</a:t>
            </a:r>
            <a:r>
              <a:rPr lang="en-US" sz="7200" dirty="0" smtClean="0">
                <a:solidFill>
                  <a:srgbClr val="0000FF"/>
                </a:solidFill>
              </a:rPr>
              <a:t>(H)→R(H)</a:t>
            </a:r>
            <a:endParaRPr lang="en-US" sz="7200" dirty="0" smtClean="0">
              <a:solidFill>
                <a:srgbClr val="0000FF"/>
              </a:solidFill>
            </a:endParaRP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/>
              <a:t> </a:t>
            </a:r>
            <a:r>
              <a:rPr lang="en-US" sz="6000" dirty="0" smtClean="0"/>
              <a:t>that follows edges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match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8141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0468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</a:t>
            </a:r>
            <a:r>
              <a:rPr lang="en-US" sz="7200" dirty="0" err="1" smtClean="0">
                <a:solidFill>
                  <a:srgbClr val="9F009F"/>
                </a:solidFill>
              </a:rPr>
              <a:t>m</a:t>
            </a:r>
            <a:r>
              <a:rPr lang="en-US" sz="7200" dirty="0" err="1" smtClean="0">
                <a:solidFill>
                  <a:srgbClr val="0000FF"/>
                </a:solidFill>
              </a:rPr>
              <a:t>:L</a:t>
            </a:r>
            <a:r>
              <a:rPr lang="en-US" sz="7200" dirty="0" smtClean="0">
                <a:solidFill>
                  <a:srgbClr val="0000FF"/>
                </a:solidFill>
              </a:rPr>
              <a:t>(H)→R(H)</a:t>
            </a:r>
            <a:endParaRPr lang="en-US" sz="7200" dirty="0" smtClean="0">
              <a:solidFill>
                <a:srgbClr val="0000FF"/>
              </a:solidFill>
            </a:endParaRP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/>
              <a:t> </a:t>
            </a:r>
            <a:endParaRPr lang="en-US" sz="6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match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429557"/>
              </p:ext>
            </p:extLst>
          </p:nvPr>
        </p:nvGraphicFramePr>
        <p:xfrm>
          <a:off x="1244600" y="4508500"/>
          <a:ext cx="66167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4" imgW="1079500" imgH="228600" progId="Equation.DSMT4">
                  <p:embed/>
                </p:oleObj>
              </mc:Choice>
              <mc:Fallback>
                <p:oleObj name="Equation" r:id="rId4" imgW="1079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4600" y="4508500"/>
                        <a:ext cx="6616700" cy="140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89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0468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</a:t>
            </a:r>
            <a:r>
              <a:rPr lang="en-US" sz="7200" dirty="0" err="1" smtClean="0">
                <a:solidFill>
                  <a:srgbClr val="9F009F"/>
                </a:solidFill>
              </a:rPr>
              <a:t>m</a:t>
            </a:r>
            <a:r>
              <a:rPr lang="en-US" sz="7200" dirty="0" err="1" smtClean="0">
                <a:solidFill>
                  <a:srgbClr val="0000FF"/>
                </a:solidFill>
              </a:rPr>
              <a:t>:L</a:t>
            </a:r>
            <a:r>
              <a:rPr lang="en-US" sz="7200" dirty="0" smtClean="0">
                <a:solidFill>
                  <a:srgbClr val="0000FF"/>
                </a:solidFill>
              </a:rPr>
              <a:t>(H)→R(H)</a:t>
            </a:r>
            <a:endParaRPr lang="en-US" sz="7200" dirty="0" smtClean="0">
              <a:solidFill>
                <a:srgbClr val="0000FF"/>
              </a:solidFill>
            </a:endParaRP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/>
              <a:t> </a:t>
            </a:r>
            <a:endParaRPr lang="en-US" sz="6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match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452"/>
              </p:ext>
            </p:extLst>
          </p:nvPr>
        </p:nvGraphicFramePr>
        <p:xfrm>
          <a:off x="670524" y="4475731"/>
          <a:ext cx="77311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4" imgW="1244600" imgH="228600" progId="Equation.DSMT4">
                  <p:embed/>
                </p:oleObj>
              </mc:Choice>
              <mc:Fallback>
                <p:oleObj name="Equation" r:id="rId4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524" y="4475731"/>
                        <a:ext cx="7731125" cy="142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68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7363" y="1819484"/>
            <a:ext cx="8187044" cy="314357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If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ea typeface="Cambria Math" pitchFamily="18" charset="0"/>
                <a:cs typeface="Euclid Symbol" charset="2"/>
              </a:rPr>
              <a:t>≤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|E(S)| </a:t>
            </a:r>
            <a:r>
              <a:rPr lang="en-US" sz="6000" dirty="0" smtClean="0"/>
              <a:t>for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9F009F"/>
                </a:solidFill>
              </a:rPr>
              <a:t>all</a:t>
            </a:r>
            <a:r>
              <a:rPr lang="en-US" sz="6000" dirty="0" smtClean="0">
                <a:solidFill>
                  <a:srgbClr val="660066"/>
                </a:solidFill>
              </a:rPr>
              <a:t> </a:t>
            </a:r>
            <a:r>
              <a:rPr lang="en-US" sz="6000" dirty="0" smtClean="0"/>
              <a:t>sets 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then there is a</a:t>
            </a:r>
            <a:r>
              <a:rPr lang="en-US" sz="6000" dirty="0" smtClean="0">
                <a:solidFill>
                  <a:srgbClr val="008000"/>
                </a:solidFill>
              </a:rPr>
              <a:t> match</a:t>
            </a:r>
            <a:r>
              <a:rPr lang="en-US" sz="60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EB9B9B79-C8D9-48F2-B6B6-031FF048EA6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7863" y="1027344"/>
            <a:ext cx="427525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4400" b="1" dirty="0">
                <a:solidFill>
                  <a:srgbClr val="9F009F"/>
                </a:solidFill>
                <a:latin typeface="+mj-lt"/>
              </a:rPr>
              <a:t>Hall’s condition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88213" y="1829733"/>
            <a:ext cx="8131660" cy="1919495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056784"/>
              </p:ext>
            </p:extLst>
          </p:nvPr>
        </p:nvGraphicFramePr>
        <p:xfrm>
          <a:off x="2391488" y="2724348"/>
          <a:ext cx="3346959" cy="113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4" imgW="635000" imgH="215900" progId="Equation.DSMT4">
                  <p:embed/>
                </p:oleObj>
              </mc:Choice>
              <mc:Fallback>
                <p:oleObj name="Equation" r:id="rId4" imgW="635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1488" y="2724348"/>
                        <a:ext cx="3346959" cy="1137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uiExpand="1" build="p"/>
      <p:bldP spid="52227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5853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pPr>
              <a:buNone/>
            </a:pPr>
            <a:r>
              <a:rPr lang="en-US" sz="3600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3624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2383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</a:t>
            </a:r>
            <a:r>
              <a:rPr lang="en-US" sz="4400" dirty="0" smtClean="0">
                <a:latin typeface="Comic Sans MS" pitchFamily="8" charset="0"/>
              </a:rPr>
              <a:t>  likes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2494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1749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926289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414" y="3720663"/>
            <a:ext cx="7055199" cy="192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+mj-lt"/>
              </a:rPr>
              <a:t>degree-constrained</a:t>
            </a:r>
          </a:p>
          <a:p>
            <a:pPr>
              <a:buNone/>
            </a:pPr>
            <a:r>
              <a:rPr lang="en-US" sz="54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2030520" y="80539"/>
            <a:ext cx="5509842" cy="117570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Degree constrained implies</a:t>
            </a:r>
          </a:p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Hall condition</a:t>
            </a:r>
            <a:endParaRPr lang="en-US" b="1" dirty="0">
              <a:latin typeface="Comic Sans MS" pitchFamily="8" charset="0"/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0240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90515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5713" y="6599857"/>
            <a:ext cx="1481137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647" y="3039753"/>
            <a:ext cx="8077200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rgbClr val="9F009F"/>
                </a:solidFill>
                <a:latin typeface="Comic Sans MS" pitchFamily="8" charset="0"/>
              </a:rPr>
              <a:t>proof:</a:t>
            </a:r>
            <a:r>
              <a:rPr lang="en-US" sz="4800" dirty="0">
                <a:latin typeface="Comic Sans MS" pitchFamily="8" charset="0"/>
              </a:rPr>
              <a:t> </a:t>
            </a:r>
            <a:endParaRPr lang="en-US" sz="40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344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8479</TotalTime>
  <Words>712</Words>
  <Application>Microsoft Macintosh PowerPoint</Application>
  <PresentationFormat>On-screen Show (4:3)</PresentationFormat>
  <Paragraphs>141</Paragraphs>
  <Slides>22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1_6.042 Lecture Template</vt:lpstr>
      <vt:lpstr>Equation</vt:lpstr>
      <vt:lpstr>MathType 6.0 Equation</vt:lpstr>
      <vt:lpstr>PowerPoint Presentation</vt:lpstr>
      <vt:lpstr> </vt:lpstr>
      <vt:lpstr> </vt:lpstr>
      <vt:lpstr> </vt:lpstr>
      <vt:lpstr> </vt:lpstr>
      <vt:lpstr>Hall’s Theorem</vt:lpstr>
      <vt:lpstr>PowerPoint Presentation</vt:lpstr>
      <vt:lpstr>PowerPoint Presentation</vt:lpstr>
      <vt:lpstr>PowerPoint Presentation</vt:lpstr>
      <vt:lpstr>PowerPoint Presentation</vt:lpstr>
      <vt:lpstr>Proof of Hall’s Theorem</vt:lpstr>
      <vt:lpstr>Proof of Hall’s Theorem</vt:lpstr>
      <vt:lpstr>bottleneck between   &amp;        ? </vt:lpstr>
      <vt:lpstr>Proof of Hall’s Theorem</vt:lpstr>
      <vt:lpstr>Proof of Hall’s Theorem</vt:lpstr>
      <vt:lpstr>Proof of Hall’s Theorem</vt:lpstr>
      <vt:lpstr>Proof of Hall’s Theorem</vt:lpstr>
      <vt:lpstr>Hall’s Theorem</vt:lpstr>
      <vt:lpstr>Hall’s Theorem</vt:lpstr>
      <vt:lpstr>Hall’s Theorem</vt:lpstr>
      <vt:lpstr>Hall’s Theorem</vt:lpstr>
      <vt:lpstr>Hall’s Theorem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1303</cp:revision>
  <cp:lastPrinted>2012-03-19T05:02:46Z</cp:lastPrinted>
  <dcterms:created xsi:type="dcterms:W3CDTF">2011-03-15T21:42:30Z</dcterms:created>
  <dcterms:modified xsi:type="dcterms:W3CDTF">2013-04-02T19:00:06Z</dcterms:modified>
</cp:coreProperties>
</file>