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524" r:id="rId2"/>
    <p:sldId id="497" r:id="rId3"/>
    <p:sldId id="498" r:id="rId4"/>
    <p:sldId id="506" r:id="rId5"/>
    <p:sldId id="525" r:id="rId6"/>
    <p:sldId id="528" r:id="rId7"/>
    <p:sldId id="527" r:id="rId8"/>
    <p:sldId id="529" r:id="rId9"/>
    <p:sldId id="530" r:id="rId10"/>
    <p:sldId id="531" r:id="rId11"/>
    <p:sldId id="533" r:id="rId12"/>
    <p:sldId id="532" r:id="rId13"/>
    <p:sldId id="534" r:id="rId14"/>
    <p:sldId id="535" r:id="rId15"/>
    <p:sldId id="536" r:id="rId16"/>
    <p:sldId id="538" r:id="rId17"/>
    <p:sldId id="539" r:id="rId18"/>
    <p:sldId id="542" r:id="rId19"/>
    <p:sldId id="543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 varScale="1">
        <p:scale>
          <a:sx n="135" d="100"/>
          <a:sy n="135" d="100"/>
        </p:scale>
        <p:origin x="-4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7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20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7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incexc6042.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incexc6042.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smtClean="0"/>
              <a:t>incexc6042.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incexc6042.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0.e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6677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Exclusion</a:t>
            </a:r>
          </a:p>
          <a:p>
            <a:pPr algn="ctr"/>
            <a:r>
              <a:rPr lang="en-US" sz="8000" dirty="0" smtClean="0">
                <a:solidFill>
                  <a:srgbClr val="0000E5"/>
                </a:solidFill>
                <a:latin typeface="Comic Sans MS" pitchFamily="66" charset="0"/>
              </a:rPr>
              <a:t>6042</a:t>
            </a:r>
            <a:endParaRPr lang="en-US" sz="80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incexc6042.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84896"/>
              </p:ext>
            </p:extLst>
          </p:nvPr>
        </p:nvGraphicFramePr>
        <p:xfrm>
          <a:off x="381000" y="1295400"/>
          <a:ext cx="584688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2" name="Equation" r:id="rId3" imgW="1333500" imgH="330200" progId="Equation.DSMT4">
                  <p:embed/>
                </p:oleObj>
              </mc:Choice>
              <mc:Fallback>
                <p:oleObj name="Equation" r:id="rId3" imgW="1333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295400"/>
                        <a:ext cx="584688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60480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6743553" cy="2308324"/>
          </a:xfrm>
          <a:prstGeom prst="rect">
            <a:avLst/>
          </a:prstGeom>
          <a:noFill/>
          <a:ln w="31750">
            <a:noFill/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</a:p>
          <a:p>
            <a:pPr>
              <a:tabLst>
                <a:tab pos="2743200" algn="l"/>
              </a:tabLs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|A|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C|</a:t>
            </a:r>
          </a:p>
          <a:p>
            <a:pPr>
              <a:tabLst>
                <a:tab pos="2743200" algn="l"/>
              </a:tabLs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incexc6042.</a:t>
            </a:r>
            <a:fld id="{3B8E4082-F40B-4428-B587-3133F5D7165C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1129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16564"/>
              </p:ext>
            </p:extLst>
          </p:nvPr>
        </p:nvGraphicFramePr>
        <p:xfrm>
          <a:off x="630238" y="1295400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3" name="Equation" r:id="rId3" imgW="1219200" imgH="330200" progId="Equation.DSMT4">
                  <p:embed/>
                </p:oleObj>
              </mc:Choice>
              <mc:Fallback>
                <p:oleObj name="Equation" r:id="rId3" imgW="1219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1295400"/>
                        <a:ext cx="5346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762538"/>
              </p:ext>
            </p:extLst>
          </p:nvPr>
        </p:nvGraphicFramePr>
        <p:xfrm>
          <a:off x="838200" y="2667000"/>
          <a:ext cx="5435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4" name="Equation" r:id="rId5" imgW="1358900" imgH="292100" progId="Equation.DSMT4">
                  <p:embed/>
                </p:oleObj>
              </mc:Choice>
              <mc:Fallback>
                <p:oleObj name="Equation" r:id="rId5" imgW="1358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667000"/>
                        <a:ext cx="54356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94530"/>
              </p:ext>
            </p:extLst>
          </p:nvPr>
        </p:nvGraphicFramePr>
        <p:xfrm>
          <a:off x="311423" y="3886200"/>
          <a:ext cx="8756377" cy="102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5" name="Equation" r:id="rId7" imgW="2501900" imgH="292100" progId="Equation.DSMT4">
                  <p:embed/>
                </p:oleObj>
              </mc:Choice>
              <mc:Fallback>
                <p:oleObj name="Equation" r:id="rId7" imgW="2501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423" y="3886200"/>
                        <a:ext cx="8756377" cy="102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761693"/>
              </p:ext>
            </p:extLst>
          </p:nvPr>
        </p:nvGraphicFramePr>
        <p:xfrm>
          <a:off x="457200" y="5105400"/>
          <a:ext cx="404853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6" name="Equation" r:id="rId9" imgW="1193800" imgH="292100" progId="Equation.DSMT4">
                  <p:embed/>
                </p:oleObj>
              </mc:Choice>
              <mc:Fallback>
                <p:oleObj name="Equation" r:id="rId9" imgW="1193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404853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5204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1031"/>
              </p:ext>
            </p:extLst>
          </p:nvPr>
        </p:nvGraphicFramePr>
        <p:xfrm>
          <a:off x="228600" y="1295400"/>
          <a:ext cx="8636000" cy="96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5" name="Equation" r:id="rId3" imgW="2616200" imgH="292100" progId="Equation.DSMT4">
                  <p:embed/>
                </p:oleObj>
              </mc:Choice>
              <mc:Fallback>
                <p:oleObj name="Equation" r:id="rId3" imgW="2616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295400"/>
                        <a:ext cx="8636000" cy="964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293270"/>
              </p:ext>
            </p:extLst>
          </p:nvPr>
        </p:nvGraphicFramePr>
        <p:xfrm>
          <a:off x="228600" y="2667000"/>
          <a:ext cx="28860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6" name="Equation" r:id="rId5" imgW="850900" imgH="292100" progId="Equation.DSMT4">
                  <p:embed/>
                </p:oleObj>
              </mc:Choice>
              <mc:Fallback>
                <p:oleObj name="Equation" r:id="rId5" imgW="850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667000"/>
                        <a:ext cx="28860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51612"/>
              </p:ext>
            </p:extLst>
          </p:nvPr>
        </p:nvGraphicFramePr>
        <p:xfrm>
          <a:off x="1524000" y="2133600"/>
          <a:ext cx="1219200" cy="70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7" name="Equation" r:id="rId7" imgW="330200" imgH="190500" progId="Equation.DSMT4">
                  <p:embed/>
                </p:oleObj>
              </mc:Choice>
              <mc:Fallback>
                <p:oleObj name="Equation" r:id="rId7" imgW="330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1219200" cy="70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56208"/>
              </p:ext>
            </p:extLst>
          </p:nvPr>
        </p:nvGraphicFramePr>
        <p:xfrm>
          <a:off x="217487" y="4267200"/>
          <a:ext cx="4735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8" name="Equation" r:id="rId9" imgW="1397000" imgH="292100" progId="Equation.DSMT4">
                  <p:embed/>
                </p:oleObj>
              </mc:Choice>
              <mc:Fallback>
                <p:oleObj name="Equation" r:id="rId9" imgW="1397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487" y="4267200"/>
                        <a:ext cx="473551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619675"/>
              </p:ext>
            </p:extLst>
          </p:nvPr>
        </p:nvGraphicFramePr>
        <p:xfrm>
          <a:off x="1240971" y="3429000"/>
          <a:ext cx="7369629" cy="85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9" name="Equation" r:id="rId11" imgW="2286000" imgH="266700" progId="Equation.DSMT4">
                  <p:embed/>
                </p:oleObj>
              </mc:Choice>
              <mc:Fallback>
                <p:oleObj name="Equation" r:id="rId11" imgW="22860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0971" y="3429000"/>
                        <a:ext cx="7369629" cy="85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73667"/>
              </p:ext>
            </p:extLst>
          </p:nvPr>
        </p:nvGraphicFramePr>
        <p:xfrm>
          <a:off x="1314450" y="5257800"/>
          <a:ext cx="7362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0" name="Equation" r:id="rId13" imgW="2273300" imgH="266700" progId="Equation.DSMT4">
                  <p:embed/>
                </p:oleObj>
              </mc:Choice>
              <mc:Fallback>
                <p:oleObj name="Equation" r:id="rId13" imgW="2273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50" y="5257800"/>
                        <a:ext cx="736282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8006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82358"/>
              </p:ext>
            </p:extLst>
          </p:nvPr>
        </p:nvGraphicFramePr>
        <p:xfrm>
          <a:off x="1436688" y="2667000"/>
          <a:ext cx="70215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6" name="Equation" r:id="rId3" imgW="1917700" imgH="266700" progId="Equation.DSMT4">
                  <p:embed/>
                </p:oleObj>
              </mc:Choice>
              <mc:Fallback>
                <p:oleObj name="Equation" r:id="rId3" imgW="19177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2667000"/>
                        <a:ext cx="7021512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87497"/>
              </p:ext>
            </p:extLst>
          </p:nvPr>
        </p:nvGraphicFramePr>
        <p:xfrm>
          <a:off x="533400" y="1524000"/>
          <a:ext cx="60721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7" name="Equation" r:id="rId5" imgW="1790700" imgH="292100" progId="Equation.DSMT4">
                  <p:embed/>
                </p:oleObj>
              </mc:Choice>
              <mc:Fallback>
                <p:oleObj name="Equation" r:id="rId5" imgW="1790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60721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4165"/>
              </p:ext>
            </p:extLst>
          </p:nvPr>
        </p:nvGraphicFramePr>
        <p:xfrm>
          <a:off x="1981200" y="3733800"/>
          <a:ext cx="12987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8" name="Equation" r:id="rId7" imgW="330200" imgH="190500" progId="Equation.DSMT4">
                  <p:embed/>
                </p:oleObj>
              </mc:Choice>
              <mc:Fallback>
                <p:oleObj name="Equation" r:id="rId7" imgW="330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3733800"/>
                        <a:ext cx="129878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49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699742"/>
              </p:ext>
            </p:extLst>
          </p:nvPr>
        </p:nvGraphicFramePr>
        <p:xfrm>
          <a:off x="630238" y="1295400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7" name="Equation" r:id="rId3" imgW="1219200" imgH="330200" progId="Equation.DSMT4">
                  <p:embed/>
                </p:oleObj>
              </mc:Choice>
              <mc:Fallback>
                <p:oleObj name="Equation" r:id="rId3" imgW="1219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1295400"/>
                        <a:ext cx="5346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75984"/>
              </p:ext>
            </p:extLst>
          </p:nvPr>
        </p:nvGraphicFramePr>
        <p:xfrm>
          <a:off x="838200" y="2667000"/>
          <a:ext cx="5435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8" name="Equation" r:id="rId5" imgW="1358900" imgH="292100" progId="Equation.DSMT4">
                  <p:embed/>
                </p:oleObj>
              </mc:Choice>
              <mc:Fallback>
                <p:oleObj name="Equation" r:id="rId5" imgW="1358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667000"/>
                        <a:ext cx="54356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1191"/>
              </p:ext>
            </p:extLst>
          </p:nvPr>
        </p:nvGraphicFramePr>
        <p:xfrm>
          <a:off x="311423" y="3886200"/>
          <a:ext cx="8756377" cy="102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Equation" r:id="rId7" imgW="2501900" imgH="292100" progId="Equation.DSMT4">
                  <p:embed/>
                </p:oleObj>
              </mc:Choice>
              <mc:Fallback>
                <p:oleObj name="Equation" r:id="rId7" imgW="2501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423" y="3886200"/>
                        <a:ext cx="8756377" cy="102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40690"/>
              </p:ext>
            </p:extLst>
          </p:nvPr>
        </p:nvGraphicFramePr>
        <p:xfrm>
          <a:off x="457200" y="5105400"/>
          <a:ext cx="404853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0" name="Equation" r:id="rId9" imgW="1193800" imgH="292100" progId="Equation.DSMT4">
                  <p:embed/>
                </p:oleObj>
              </mc:Choice>
              <mc:Fallback>
                <p:oleObj name="Equation" r:id="rId9" imgW="1193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404853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3536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95562"/>
              </p:ext>
            </p:extLst>
          </p:nvPr>
        </p:nvGraphicFramePr>
        <p:xfrm>
          <a:off x="630238" y="1295400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1" name="Equation" r:id="rId3" imgW="1219200" imgH="330200" progId="Equation.DSMT4">
                  <p:embed/>
                </p:oleObj>
              </mc:Choice>
              <mc:Fallback>
                <p:oleObj name="Equation" r:id="rId3" imgW="1219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1295400"/>
                        <a:ext cx="5346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37502"/>
              </p:ext>
            </p:extLst>
          </p:nvPr>
        </p:nvGraphicFramePr>
        <p:xfrm>
          <a:off x="311423" y="3886200"/>
          <a:ext cx="8756377" cy="102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2" name="Equation" r:id="rId5" imgW="2501900" imgH="292100" progId="Equation.DSMT4">
                  <p:embed/>
                </p:oleObj>
              </mc:Choice>
              <mc:Fallback>
                <p:oleObj name="Equation" r:id="rId5" imgW="2501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23" y="3886200"/>
                        <a:ext cx="8756377" cy="102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67448"/>
              </p:ext>
            </p:extLst>
          </p:nvPr>
        </p:nvGraphicFramePr>
        <p:xfrm>
          <a:off x="457200" y="5105400"/>
          <a:ext cx="404853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3" name="Equation" r:id="rId7" imgW="1193800" imgH="292100" progId="Equation.DSMT4">
                  <p:embed/>
                </p:oleObj>
              </mc:Choice>
              <mc:Fallback>
                <p:oleObj name="Equation" r:id="rId7" imgW="1193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404853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110090"/>
              </p:ext>
            </p:extLst>
          </p:nvPr>
        </p:nvGraphicFramePr>
        <p:xfrm>
          <a:off x="2870200" y="2870200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4" name="Equation" r:id="rId9" imgW="342900" imgH="190500" progId="Equation.DSMT4">
                  <p:embed/>
                </p:oleObj>
              </mc:Choice>
              <mc:Fallback>
                <p:oleObj name="Equation" r:id="rId9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0200" y="2870200"/>
                        <a:ext cx="1371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242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90101"/>
              </p:ext>
            </p:extLst>
          </p:nvPr>
        </p:nvGraphicFramePr>
        <p:xfrm>
          <a:off x="630238" y="1295400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5" name="Equation" r:id="rId3" imgW="1219200" imgH="330200" progId="Equation.DSMT4">
                  <p:embed/>
                </p:oleObj>
              </mc:Choice>
              <mc:Fallback>
                <p:oleObj name="Equation" r:id="rId3" imgW="1219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1295400"/>
                        <a:ext cx="5346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57595"/>
              </p:ext>
            </p:extLst>
          </p:nvPr>
        </p:nvGraphicFramePr>
        <p:xfrm>
          <a:off x="457200" y="5105400"/>
          <a:ext cx="404853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6" name="Equation" r:id="rId5" imgW="1193800" imgH="292100" progId="Equation.DSMT4">
                  <p:embed/>
                </p:oleObj>
              </mc:Choice>
              <mc:Fallback>
                <p:oleObj name="Equation" r:id="rId5" imgW="1193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5105400"/>
                        <a:ext cx="404853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13841"/>
              </p:ext>
            </p:extLst>
          </p:nvPr>
        </p:nvGraphicFramePr>
        <p:xfrm>
          <a:off x="2870200" y="2870200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7" name="Equation" r:id="rId7" imgW="342900" imgH="190500" progId="Equation.DSMT4">
                  <p:embed/>
                </p:oleObj>
              </mc:Choice>
              <mc:Fallback>
                <p:oleObj name="Equation" r:id="rId7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0200" y="2870200"/>
                        <a:ext cx="1371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33722"/>
              </p:ext>
            </p:extLst>
          </p:nvPr>
        </p:nvGraphicFramePr>
        <p:xfrm>
          <a:off x="3810000" y="4001823"/>
          <a:ext cx="1917065" cy="79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8" name="Equation" r:id="rId9" imgW="457200" imgH="190500" progId="Equation.DSMT4">
                  <p:embed/>
                </p:oleObj>
              </mc:Choice>
              <mc:Fallback>
                <p:oleObj name="Equation" r:id="rId9" imgW="457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4001823"/>
                        <a:ext cx="1917065" cy="798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0247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56328"/>
              </p:ext>
            </p:extLst>
          </p:nvPr>
        </p:nvGraphicFramePr>
        <p:xfrm>
          <a:off x="630238" y="1295400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7" name="Equation" r:id="rId3" imgW="1219200" imgH="330200" progId="Equation.DSMT4">
                  <p:embed/>
                </p:oleObj>
              </mc:Choice>
              <mc:Fallback>
                <p:oleObj name="Equation" r:id="rId3" imgW="1219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1295400"/>
                        <a:ext cx="5346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60986"/>
              </p:ext>
            </p:extLst>
          </p:nvPr>
        </p:nvGraphicFramePr>
        <p:xfrm>
          <a:off x="2870200" y="2870200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8" name="Equation" r:id="rId5" imgW="342900" imgH="190500" progId="Equation.DSMT4">
                  <p:embed/>
                </p:oleObj>
              </mc:Choice>
              <mc:Fallback>
                <p:oleObj name="Equation" r:id="rId5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0200" y="2870200"/>
                        <a:ext cx="1371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35020"/>
              </p:ext>
            </p:extLst>
          </p:nvPr>
        </p:nvGraphicFramePr>
        <p:xfrm>
          <a:off x="3810000" y="4001823"/>
          <a:ext cx="1917065" cy="79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9" name="Equation" r:id="rId7" imgW="457200" imgH="190500" progId="Equation.DSMT4">
                  <p:embed/>
                </p:oleObj>
              </mc:Choice>
              <mc:Fallback>
                <p:oleObj name="Equation" r:id="rId7" imgW="457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4001823"/>
                        <a:ext cx="1917065" cy="798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678630"/>
              </p:ext>
            </p:extLst>
          </p:nvPr>
        </p:nvGraphicFramePr>
        <p:xfrm>
          <a:off x="4724400" y="5105400"/>
          <a:ext cx="121882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0" name="Equation" r:id="rId9" imgW="304800" imgH="190500" progId="Equation.DSMT4">
                  <p:embed/>
                </p:oleObj>
              </mc:Choice>
              <mc:Fallback>
                <p:oleObj name="Equation" r:id="rId9" imgW="304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5105400"/>
                        <a:ext cx="1218824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2251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39161"/>
              </p:ext>
            </p:extLst>
          </p:nvPr>
        </p:nvGraphicFramePr>
        <p:xfrm>
          <a:off x="630238" y="1295400"/>
          <a:ext cx="5346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4" name="Equation" r:id="rId3" imgW="1219200" imgH="330200" progId="Equation.DSMT4">
                  <p:embed/>
                </p:oleObj>
              </mc:Choice>
              <mc:Fallback>
                <p:oleObj name="Equation" r:id="rId3" imgW="1219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1295400"/>
                        <a:ext cx="5346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8811"/>
              </p:ext>
            </p:extLst>
          </p:nvPr>
        </p:nvGraphicFramePr>
        <p:xfrm>
          <a:off x="1706563" y="2870200"/>
          <a:ext cx="61420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5" name="Equation" r:id="rId5" imgW="1244600" imgH="190500" progId="Equation.DSMT4">
                  <p:embed/>
                </p:oleObj>
              </mc:Choice>
              <mc:Fallback>
                <p:oleObj name="Equation" r:id="rId5" imgW="12446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870200"/>
                        <a:ext cx="6142037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52208"/>
              </p:ext>
            </p:extLst>
          </p:nvPr>
        </p:nvGraphicFramePr>
        <p:xfrm>
          <a:off x="76200" y="4038600"/>
          <a:ext cx="889170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6" name="Equation" r:id="rId7" imgW="1905000" imgH="228600" progId="Equation.DSMT4">
                  <p:embed/>
                </p:oleObj>
              </mc:Choice>
              <mc:Fallback>
                <p:oleObj name="Equation" r:id="rId7" imgW="190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" y="4038600"/>
                        <a:ext cx="8891709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0020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1910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|A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040321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 dirty="0">
                <a:latin typeface="Comic Sans MS" pitchFamily="66" charset="0"/>
              </a:rPr>
              <a:t> sets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,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B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incexc6042.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|A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B|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incexc6042.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1910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Sum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41254"/>
              </p:ext>
            </p:extLst>
          </p:nvPr>
        </p:nvGraphicFramePr>
        <p:xfrm>
          <a:off x="382588" y="1447800"/>
          <a:ext cx="84264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790700" imgH="228600" progId="Equation.DSMT4">
                  <p:embed/>
                </p:oleObj>
              </mc:Choice>
              <mc:Fallback>
                <p:oleObj name="Equation" r:id="rId4" imgW="1790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447800"/>
                        <a:ext cx="84264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incexc6042.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82000" cy="49530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permutations of</a:t>
            </a:r>
            <a:r>
              <a:rPr lang="en-US" sz="4400" dirty="0" smtClean="0">
                <a:solidFill>
                  <a:srgbClr val="0000FF"/>
                </a:solidFill>
              </a:rPr>
              <a:t> [0,9]</a:t>
            </a:r>
          </a:p>
          <a:p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0123456789 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0134256789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831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82000" cy="49530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| </a:t>
            </a:r>
            <a:r>
              <a:rPr lang="en-US" sz="4400" dirty="0"/>
              <a:t>permutations of</a:t>
            </a:r>
            <a:r>
              <a:rPr lang="en-US" sz="4400" dirty="0">
                <a:solidFill>
                  <a:srgbClr val="0000FF"/>
                </a:solidFill>
              </a:rPr>
              <a:t> [0,9] |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0FF"/>
                </a:solidFill>
              </a:rPr>
              <a:t> 10!</a:t>
            </a:r>
          </a:p>
          <a:p>
            <a:r>
              <a:rPr lang="en-US" sz="4400" dirty="0">
                <a:solidFill>
                  <a:srgbClr val="000000"/>
                </a:solidFill>
              </a:rPr>
              <a:t>How many have </a:t>
            </a:r>
            <a:r>
              <a:rPr lang="en-US" sz="4400" dirty="0">
                <a:solidFill>
                  <a:srgbClr val="0000FF"/>
                </a:solidFill>
              </a:rPr>
              <a:t>60</a:t>
            </a:r>
            <a:r>
              <a:rPr lang="en-US" sz="4400" dirty="0">
                <a:solidFill>
                  <a:srgbClr val="000000"/>
                </a:solidFill>
              </a:rPr>
              <a:t>, </a:t>
            </a:r>
            <a:r>
              <a:rPr lang="en-US" sz="4400" dirty="0">
                <a:solidFill>
                  <a:srgbClr val="0000FF"/>
                </a:solidFill>
              </a:rPr>
              <a:t>04</a:t>
            </a:r>
            <a:r>
              <a:rPr lang="en-US" sz="4400" dirty="0">
                <a:solidFill>
                  <a:srgbClr val="000000"/>
                </a:solidFill>
              </a:rPr>
              <a:t>, or </a:t>
            </a:r>
            <a:r>
              <a:rPr lang="en-US" sz="4400" dirty="0">
                <a:solidFill>
                  <a:srgbClr val="0000FF"/>
                </a:solidFill>
              </a:rPr>
              <a:t>42</a:t>
            </a:r>
            <a:r>
              <a:rPr lang="en-US" sz="4400" dirty="0"/>
              <a:t>?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0123456789 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0134256789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82000" cy="495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| </a:t>
            </a:r>
            <a:r>
              <a:rPr lang="en-US" sz="4400" dirty="0" smtClean="0"/>
              <a:t>permutations of</a:t>
            </a:r>
            <a:r>
              <a:rPr lang="en-US" sz="4400" dirty="0" smtClean="0">
                <a:solidFill>
                  <a:srgbClr val="0000FF"/>
                </a:solidFill>
              </a:rPr>
              <a:t> [0,9] |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10!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How many have </a:t>
            </a:r>
            <a:r>
              <a:rPr lang="en-US" sz="4400" dirty="0" smtClean="0">
                <a:solidFill>
                  <a:srgbClr val="0000FF"/>
                </a:solidFill>
              </a:rPr>
              <a:t>60</a:t>
            </a:r>
            <a:r>
              <a:rPr lang="en-US" sz="4400" dirty="0" smtClean="0">
                <a:solidFill>
                  <a:srgbClr val="000000"/>
                </a:solidFill>
              </a:rPr>
              <a:t>, </a:t>
            </a:r>
            <a:r>
              <a:rPr lang="en-US" sz="4400" dirty="0" smtClean="0">
                <a:solidFill>
                  <a:srgbClr val="0000FF"/>
                </a:solidFill>
              </a:rPr>
              <a:t>04</a:t>
            </a:r>
            <a:r>
              <a:rPr lang="en-US" sz="4400" dirty="0" smtClean="0">
                <a:solidFill>
                  <a:srgbClr val="000000"/>
                </a:solidFill>
              </a:rPr>
              <a:t>, or </a:t>
            </a:r>
            <a:r>
              <a:rPr lang="en-US" sz="4400" dirty="0" smtClean="0">
                <a:solidFill>
                  <a:srgbClr val="0000FF"/>
                </a:solidFill>
              </a:rPr>
              <a:t>42</a:t>
            </a:r>
            <a:r>
              <a:rPr lang="en-US" sz="4400" dirty="0" smtClean="0"/>
              <a:t>?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0123456789      </a:t>
            </a:r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013</a:t>
            </a:r>
            <a:r>
              <a:rPr lang="en-US" sz="4400" u="sng" dirty="0" smtClean="0">
                <a:solidFill>
                  <a:srgbClr val="008000"/>
                </a:solidFill>
              </a:rPr>
              <a:t>42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56789	    </a:t>
            </a:r>
            <a:r>
              <a:rPr lang="en-US" sz="4400" dirty="0" smtClean="0">
                <a:solidFill>
                  <a:srgbClr val="008000"/>
                </a:solidFill>
              </a:rPr>
              <a:t>yes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0624136789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en-US" sz="4400" dirty="0" smtClean="0">
                <a:solidFill>
                  <a:srgbClr val="008000"/>
                </a:solidFill>
              </a:rPr>
              <a:t>0</a:t>
            </a:r>
            <a:r>
              <a:rPr lang="en-US" sz="4400" u="sng" dirty="0" smtClean="0">
                <a:solidFill>
                  <a:srgbClr val="008000"/>
                </a:solidFill>
              </a:rPr>
              <a:t>42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56789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	    </a:t>
            </a:r>
            <a:r>
              <a:rPr lang="en-US" sz="4400" dirty="0" smtClean="0">
                <a:solidFill>
                  <a:srgbClr val="008000"/>
                </a:solidFill>
              </a:rPr>
              <a:t>yes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617220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99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| </a:t>
            </a:r>
            <a:r>
              <a:rPr lang="en-US" sz="4400" dirty="0" smtClean="0"/>
              <a:t>permutations of</a:t>
            </a:r>
            <a:r>
              <a:rPr lang="en-US" sz="4400" dirty="0" smtClean="0">
                <a:solidFill>
                  <a:srgbClr val="0000FF"/>
                </a:solidFill>
              </a:rPr>
              <a:t> [0,9] |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10!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4800" dirty="0" err="1">
                <a:solidFill>
                  <a:srgbClr val="0000FF"/>
                </a:solidFill>
              </a:rPr>
              <a:t>P</a:t>
            </a:r>
            <a:r>
              <a:rPr lang="en-US" sz="4800" baseline="-25000" dirty="0" err="1">
                <a:solidFill>
                  <a:srgbClr val="008000"/>
                </a:solidFill>
              </a:rPr>
              <a:t>x</a:t>
            </a:r>
            <a:r>
              <a:rPr lang="en-US" sz="4800" baseline="-25000" dirty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perms with subsequence 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endParaRPr lang="en-US" sz="4800" dirty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0123456789      </a:t>
            </a:r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013</a:t>
            </a:r>
            <a:r>
              <a:rPr lang="en-US" sz="4400" u="sng" dirty="0" smtClean="0">
                <a:solidFill>
                  <a:srgbClr val="008000"/>
                </a:solidFill>
              </a:rPr>
              <a:t>42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56789	    </a:t>
            </a:r>
            <a:r>
              <a:rPr lang="en-US" sz="4400" dirty="0" smtClean="0">
                <a:solidFill>
                  <a:srgbClr val="008000"/>
                </a:solidFill>
              </a:rPr>
              <a:t>yes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0624136789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en-US" sz="4400" dirty="0" smtClean="0">
                <a:solidFill>
                  <a:srgbClr val="008000"/>
                </a:solidFill>
              </a:rPr>
              <a:t>0</a:t>
            </a:r>
            <a:r>
              <a:rPr lang="en-US" sz="4400" u="sng" dirty="0" smtClean="0">
                <a:solidFill>
                  <a:srgbClr val="008000"/>
                </a:solidFill>
              </a:rPr>
              <a:t>42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56789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	    </a:t>
            </a:r>
            <a:r>
              <a:rPr lang="en-US" sz="4400" dirty="0" smtClean="0">
                <a:solidFill>
                  <a:srgbClr val="008000"/>
                </a:solidFill>
              </a:rPr>
              <a:t>yes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617220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111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15200" cy="1143000"/>
          </a:xfrm>
        </p:spPr>
        <p:txBody>
          <a:bodyPr/>
          <a:lstStyle/>
          <a:p>
            <a:r>
              <a:rPr lang="en-US" dirty="0" smtClean="0"/>
              <a:t>Example: digit </a:t>
            </a:r>
            <a:r>
              <a:rPr lang="en-US" dirty="0" err="1" smtClean="0"/>
              <a:t>permutatioms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| </a:t>
            </a:r>
            <a:r>
              <a:rPr lang="en-US" sz="4400" dirty="0" smtClean="0"/>
              <a:t>permutations of</a:t>
            </a:r>
            <a:r>
              <a:rPr lang="en-US" sz="4400" dirty="0" smtClean="0">
                <a:solidFill>
                  <a:srgbClr val="0000FF"/>
                </a:solidFill>
              </a:rPr>
              <a:t> [0,9] |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10!</a:t>
            </a:r>
          </a:p>
          <a:p>
            <a:pPr>
              <a:spcBef>
                <a:spcPts val="600"/>
              </a:spcBef>
            </a:pPr>
            <a:r>
              <a:rPr lang="en-US" sz="4800" dirty="0" err="1">
                <a:solidFill>
                  <a:srgbClr val="0000FF"/>
                </a:solidFill>
              </a:rPr>
              <a:t>P</a:t>
            </a:r>
            <a:r>
              <a:rPr lang="en-US" sz="4800" baseline="-25000" dirty="0" err="1">
                <a:solidFill>
                  <a:srgbClr val="008000"/>
                </a:solidFill>
              </a:rPr>
              <a:t>x</a:t>
            </a:r>
            <a:r>
              <a:rPr lang="en-US" sz="4800" baseline="-25000" dirty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perms with subsequence 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x</a:t>
            </a:r>
            <a:endParaRPr lang="en-US" sz="4800" dirty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0123456789      </a:t>
            </a:r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013</a:t>
            </a:r>
            <a:r>
              <a:rPr lang="en-US" sz="4400" u="sng" dirty="0" smtClean="0">
                <a:solidFill>
                  <a:srgbClr val="008000"/>
                </a:solidFill>
              </a:rPr>
              <a:t>42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56789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0624136789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44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13</a:t>
            </a:r>
            <a:r>
              <a:rPr lang="en-US" sz="4400" dirty="0" smtClean="0">
                <a:solidFill>
                  <a:srgbClr val="008000"/>
                </a:solidFill>
              </a:rPr>
              <a:t>0</a:t>
            </a:r>
            <a:r>
              <a:rPr lang="en-US" sz="4400" u="sng" dirty="0" smtClean="0">
                <a:solidFill>
                  <a:srgbClr val="008000"/>
                </a:solidFill>
              </a:rPr>
              <a:t>42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56789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incexc6042.</a:t>
            </a:r>
            <a:fld id="{D64AE0B5-FBC8-401C-9D58-7FCB6A8BDAB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617220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04313"/>
              </p:ext>
            </p:extLst>
          </p:nvPr>
        </p:nvGraphicFramePr>
        <p:xfrm>
          <a:off x="4495800" y="3535135"/>
          <a:ext cx="1447800" cy="11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5" name="Equation" r:id="rId3" imgW="355600" imgH="292100" progId="Equation.DSMT4">
                  <p:embed/>
                </p:oleObj>
              </mc:Choice>
              <mc:Fallback>
                <p:oleObj name="Equation" r:id="rId3" imgW="355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535135"/>
                        <a:ext cx="1447800" cy="118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206875"/>
              </p:ext>
            </p:extLst>
          </p:nvPr>
        </p:nvGraphicFramePr>
        <p:xfrm>
          <a:off x="4548187" y="5135562"/>
          <a:ext cx="28432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6" name="Equation" r:id="rId5" imgW="698500" imgH="292100" progId="Equation.DSMT4">
                  <p:embed/>
                </p:oleObj>
              </mc:Choice>
              <mc:Fallback>
                <p:oleObj name="Equation" r:id="rId5" imgW="698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8187" y="5135562"/>
                        <a:ext cx="2843213" cy="118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8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10070</TotalTime>
  <Words>290</Words>
  <Application>Microsoft Macintosh PowerPoint</Application>
  <PresentationFormat>On-screen Show (4:3)</PresentationFormat>
  <Paragraphs>88</Paragraphs>
  <Slides>19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6.042 Lecture Template</vt:lpstr>
      <vt:lpstr>Equation</vt:lpstr>
      <vt:lpstr>MathType 6.0 Equation</vt:lpstr>
      <vt:lpstr>PowerPoint Presentation</vt:lpstr>
      <vt:lpstr>Sum Rule</vt:lpstr>
      <vt:lpstr>Sum Rule</vt:lpstr>
      <vt:lpstr>Inclusion-Exclusion</vt:lpstr>
      <vt:lpstr>Example: digit permutatioms</vt:lpstr>
      <vt:lpstr>Example: digit permutatioms</vt:lpstr>
      <vt:lpstr>Example: digit permutatioms</vt:lpstr>
      <vt:lpstr>Example: digit permutatioms</vt:lpstr>
      <vt:lpstr>Example: digit permutatioms</vt:lpstr>
      <vt:lpstr>Example: digit permutatioms</vt:lpstr>
      <vt:lpstr>Inclusion-Exclusion (3 Sets)</vt:lpstr>
      <vt:lpstr>Example: digit permutatioms</vt:lpstr>
      <vt:lpstr>Example: digit permutatioms</vt:lpstr>
      <vt:lpstr>Example: digit permutatioms</vt:lpstr>
      <vt:lpstr>Example: digit permutatioms</vt:lpstr>
      <vt:lpstr>Example: digit permutatioms</vt:lpstr>
      <vt:lpstr>Example: digit permutatioms</vt:lpstr>
      <vt:lpstr>Example: digit permutatioms</vt:lpstr>
      <vt:lpstr>Example: digit permutatioms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1768</cp:revision>
  <cp:lastPrinted>2013-04-21T14:27:19Z</cp:lastPrinted>
  <dcterms:created xsi:type="dcterms:W3CDTF">2011-04-15T20:23:54Z</dcterms:created>
  <dcterms:modified xsi:type="dcterms:W3CDTF">2013-04-21T17:33:59Z</dcterms:modified>
</cp:coreProperties>
</file>