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embeddings/oleObject3.bin" ContentType="application/vnd.openxmlformats-officedocument.oleObject"/>
  <Override PartName="/ppt/notesSlides/notesSlide5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7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notesSlides/notesSlide10.xml" ContentType="application/vnd.openxmlformats-officedocument.presentationml.notesSlide+xml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notesSlides/notesSlide11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524" r:id="rId2"/>
    <p:sldId id="506" r:id="rId3"/>
    <p:sldId id="562" r:id="rId4"/>
    <p:sldId id="563" r:id="rId5"/>
    <p:sldId id="564" r:id="rId6"/>
    <p:sldId id="566" r:id="rId7"/>
    <p:sldId id="567" r:id="rId8"/>
    <p:sldId id="565" r:id="rId9"/>
    <p:sldId id="561" r:id="rId10"/>
    <p:sldId id="510" r:id="rId11"/>
    <p:sldId id="559" r:id="rId12"/>
    <p:sldId id="560" r:id="rId13"/>
    <p:sldId id="511" r:id="rId14"/>
  </p:sldIdLst>
  <p:sldSz cx="9144000" cy="6858000" type="screen4x3"/>
  <p:notesSz cx="9601200" cy="73152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96D"/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3" autoAdjust="0"/>
    <p:restoredTop sz="98581" autoAdjust="0"/>
  </p:normalViewPr>
  <p:slideViewPr>
    <p:cSldViewPr showGuides="1">
      <p:cViewPr varScale="1">
        <p:scale>
          <a:sx n="135" d="100"/>
          <a:sy n="135" d="100"/>
        </p:scale>
        <p:origin x="-464" y="-120"/>
      </p:cViewPr>
      <p:guideLst>
        <p:guide orient="horz" pos="220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272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67ED51-D6E5-49E3-B2E6-337A7D16364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10AA9-7B9A-4C88-ABBE-98BE5068C3F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32FD6-C242-45EA-9809-4F1CC77E488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FA472-19A2-4BBD-B046-EAF111414CE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17.bin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915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Inclusion-</a:t>
            </a:r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Exclusion</a:t>
            </a:r>
          </a:p>
          <a:p>
            <a:pPr algn="ctr"/>
            <a:r>
              <a:rPr lang="en-US" sz="8000" dirty="0" smtClean="0">
                <a:solidFill>
                  <a:schemeClr val="tx2"/>
                </a:solidFill>
                <a:latin typeface="Comic Sans MS" pitchFamily="66" charset="0"/>
              </a:rPr>
              <a:t>2 set proof</a:t>
            </a:r>
            <a:endParaRPr lang="en-US" sz="8000" dirty="0" smtClean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216839"/>
              </p:ext>
            </p:extLst>
          </p:nvPr>
        </p:nvGraphicFramePr>
        <p:xfrm>
          <a:off x="217488" y="1187450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Equation" r:id="rId4" imgW="1346200" imgH="266700" progId="Equation.DSMT4">
                  <p:embed/>
                </p:oleObj>
              </mc:Choice>
              <mc:Fallback>
                <p:oleObj name="Equation" r:id="rId4" imgW="13462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187450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0121"/>
              </p:ext>
            </p:extLst>
          </p:nvPr>
        </p:nvGraphicFramePr>
        <p:xfrm>
          <a:off x="933450" y="2451100"/>
          <a:ext cx="730726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Equation" r:id="rId6" imgW="1447800" imgH="495300" progId="Equation.DSMT4">
                  <p:embed/>
                </p:oleObj>
              </mc:Choice>
              <mc:Fallback>
                <p:oleObj name="Equation" r:id="rId6" imgW="14478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51100"/>
                        <a:ext cx="730726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Comic Sans MS" pitchFamily="66" charset="0"/>
              </a:rPr>
              <a:t>Incl-Excl</a:t>
            </a:r>
            <a:r>
              <a:rPr lang="en-US" dirty="0" smtClean="0">
                <a:latin typeface="Comic Sans MS" pitchFamily="66" charset="0"/>
              </a:rPr>
              <a:t> (</a:t>
            </a:r>
            <a:r>
              <a:rPr lang="en-US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dirty="0" smtClean="0">
                <a:latin typeface="Comic Sans MS" pitchFamily="66" charset="0"/>
              </a:rPr>
              <a:t> sets)</a:t>
            </a: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7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597954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7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708770"/>
              </p:ext>
            </p:extLst>
          </p:nvPr>
        </p:nvGraphicFramePr>
        <p:xfrm>
          <a:off x="304800" y="3733800"/>
          <a:ext cx="85344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38" name="Equation" r:id="rId6" imgW="2133600" imgH="533400" progId="Equation.DSMT4">
                  <p:embed/>
                </p:oleObj>
              </mc:Choice>
              <mc:Fallback>
                <p:oleObj name="Equation" r:id="rId6" imgW="21336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4800" y="3733800"/>
                        <a:ext cx="85344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641182"/>
              </p:ext>
            </p:extLst>
          </p:nvPr>
        </p:nvGraphicFramePr>
        <p:xfrm>
          <a:off x="563563" y="1133475"/>
          <a:ext cx="3178175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8" name="Equation" r:id="rId4" imgW="622300" imgH="495300" progId="Equation.DSMT4">
                  <p:embed/>
                </p:oleObj>
              </mc:Choice>
              <mc:Fallback>
                <p:oleObj name="Equation" r:id="rId4" imgW="6223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133475"/>
                        <a:ext cx="3178175" cy="252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612902"/>
              </p:ext>
            </p:extLst>
          </p:nvPr>
        </p:nvGraphicFramePr>
        <p:xfrm>
          <a:off x="1758950" y="3111500"/>
          <a:ext cx="6538913" cy="249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9" name="Equation" r:id="rId6" imgW="1295400" imgH="495300" progId="Equation.DSMT4">
                  <p:embed/>
                </p:oleObj>
              </mc:Choice>
              <mc:Fallback>
                <p:oleObj name="Equation" r:id="rId6" imgW="12954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3111500"/>
                        <a:ext cx="6538913" cy="249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046462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83D78B86-54BD-4C40-B154-E0B4BEB7EE49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err="1" smtClean="0">
                <a:latin typeface="Comic Sans MS" pitchFamily="66" charset="0"/>
              </a:rPr>
              <a:t>Incl-Excl</a:t>
            </a:r>
            <a:r>
              <a:rPr lang="en-US" sz="3600" dirty="0" smtClean="0">
                <a:latin typeface="Comic Sans MS" pitchFamily="66" charset="0"/>
              </a:rPr>
              <a:t> Formula: Proofs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143000"/>
            <a:ext cx="84582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induction on </a:t>
            </a:r>
            <a:r>
              <a:rPr lang="en-US" sz="6000" dirty="0" smtClean="0">
                <a:solidFill>
                  <a:srgbClr val="0000FF"/>
                </a:solidFill>
                <a:latin typeface="Comic Sans MS" pitchFamily="66" charset="0"/>
              </a:rPr>
              <a:t>n</a:t>
            </a:r>
          </a:p>
          <a:p>
            <a:pPr algn="r"/>
            <a:r>
              <a:rPr lang="en-US" sz="4800" dirty="0" smtClean="0">
                <a:solidFill>
                  <a:srgbClr val="660066"/>
                </a:solidFill>
                <a:latin typeface="Comic Sans MS" pitchFamily="66" charset="0"/>
              </a:rPr>
              <a:t>--uninformative</a:t>
            </a:r>
          </a:p>
          <a:p>
            <a:r>
              <a:rPr lang="en-US" sz="6000" dirty="0">
                <a:latin typeface="Comic Sans MS" pitchFamily="66" charset="0"/>
              </a:rPr>
              <a:t>by binomial counting</a:t>
            </a:r>
          </a:p>
          <a:p>
            <a:pPr algn="ctr"/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-</a:t>
            </a:r>
            <a:r>
              <a:rPr lang="en-US" sz="6000" dirty="0">
                <a:solidFill>
                  <a:srgbClr val="90096D"/>
                </a:solidFill>
                <a:latin typeface="Comic Sans MS" pitchFamily="66" charset="0"/>
              </a:rPr>
              <a:t>-</a:t>
            </a:r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next</a:t>
            </a:r>
          </a:p>
          <a:p>
            <a:r>
              <a:rPr lang="en-US" sz="6000" dirty="0">
                <a:latin typeface="Comic Sans MS" pitchFamily="66" charset="0"/>
              </a:rPr>
              <a:t>by </a:t>
            </a:r>
            <a:r>
              <a:rPr lang="en-US" sz="6000" dirty="0" err="1" smtClean="0">
                <a:latin typeface="Comic Sans MS" pitchFamily="66" charset="0"/>
              </a:rPr>
              <a:t>distributivity</a:t>
            </a:r>
            <a:endParaRPr lang="en-US" sz="6000" dirty="0" smtClean="0">
              <a:solidFill>
                <a:srgbClr val="90096D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              </a:t>
            </a:r>
            <a:r>
              <a:rPr lang="en-US" sz="6000" dirty="0" smtClean="0">
                <a:solidFill>
                  <a:srgbClr val="90096D"/>
                </a:solidFill>
                <a:latin typeface="Comic Sans MS" pitchFamily="66" charset="0"/>
              </a:rPr>
              <a:t>--also</a:t>
            </a:r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57150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Inclusion-Exclusion</a:t>
            </a:r>
            <a:endParaRPr lang="en-US" dirty="0" smtClean="0">
              <a:latin typeface="Comic Sans MS" pitchFamily="66" charset="0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841254"/>
              </p:ext>
            </p:extLst>
          </p:nvPr>
        </p:nvGraphicFramePr>
        <p:xfrm>
          <a:off x="382588" y="1447800"/>
          <a:ext cx="84264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4" imgW="1790700" imgH="228600" progId="Equation.DSMT4">
                  <p:embed/>
                </p:oleObj>
              </mc:Choice>
              <mc:Fallback>
                <p:oleObj name="Equation" r:id="rId4" imgW="17907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447800"/>
                        <a:ext cx="842645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304800" y="1447800"/>
            <a:ext cx="8610600" cy="1219200"/>
          </a:xfrm>
          <a:prstGeom prst="rect">
            <a:avLst/>
          </a:prstGeom>
          <a:noFill/>
          <a:ln w="25400">
            <a:solidFill>
              <a:srgbClr val="FF00FF"/>
            </a:solidFill>
            <a:prstDash val="sys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25908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Inc-Exc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from</a:t>
            </a:r>
            <a:r>
              <a:rPr lang="en-US" dirty="0" smtClean="0">
                <a:solidFill>
                  <a:schemeClr val="tx1"/>
                </a:solidFill>
              </a:rPr>
              <a:t> Sum Rule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3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517522"/>
              </p:ext>
            </p:extLst>
          </p:nvPr>
        </p:nvGraphicFramePr>
        <p:xfrm>
          <a:off x="990600" y="3352800"/>
          <a:ext cx="724348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6" name="Equation" r:id="rId4" imgW="1282700" imgH="215900" progId="Equation.DSMT4">
                  <p:embed/>
                </p:oleObj>
              </mc:Choice>
              <mc:Fallback>
                <p:oleObj name="Equation" r:id="rId4" imgW="1282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352800"/>
                        <a:ext cx="7243482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67200" y="5036403"/>
            <a:ext cx="2375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disjoint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0" y="4357806"/>
            <a:ext cx="1752600" cy="533400"/>
            <a:chOff x="4572000" y="4503003"/>
            <a:chExt cx="1752600" cy="533400"/>
          </a:xfrm>
        </p:grpSpPr>
        <p:cxnSp>
          <p:nvCxnSpPr>
            <p:cNvPr id="5" name="Straight Arrow Connector 4"/>
            <p:cNvCxnSpPr>
              <a:stCxn id="3" idx="0"/>
            </p:cNvCxnSpPr>
            <p:nvPr/>
          </p:nvCxnSpPr>
          <p:spPr bwMode="auto">
            <a:xfrm flipV="1">
              <a:off x="5454785" y="4503003"/>
              <a:ext cx="869815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7" name="Straight Arrow Connector 6"/>
            <p:cNvCxnSpPr>
              <a:stCxn id="3" idx="0"/>
            </p:cNvCxnSpPr>
            <p:nvPr/>
          </p:nvCxnSpPr>
          <p:spPr bwMode="auto">
            <a:xfrm flipH="1" flipV="1">
              <a:off x="4572000" y="4503003"/>
              <a:ext cx="882785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20" name="TextBox 19"/>
          <p:cNvSpPr txBox="1"/>
          <p:nvPr/>
        </p:nvSpPr>
        <p:spPr>
          <a:xfrm>
            <a:off x="381000" y="2895600"/>
            <a:ext cx="180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0096D"/>
                </a:solidFill>
                <a:latin typeface="Comic Sans MS" pitchFamily="66" charset="0"/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70043647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Inc-Exc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from</a:t>
            </a:r>
            <a:r>
              <a:rPr lang="en-US" dirty="0" smtClean="0">
                <a:solidFill>
                  <a:schemeClr val="tx1"/>
                </a:solidFill>
              </a:rPr>
              <a:t> Sum Rule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4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22866"/>
              </p:ext>
            </p:extLst>
          </p:nvPr>
        </p:nvGraphicFramePr>
        <p:xfrm>
          <a:off x="382588" y="3352800"/>
          <a:ext cx="84613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60" name="Equation" r:id="rId4" imgW="1498600" imgH="215900" progId="Equation.DSMT4">
                  <p:embed/>
                </p:oleObj>
              </mc:Choice>
              <mc:Fallback>
                <p:oleObj name="Equation" r:id="rId4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588" y="3352800"/>
                        <a:ext cx="84613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32958" y="4648200"/>
            <a:ext cx="4548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Sum Rule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2895600"/>
            <a:ext cx="180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0096D"/>
                </a:solidFill>
                <a:latin typeface="Comic Sans MS" pitchFamily="66" charset="0"/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213772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Inc-Exc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from</a:t>
            </a:r>
            <a:r>
              <a:rPr lang="en-US" dirty="0" smtClean="0">
                <a:solidFill>
                  <a:schemeClr val="tx1"/>
                </a:solidFill>
              </a:rPr>
              <a:t> Sum Rule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5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434873"/>
              </p:ext>
            </p:extLst>
          </p:nvPr>
        </p:nvGraphicFramePr>
        <p:xfrm>
          <a:off x="5867400" y="3429000"/>
          <a:ext cx="3098801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2" name="Equation" r:id="rId4" imgW="622300" imgH="520700" progId="Equation.DSMT4">
                  <p:embed/>
                </p:oleObj>
              </mc:Choice>
              <mc:Fallback>
                <p:oleObj name="Equation" r:id="rId4" imgW="622300" imgH="520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67400" y="3429000"/>
                        <a:ext cx="3098801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03322"/>
              </p:ext>
            </p:extLst>
          </p:nvPr>
        </p:nvGraphicFramePr>
        <p:xfrm>
          <a:off x="382588" y="3352800"/>
          <a:ext cx="84613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93" name="Equation" r:id="rId6" imgW="1498600" imgH="215900" progId="Equation.DSMT4">
                  <p:embed/>
                </p:oleObj>
              </mc:Choice>
              <mc:Fallback>
                <p:oleObj name="Equation" r:id="rId6" imgW="14986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588" y="3352800"/>
                        <a:ext cx="8461375" cy="121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0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3200400" cy="1143000"/>
          </a:xfrm>
        </p:spPr>
        <p:txBody>
          <a:bodyPr/>
          <a:lstStyle/>
          <a:p>
            <a:pPr eaLnBrk="1" hangingPunct="1"/>
            <a:r>
              <a:rPr lang="en-US" b="0" dirty="0" smtClean="0">
                <a:solidFill>
                  <a:srgbClr val="90096D"/>
                </a:solidFill>
                <a:latin typeface="Comic Sans MS" pitchFamily="66" charset="0"/>
              </a:rPr>
              <a:t>Lemma: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6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59848"/>
              </p:ext>
            </p:extLst>
          </p:nvPr>
        </p:nvGraphicFramePr>
        <p:xfrm>
          <a:off x="3024188" y="273050"/>
          <a:ext cx="57356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3" name="Equation" r:id="rId4" imgW="1460500" imgH="241300" progId="Equation.DSMT4">
                  <p:embed/>
                </p:oleObj>
              </mc:Choice>
              <mc:Fallback>
                <p:oleObj name="Equation" r:id="rId4" imgW="146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24188" y="273050"/>
                        <a:ext cx="5735637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45113"/>
              </p:ext>
            </p:extLst>
          </p:nvPr>
        </p:nvGraphicFramePr>
        <p:xfrm>
          <a:off x="381000" y="3581400"/>
          <a:ext cx="830579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14" name="Equation" r:id="rId6" imgW="1384300" imgH="215900" progId="Equation.DSMT4">
                  <p:embed/>
                </p:oleObj>
              </mc:Choice>
              <mc:Fallback>
                <p:oleObj name="Equation" r:id="rId6" imgW="13843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3581400"/>
                        <a:ext cx="8305799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191000" y="5341203"/>
            <a:ext cx="2375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omic Sans MS" pitchFamily="66" charset="0"/>
              </a:rPr>
              <a:t>disjoint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419600" y="4967406"/>
            <a:ext cx="1752600" cy="533400"/>
            <a:chOff x="4495800" y="4807803"/>
            <a:chExt cx="1752600" cy="533400"/>
          </a:xfrm>
        </p:grpSpPr>
        <p:cxnSp>
          <p:nvCxnSpPr>
            <p:cNvPr id="16" name="Straight Arrow Connector 15"/>
            <p:cNvCxnSpPr>
              <a:stCxn id="14" idx="0"/>
            </p:cNvCxnSpPr>
            <p:nvPr/>
          </p:nvCxnSpPr>
          <p:spPr bwMode="auto">
            <a:xfrm flipV="1">
              <a:off x="5378585" y="4807803"/>
              <a:ext cx="869815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17" name="Straight Arrow Connector 16"/>
            <p:cNvCxnSpPr>
              <a:stCxn id="14" idx="0"/>
            </p:cNvCxnSpPr>
            <p:nvPr/>
          </p:nvCxnSpPr>
          <p:spPr bwMode="auto">
            <a:xfrm flipH="1" flipV="1">
              <a:off x="4495800" y="4807803"/>
              <a:ext cx="882785" cy="533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stealth" w="lg" len="lg"/>
            </a:ln>
            <a:effectLst/>
          </p:spPr>
        </p:cxnSp>
      </p:grpSp>
      <p:sp>
        <p:nvSpPr>
          <p:cNvPr id="4" name="TextBox 3"/>
          <p:cNvSpPr txBox="1"/>
          <p:nvPr/>
        </p:nvSpPr>
        <p:spPr>
          <a:xfrm>
            <a:off x="381000" y="2895600"/>
            <a:ext cx="180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0096D"/>
                </a:solidFill>
                <a:latin typeface="Comic Sans MS" pitchFamily="66" charset="0"/>
              </a:rPr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3222326926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3200400" cy="1143000"/>
          </a:xfrm>
        </p:spPr>
        <p:txBody>
          <a:bodyPr/>
          <a:lstStyle/>
          <a:p>
            <a:pPr eaLnBrk="1" hangingPunct="1"/>
            <a:r>
              <a:rPr lang="en-US" b="0" dirty="0" smtClean="0">
                <a:solidFill>
                  <a:srgbClr val="90096D"/>
                </a:solidFill>
                <a:latin typeface="Comic Sans MS" pitchFamily="66" charset="0"/>
              </a:rPr>
              <a:t>Lemma: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endParaRPr lang="en-US" dirty="0" smtClean="0">
              <a:latin typeface="Comic Sans MS" pitchFamily="66" charset="0"/>
            </a:endParaRPr>
          </a:p>
        </p:txBody>
      </p:sp>
      <p:grpSp>
        <p:nvGrpSpPr>
          <p:cNvPr id="1029" name="Group 5"/>
          <p:cNvGrpSpPr>
            <a:grpSpLocks/>
          </p:cNvGrpSpPr>
          <p:nvPr/>
        </p:nvGrpSpPr>
        <p:grpSpPr bwMode="auto">
          <a:xfrm>
            <a:off x="3267075" y="914400"/>
            <a:ext cx="2676525" cy="2352675"/>
            <a:chOff x="2058" y="1926"/>
            <a:chExt cx="1686" cy="1482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2058" y="1926"/>
              <a:ext cx="37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3406" y="1926"/>
              <a:ext cx="33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rgbClr val="0000FF"/>
                  </a:solidFill>
                  <a:latin typeface="Comic Sans MS" pitchFamily="66" charset="0"/>
                </a:rPr>
                <a:t>B</a:t>
              </a:r>
            </a:p>
          </p:txBody>
        </p:sp>
        <p:grpSp>
          <p:nvGrpSpPr>
            <p:cNvPr id="1034" name="Group 8"/>
            <p:cNvGrpSpPr>
              <a:grpSpLocks/>
            </p:cNvGrpSpPr>
            <p:nvPr/>
          </p:nvGrpSpPr>
          <p:grpSpPr bwMode="auto">
            <a:xfrm>
              <a:off x="2058" y="2376"/>
              <a:ext cx="1640" cy="1032"/>
              <a:chOff x="2040" y="2288"/>
              <a:chExt cx="1640" cy="1032"/>
            </a:xfrm>
          </p:grpSpPr>
          <p:sp>
            <p:nvSpPr>
              <p:cNvPr id="1035" name="Oval 9"/>
              <p:cNvSpPr>
                <a:spLocks noChangeArrowheads="1"/>
              </p:cNvSpPr>
              <p:nvPr/>
            </p:nvSpPr>
            <p:spPr bwMode="auto">
              <a:xfrm>
                <a:off x="2040" y="2288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36" name="Oval 10"/>
              <p:cNvSpPr>
                <a:spLocks noChangeArrowheads="1"/>
              </p:cNvSpPr>
              <p:nvPr/>
            </p:nvSpPr>
            <p:spPr bwMode="auto">
              <a:xfrm>
                <a:off x="2664" y="2288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031" name="Slide Number Placeholder 1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28279EDB-FC81-4FF0-A8B6-60CD38656473}" type="slidenum">
              <a:rPr lang="en-US" smtClean="0"/>
              <a:pPr/>
              <a:t>7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78398"/>
              </p:ext>
            </p:extLst>
          </p:nvPr>
        </p:nvGraphicFramePr>
        <p:xfrm>
          <a:off x="152400" y="3505200"/>
          <a:ext cx="8801100" cy="137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4" name="Equation" r:id="rId4" imgW="1549400" imgH="241300" progId="Equation.DSMT4">
                  <p:embed/>
                </p:oleObj>
              </mc:Choice>
              <mc:Fallback>
                <p:oleObj name="Equation" r:id="rId4" imgW="15494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3505200"/>
                        <a:ext cx="8801100" cy="1370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1000" y="2895600"/>
            <a:ext cx="180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90096D"/>
                </a:solidFill>
                <a:latin typeface="Comic Sans MS" pitchFamily="66" charset="0"/>
              </a:rPr>
              <a:t>proof: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32958" y="4648200"/>
            <a:ext cx="45488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by Sum Rule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0" y="1600200"/>
            <a:ext cx="2236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008000"/>
                </a:solidFill>
                <a:latin typeface="Comic Sans MS" pitchFamily="66" charset="0"/>
              </a:rPr>
              <a:t>QED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135997"/>
              </p:ext>
            </p:extLst>
          </p:nvPr>
        </p:nvGraphicFramePr>
        <p:xfrm>
          <a:off x="3024188" y="273050"/>
          <a:ext cx="57356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5" name="Equation" r:id="rId6" imgW="1460500" imgH="241300" progId="Equation.DSMT4">
                  <p:embed/>
                </p:oleObj>
              </mc:Choice>
              <mc:Fallback>
                <p:oleObj name="Equation" r:id="rId6" imgW="14605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24188" y="273050"/>
                        <a:ext cx="5735637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02703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3914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Inclusion-Exclusion (3 Sets)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1062038" y="1219200"/>
            <a:ext cx="7583025" cy="2308324"/>
          </a:xfrm>
          <a:prstGeom prst="rect">
            <a:avLst/>
          </a:prstGeom>
          <a:noFill/>
          <a:ln w="31750">
            <a:solidFill>
              <a:srgbClr val="FF00FF"/>
            </a:solidFill>
            <a:prstDash val="sysDash"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tabLst>
                <a:tab pos="27432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Symbol" pitchFamily="18" charset="2"/>
              </a:rPr>
              <a:t>∪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=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|A|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–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</a:p>
          <a:p>
            <a:pPr>
              <a:tabLst>
                <a:tab pos="27432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 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Euclid Symbol" charset="2"/>
                <a:cs typeface="Euclid Symbol" charset="2"/>
              </a:rPr>
              <a:t>+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|A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B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sym typeface="Euclid Symbol" pitchFamily="18" charset="2"/>
              </a:rPr>
              <a:t>∩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C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|</a:t>
            </a:r>
          </a:p>
        </p:txBody>
      </p:sp>
      <p:grpSp>
        <p:nvGrpSpPr>
          <p:cNvPr id="16388" name="Group 12"/>
          <p:cNvGrpSpPr>
            <a:grpSpLocks/>
          </p:cNvGrpSpPr>
          <p:nvPr/>
        </p:nvGrpSpPr>
        <p:grpSpPr bwMode="auto">
          <a:xfrm>
            <a:off x="2686050" y="3586163"/>
            <a:ext cx="3787775" cy="3195637"/>
            <a:chOff x="1692" y="2232"/>
            <a:chExt cx="2386" cy="2013"/>
          </a:xfrm>
        </p:grpSpPr>
        <p:sp>
          <p:nvSpPr>
            <p:cNvPr id="16390" name="Text Box 3"/>
            <p:cNvSpPr txBox="1">
              <a:spLocks noChangeArrowheads="1"/>
            </p:cNvSpPr>
            <p:nvPr/>
          </p:nvSpPr>
          <p:spPr bwMode="auto">
            <a:xfrm>
              <a:off x="1692" y="2561"/>
              <a:ext cx="32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E5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16391" name="Text Box 4"/>
            <p:cNvSpPr txBox="1">
              <a:spLocks noChangeArrowheads="1"/>
            </p:cNvSpPr>
            <p:nvPr/>
          </p:nvSpPr>
          <p:spPr bwMode="auto">
            <a:xfrm>
              <a:off x="3780" y="2561"/>
              <a:ext cx="29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E5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16392" name="Text Box 5"/>
            <p:cNvSpPr txBox="1">
              <a:spLocks noChangeArrowheads="1"/>
            </p:cNvSpPr>
            <p:nvPr/>
          </p:nvSpPr>
          <p:spPr bwMode="auto">
            <a:xfrm>
              <a:off x="2728" y="3841"/>
              <a:ext cx="29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E5"/>
                  </a:solidFill>
                  <a:latin typeface="Comic Sans MS" pitchFamily="66" charset="0"/>
                </a:rPr>
                <a:t>C</a:t>
              </a:r>
            </a:p>
          </p:txBody>
        </p: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2064" y="2232"/>
              <a:ext cx="1632" cy="1608"/>
              <a:chOff x="1984" y="2232"/>
              <a:chExt cx="1632" cy="1608"/>
            </a:xfrm>
          </p:grpSpPr>
          <p:sp>
            <p:nvSpPr>
              <p:cNvPr id="16394" name="Oval 8"/>
              <p:cNvSpPr>
                <a:spLocks noChangeArrowheads="1"/>
              </p:cNvSpPr>
              <p:nvPr/>
            </p:nvSpPr>
            <p:spPr bwMode="auto">
              <a:xfrm>
                <a:off x="1984" y="2240"/>
                <a:ext cx="1016" cy="1032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5" name="Oval 9"/>
              <p:cNvSpPr>
                <a:spLocks noChangeArrowheads="1"/>
              </p:cNvSpPr>
              <p:nvPr/>
            </p:nvSpPr>
            <p:spPr bwMode="auto">
              <a:xfrm>
                <a:off x="2292" y="2808"/>
                <a:ext cx="1016" cy="1032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Oval 10"/>
              <p:cNvSpPr>
                <a:spLocks noChangeArrowheads="1"/>
              </p:cNvSpPr>
              <p:nvPr/>
            </p:nvSpPr>
            <p:spPr bwMode="auto">
              <a:xfrm>
                <a:off x="1984" y="2248"/>
                <a:ext cx="1016" cy="1032"/>
              </a:xfrm>
              <a:prstGeom prst="ellipse">
                <a:avLst/>
              </a:prstGeom>
              <a:solidFill>
                <a:srgbClr val="33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6397" name="Oval 11"/>
              <p:cNvSpPr>
                <a:spLocks noChangeArrowheads="1"/>
              </p:cNvSpPr>
              <p:nvPr/>
            </p:nvSpPr>
            <p:spPr bwMode="auto">
              <a:xfrm>
                <a:off x="2600" y="2232"/>
                <a:ext cx="1016" cy="103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chemeClr val="accent2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16389" name="Slide Number Placeholder 1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3B8E4082-F40B-4428-B587-3133F5D7165C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295159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019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Inclusion-Excl</a:t>
            </a:r>
            <a:r>
              <a:rPr lang="en-US" dirty="0" smtClean="0"/>
              <a:t>usion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5125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incexcI</a:t>
            </a:r>
            <a:r>
              <a:rPr lang="en-US" dirty="0" smtClean="0"/>
              <a:t>.</a:t>
            </a:r>
            <a:fld id="{440333D2-3154-4D4B-AAB9-AB5679BA8A30}" type="slidenum">
              <a:rPr lang="en-US" smtClean="0"/>
              <a:pPr/>
              <a:t>9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928959"/>
              </p:ext>
            </p:extLst>
          </p:nvPr>
        </p:nvGraphicFramePr>
        <p:xfrm>
          <a:off x="457200" y="3200400"/>
          <a:ext cx="8229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2" name="Equation" r:id="rId4" imgW="2057400" imgH="533400" progId="Equation.DSMT4">
                  <p:embed/>
                </p:oleObj>
              </mc:Choice>
              <mc:Fallback>
                <p:oleObj name="Equation" r:id="rId4" imgW="2057400" imgH="533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3200400"/>
                        <a:ext cx="8229600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540511"/>
              </p:ext>
            </p:extLst>
          </p:nvPr>
        </p:nvGraphicFramePr>
        <p:xfrm>
          <a:off x="217488" y="1687512"/>
          <a:ext cx="68770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3" name="Equation" r:id="rId6" imgW="1346200" imgH="266700" progId="Equation.DSMT4">
                  <p:embed/>
                </p:oleObj>
              </mc:Choice>
              <mc:Fallback>
                <p:oleObj name="Equation" r:id="rId6" imgW="1346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1687512"/>
                        <a:ext cx="6877050" cy="1360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50548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9954</TotalTime>
  <Words>215</Words>
  <Application>Microsoft Macintosh PowerPoint</Application>
  <PresentationFormat>On-screen Show (4:3)</PresentationFormat>
  <Paragraphs>75</Paragraphs>
  <Slides>13</Slides>
  <Notes>13</Notes>
  <HiddenSlides>3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6.042 Lecture Template</vt:lpstr>
      <vt:lpstr>Equation</vt:lpstr>
      <vt:lpstr>PowerPoint Presentation</vt:lpstr>
      <vt:lpstr>Inclusion-Exclusion</vt:lpstr>
      <vt:lpstr>Inc-Exc from Sum Rule</vt:lpstr>
      <vt:lpstr>Inc-Exc from Sum Rule</vt:lpstr>
      <vt:lpstr>Inc-Exc from Sum Rule</vt:lpstr>
      <vt:lpstr>Lemma: </vt:lpstr>
      <vt:lpstr>Lemma: </vt:lpstr>
      <vt:lpstr>Inclusion-Exclusion (3 Sets)</vt:lpstr>
      <vt:lpstr>Inclusion-Exclusion</vt:lpstr>
      <vt:lpstr>Incl-Excl (n sets)</vt:lpstr>
      <vt:lpstr>Inclusion-Exclusion</vt:lpstr>
      <vt:lpstr>Inclusion-Exclusion</vt:lpstr>
      <vt:lpstr>Incl-Excl Formula: Proofs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1748</cp:revision>
  <cp:lastPrinted>2013-04-21T14:27:19Z</cp:lastPrinted>
  <dcterms:created xsi:type="dcterms:W3CDTF">2011-04-15T20:23:54Z</dcterms:created>
  <dcterms:modified xsi:type="dcterms:W3CDTF">2013-04-21T17:40:11Z</dcterms:modified>
</cp:coreProperties>
</file>