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ppt/notesSlides/notesSlide13.xml" ContentType="application/vnd.openxmlformats-officedocument.presentationml.notesSlide+xml"/>
  <Override PartName="/ppt/embeddings/oleObject8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9.bin" ContentType="application/vnd.openxmlformats-officedocument.oleObject"/>
  <Override PartName="/ppt/notesSlides/notesSlide16.xml" ContentType="application/vnd.openxmlformats-officedocument.presentationml.notesSlide+xml"/>
  <Override PartName="/ppt/embeddings/oleObject10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6" r:id="rId3"/>
    <p:sldId id="275" r:id="rId4"/>
    <p:sldId id="267" r:id="rId5"/>
    <p:sldId id="268" r:id="rId6"/>
    <p:sldId id="269" r:id="rId7"/>
    <p:sldId id="276" r:id="rId8"/>
    <p:sldId id="270" r:id="rId9"/>
    <p:sldId id="271" r:id="rId10"/>
    <p:sldId id="277" r:id="rId11"/>
    <p:sldId id="272" r:id="rId12"/>
    <p:sldId id="274" r:id="rId13"/>
    <p:sldId id="278" r:id="rId14"/>
    <p:sldId id="279" r:id="rId15"/>
    <p:sldId id="260" r:id="rId16"/>
    <p:sldId id="263" r:id="rId17"/>
    <p:sldId id="264" r:id="rId18"/>
    <p:sldId id="265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00"/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7" d="100"/>
          <a:sy n="117" d="100"/>
        </p:scale>
        <p:origin x="-37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74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57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44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00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86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88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75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50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32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11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13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1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54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96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39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8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76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9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infexp</a:t>
            </a:r>
            <a:r>
              <a:rPr lang="en-US" dirty="0" smtClean="0"/>
              <a:t>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infexp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infexp</a:t>
            </a:r>
            <a:r>
              <a:rPr lang="en-US" dirty="0" smtClean="0"/>
              <a:t>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infexp</a:t>
            </a:r>
            <a:r>
              <a:rPr lang="en-US" dirty="0" smtClean="0"/>
              <a:t>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infexp</a:t>
            </a:r>
            <a:r>
              <a:rPr lang="en-US" dirty="0" smtClean="0"/>
              <a:t>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15,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 smtClean="0"/>
              <a:t>infexp</a:t>
            </a:r>
            <a:r>
              <a:rPr lang="en-US" dirty="0" smtClean="0"/>
              <a:t>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8" r:id="rId3"/>
    <p:sldLayoutId id="2147483699" r:id="rId4"/>
    <p:sldLayoutId id="2147483701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infexp</a:t>
            </a:r>
            <a:r>
              <a:rPr lang="en-US" dirty="0" smtClean="0"/>
              <a:t>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8686800" cy="403860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Infinite</a:t>
            </a:r>
            <a:br>
              <a:rPr lang="en-US" sz="8000" dirty="0" smtClean="0"/>
            </a:br>
            <a:r>
              <a:rPr lang="en-US" sz="8000" dirty="0" smtClean="0"/>
              <a:t>Expectation</a:t>
            </a:r>
            <a:endParaRPr lang="en-US" sz="80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3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4"/>
            <a:ext cx="6329362" cy="1146175"/>
          </a:xfrm>
        </p:spPr>
        <p:txBody>
          <a:bodyPr/>
          <a:lstStyle/>
          <a:p>
            <a:r>
              <a:rPr lang="en-US" dirty="0" smtClean="0"/>
              <a:t>Bet-Doubling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So paradoxically, you are </a:t>
            </a:r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certain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to win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 </a:t>
            </a:r>
            <a:r>
              <a:rPr lang="en-US" sz="4400" dirty="0" smtClean="0">
                <a:solidFill>
                  <a:srgbClr val="E10000"/>
                </a:solidFill>
                <a:latin typeface="Comic Sans MS"/>
                <a:cs typeface="Comic Sans MS"/>
              </a:rPr>
              <a:t>unfair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game.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What’s the hitch: what bankroll will let you play?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E[$ in last bet]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</a:p>
          <a:p>
            <a:pPr marL="0" indent="0">
              <a:buNone/>
            </a:pP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infexp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10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423264"/>
              </p:ext>
            </p:extLst>
          </p:nvPr>
        </p:nvGraphicFramePr>
        <p:xfrm>
          <a:off x="357188" y="4746625"/>
          <a:ext cx="70199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1" name="Equation" r:id="rId4" imgW="2463800" imgH="660400" progId="Equation.DSMT4">
                  <p:embed/>
                </p:oleObj>
              </mc:Choice>
              <mc:Fallback>
                <p:oleObj name="Equation" r:id="rId4" imgW="24638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7188" y="4746625"/>
                        <a:ext cx="7019925" cy="188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2833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4"/>
            <a:ext cx="6329362" cy="1146175"/>
          </a:xfrm>
        </p:spPr>
        <p:txBody>
          <a:bodyPr/>
          <a:lstStyle/>
          <a:p>
            <a:r>
              <a:rPr lang="en-US" dirty="0" smtClean="0"/>
              <a:t>Bet-Doubling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So paradoxically, you are </a:t>
            </a:r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certain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to win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 </a:t>
            </a:r>
            <a:r>
              <a:rPr lang="en-US" sz="4400" dirty="0" smtClean="0">
                <a:solidFill>
                  <a:srgbClr val="E10000"/>
                </a:solidFill>
                <a:latin typeface="Comic Sans MS"/>
                <a:cs typeface="Comic Sans MS"/>
              </a:rPr>
              <a:t>unfair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game.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What’s the hitch?  What initial stake will let you play?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E[$ in last bet]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</a:p>
          <a:p>
            <a:pPr marL="0" indent="0">
              <a:buNone/>
            </a:pP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infexp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11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740511"/>
              </p:ext>
            </p:extLst>
          </p:nvPr>
        </p:nvGraphicFramePr>
        <p:xfrm>
          <a:off x="4813300" y="3975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66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13300" y="3975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893125"/>
              </p:ext>
            </p:extLst>
          </p:nvPr>
        </p:nvGraphicFramePr>
        <p:xfrm>
          <a:off x="381000" y="4746625"/>
          <a:ext cx="611505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67" name="Equation" r:id="rId6" imgW="2146300" imgH="660400" progId="Equation.DSMT4">
                  <p:embed/>
                </p:oleObj>
              </mc:Choice>
              <mc:Fallback>
                <p:oleObj name="Equation" r:id="rId6" imgW="21463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4746625"/>
                        <a:ext cx="6115050" cy="188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011993"/>
              </p:ext>
            </p:extLst>
          </p:nvPr>
        </p:nvGraphicFramePr>
        <p:xfrm>
          <a:off x="6705600" y="5257800"/>
          <a:ext cx="190309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68" name="Equation" r:id="rId8" imgW="342900" imgH="127000" progId="Equation.DSMT4">
                  <p:embed/>
                </p:oleObj>
              </mc:Choice>
              <mc:Fallback>
                <p:oleObj name="Equation" r:id="rId8" imgW="3429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05600" y="5257800"/>
                        <a:ext cx="1903095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856621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4"/>
            <a:ext cx="6329362" cy="1146175"/>
          </a:xfrm>
        </p:spPr>
        <p:txBody>
          <a:bodyPr/>
          <a:lstStyle/>
          <a:p>
            <a:r>
              <a:rPr lang="en-US" dirty="0" smtClean="0"/>
              <a:t>Bet-Doubling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905000"/>
            <a:ext cx="8458200" cy="3048000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To be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certain to win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 </a:t>
            </a:r>
            <a:r>
              <a:rPr lang="en-US" sz="5400" dirty="0" smtClean="0">
                <a:solidFill>
                  <a:srgbClr val="E10000"/>
                </a:solidFill>
                <a:latin typeface="Comic Sans MS"/>
                <a:cs typeface="Comic Sans MS"/>
              </a:rPr>
              <a:t>unfair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game, you need an</a:t>
            </a:r>
          </a:p>
          <a:p>
            <a:pPr marL="0" indent="0">
              <a:buNone/>
            </a:pPr>
            <a:r>
              <a:rPr lang="en-US" sz="5400" dirty="0" smtClean="0">
                <a:solidFill>
                  <a:srgbClr val="E10000"/>
                </a:solidFill>
                <a:latin typeface="Comic Sans MS"/>
                <a:cs typeface="Comic Sans MS"/>
              </a:rPr>
              <a:t>infinite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bankroll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infexp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12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507589"/>
              </p:ext>
            </p:extLst>
          </p:nvPr>
        </p:nvGraphicFramePr>
        <p:xfrm>
          <a:off x="4813300" y="3975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92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13300" y="3975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7671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4"/>
            <a:ext cx="6329362" cy="1146175"/>
          </a:xfrm>
        </p:spPr>
        <p:txBody>
          <a:bodyPr/>
          <a:lstStyle/>
          <a:p>
            <a:r>
              <a:rPr lang="en-US" dirty="0" smtClean="0"/>
              <a:t>Bet-Doubling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067800" cy="4038600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With a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finite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bankroll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, your </a:t>
            </a:r>
            <a:r>
              <a:rPr lang="en-US" sz="5400" dirty="0" smtClean="0">
                <a:latin typeface="Comic Sans MS"/>
                <a:cs typeface="Comic Sans MS"/>
              </a:rPr>
              <a:t>expectation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goes back to being </a:t>
            </a:r>
            <a:r>
              <a:rPr lang="en-US" sz="5400" dirty="0" smtClean="0">
                <a:solidFill>
                  <a:srgbClr val="E10000"/>
                </a:solidFill>
                <a:latin typeface="Comic Sans MS"/>
                <a:cs typeface="Comic Sans MS"/>
              </a:rPr>
              <a:t>negative</a:t>
            </a:r>
            <a:r>
              <a:rPr lang="en-US" sz="5400" b="1" dirty="0" smtClean="0">
                <a:solidFill>
                  <a:srgbClr val="000000"/>
                </a:solidFill>
                <a:latin typeface="Comic Sans MS"/>
                <a:cs typeface="Comic Sans MS"/>
              </a:rPr>
              <a:t>—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as it should</a:t>
            </a:r>
          </a:p>
          <a:p>
            <a:pPr marL="0" indent="0">
              <a:buNone/>
            </a:pP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in an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unfair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game.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infexp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13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921716"/>
              </p:ext>
            </p:extLst>
          </p:nvPr>
        </p:nvGraphicFramePr>
        <p:xfrm>
          <a:off x="4813300" y="3975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4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13300" y="3975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3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228600"/>
            <a:ext cx="6134100" cy="914400"/>
          </a:xfrm>
        </p:spPr>
        <p:txBody>
          <a:bodyPr/>
          <a:lstStyle/>
          <a:p>
            <a:r>
              <a:rPr lang="en-US" dirty="0" smtClean="0"/>
              <a:t>Infinite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4419600"/>
          </a:xfrm>
        </p:spPr>
        <p:txBody>
          <a:bodyPr/>
          <a:lstStyle/>
          <a:p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Bet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doubling</a:t>
            </a:r>
            <a:r>
              <a:rPr lang="en-US" sz="4000" dirty="0" smtClean="0">
                <a:latin typeface="Comic Sans MS"/>
                <a:cs typeface="Comic Sans MS"/>
              </a:rPr>
              <a:t>: win is certain, but expected </a:t>
            </a:r>
            <a:r>
              <a:rPr lang="en-US" sz="4000" dirty="0" smtClean="0">
                <a:latin typeface="Comic Sans MS"/>
                <a:cs typeface="Comic Sans MS"/>
              </a:rPr>
              <a:t>last bet </a:t>
            </a:r>
            <a:r>
              <a:rPr lang="en-US" sz="4000" dirty="0" smtClean="0">
                <a:latin typeface="Comic Sans MS"/>
                <a:cs typeface="Comic Sans MS"/>
              </a:rPr>
              <a:t>is infinite</a:t>
            </a:r>
            <a:r>
              <a:rPr lang="en-US" sz="4000" dirty="0" smtClean="0">
                <a:latin typeface="Comic Sans MS"/>
                <a:cs typeface="Comic Sans MS"/>
              </a:rPr>
              <a:t>.</a:t>
            </a:r>
          </a:p>
          <a:p>
            <a:r>
              <a:rPr lang="en-US" sz="4000" dirty="0">
                <a:solidFill>
                  <a:srgbClr val="0000FF"/>
                </a:solidFill>
                <a:cs typeface="Comic Sans MS"/>
              </a:rPr>
              <a:t>Fair gambler’s ruin</a:t>
            </a:r>
            <a:r>
              <a:rPr lang="en-US" sz="4000" dirty="0">
                <a:cs typeface="Comic Sans MS"/>
              </a:rPr>
              <a:t>: ruin is certain, but expected to take forever</a:t>
            </a:r>
            <a:r>
              <a:rPr lang="en-US" sz="4000" dirty="0" smtClean="0">
                <a:cs typeface="Comic Sans MS"/>
              </a:rPr>
              <a:t>.</a:t>
            </a:r>
            <a:endParaRPr lang="en-US" sz="4000" dirty="0">
              <a:latin typeface="Comic Sans MS"/>
              <a:cs typeface="Comic Sans MS"/>
            </a:endParaRPr>
          </a:p>
          <a:p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E[# tries to beat 1</a:t>
            </a:r>
            <a:r>
              <a:rPr lang="en-US" sz="40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st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 try]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000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endParaRPr lang="en-US" sz="4000" dirty="0" smtClean="0">
              <a:latin typeface="Euclid Symbol" charset="2"/>
              <a:cs typeface="Euclid Symbol" charset="2"/>
            </a:endParaRPr>
          </a:p>
          <a:p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E[R]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000" dirty="0" smtClean="0">
                <a:latin typeface="Comic Sans MS"/>
                <a:cs typeface="Comic Sans MS"/>
              </a:rPr>
              <a:t>, </a:t>
            </a:r>
            <a:r>
              <a:rPr lang="en-US" sz="4000" dirty="0" smtClean="0">
                <a:latin typeface="Comic Sans MS"/>
                <a:cs typeface="Comic Sans MS"/>
              </a:rPr>
              <a:t>but maybe </a:t>
            </a:r>
            <a:r>
              <a:rPr lang="en-US" sz="4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Var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[</a:t>
            </a:r>
            <a:r>
              <a:rPr lang="en-US" sz="4000" dirty="0">
                <a:solidFill>
                  <a:srgbClr val="0000FF"/>
                </a:solidFill>
                <a:latin typeface="Comic Sans MS"/>
                <a:cs typeface="Comic Sans MS"/>
              </a:rPr>
              <a:t>R] 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000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endParaRPr lang="en-US" sz="4000" dirty="0" smtClean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14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2781300" y="6627205"/>
            <a:ext cx="35814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90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1143000"/>
          </a:xfrm>
        </p:spPr>
        <p:txBody>
          <a:bodyPr/>
          <a:lstStyle/>
          <a:p>
            <a:r>
              <a:rPr lang="en-US" dirty="0" smtClean="0"/>
              <a:t>Coping with </a:t>
            </a:r>
            <a:r>
              <a:rPr lang="en-US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 </a:t>
            </a:r>
            <a:r>
              <a:rPr lang="en-US" dirty="0" smtClean="0"/>
              <a:t>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36576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Average of repeated trials does not converge.  (No Weak Law.)</a:t>
            </a:r>
          </a:p>
          <a:p>
            <a:pPr marL="0" indent="0">
              <a:buNone/>
            </a:pPr>
            <a:r>
              <a:rPr lang="en-US" sz="4800" dirty="0" smtClean="0"/>
              <a:t>But even if </a:t>
            </a:r>
            <a:r>
              <a:rPr lang="en-US" sz="4800" dirty="0">
                <a:solidFill>
                  <a:srgbClr val="0000FF"/>
                </a:solidFill>
              </a:rPr>
              <a:t>E[R]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,  maybe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infexp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15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488900"/>
              </p:ext>
            </p:extLst>
          </p:nvPr>
        </p:nvGraphicFramePr>
        <p:xfrm>
          <a:off x="2928938" y="4648200"/>
          <a:ext cx="32845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7" name="Equation" r:id="rId4" imgW="762000" imgH="406400" progId="Equation.DSMT4">
                  <p:embed/>
                </p:oleObj>
              </mc:Choice>
              <mc:Fallback>
                <p:oleObj name="Equation" r:id="rId4" imgW="7620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8938" y="4648200"/>
                        <a:ext cx="32845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564104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1143000"/>
          </a:xfrm>
        </p:spPr>
        <p:txBody>
          <a:bodyPr/>
          <a:lstStyle/>
          <a:p>
            <a:r>
              <a:rPr lang="en-US" dirty="0" smtClean="0"/>
              <a:t>Coping with </a:t>
            </a:r>
            <a:r>
              <a:rPr lang="en-US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 </a:t>
            </a:r>
            <a:r>
              <a:rPr lang="en-US" dirty="0" smtClean="0"/>
              <a:t>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36576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Average of repeated trials does not converge.  (No Weak Law.)</a:t>
            </a:r>
          </a:p>
          <a:p>
            <a:pPr marL="0" indent="0">
              <a:buNone/>
            </a:pPr>
            <a:r>
              <a:rPr lang="en-US" sz="4800" dirty="0" smtClean="0"/>
              <a:t>But even if </a:t>
            </a:r>
            <a:r>
              <a:rPr lang="en-US" sz="4800" dirty="0">
                <a:solidFill>
                  <a:srgbClr val="0000FF"/>
                </a:solidFill>
              </a:rPr>
              <a:t>E[R]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,  maybe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infexp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16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506919"/>
              </p:ext>
            </p:extLst>
          </p:nvPr>
        </p:nvGraphicFramePr>
        <p:xfrm>
          <a:off x="2894012" y="5033962"/>
          <a:ext cx="3887788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9" name="Equation" r:id="rId4" imgW="901700" imgH="228600" progId="Equation.DSMT4">
                  <p:embed/>
                </p:oleObj>
              </mc:Choice>
              <mc:Fallback>
                <p:oleObj name="Equation" r:id="rId4" imgW="901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4012" y="5033962"/>
                        <a:ext cx="3887788" cy="985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995590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1143000"/>
          </a:xfrm>
        </p:spPr>
        <p:txBody>
          <a:bodyPr/>
          <a:lstStyle/>
          <a:p>
            <a:r>
              <a:rPr lang="en-US" dirty="0" smtClean="0"/>
              <a:t>Coping with </a:t>
            </a:r>
            <a:r>
              <a:rPr lang="en-US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 </a:t>
            </a:r>
            <a:r>
              <a:rPr lang="en-US" dirty="0" smtClean="0"/>
              <a:t>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1910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Average of repeated trials does not converge.  (No Weak Law.)</a:t>
            </a:r>
          </a:p>
          <a:p>
            <a:pPr marL="0" indent="0">
              <a:buNone/>
            </a:pPr>
            <a:r>
              <a:rPr lang="en-US" sz="4800" dirty="0" smtClean="0"/>
              <a:t>But even if </a:t>
            </a:r>
            <a:r>
              <a:rPr lang="en-US" sz="4800" dirty="0">
                <a:solidFill>
                  <a:srgbClr val="0000FF"/>
                </a:solidFill>
              </a:rPr>
              <a:t>E[R]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,  </a:t>
            </a:r>
          </a:p>
          <a:p>
            <a:pPr marL="0" indent="0">
              <a:buNone/>
            </a:pPr>
            <a:r>
              <a:rPr lang="en-US" sz="4800" dirty="0" smtClean="0"/>
              <a:t>analyze </a:t>
            </a:r>
            <a:r>
              <a:rPr lang="en-US" sz="4800" dirty="0"/>
              <a:t>rate of </a:t>
            </a:r>
            <a:r>
              <a:rPr lang="en-US" sz="4800" dirty="0" smtClean="0"/>
              <a:t>divergence.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infexp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17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8883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472362" cy="1143000"/>
          </a:xfrm>
        </p:spPr>
        <p:txBody>
          <a:bodyPr/>
          <a:lstStyle/>
          <a:p>
            <a:r>
              <a:rPr lang="en-US" dirty="0" smtClean="0"/>
              <a:t>Moral of the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391400" cy="3810000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smtClean="0"/>
              <a:t>Infinite expectation comes up regularly in extreme situations,</a:t>
            </a:r>
          </a:p>
          <a:p>
            <a:pPr marL="0" indent="0">
              <a:buNone/>
            </a:pPr>
            <a:r>
              <a:rPr lang="en-US" sz="5400" dirty="0"/>
              <a:t>b</a:t>
            </a:r>
            <a:r>
              <a:rPr lang="en-US" sz="5400" dirty="0" smtClean="0"/>
              <a:t>ut </a:t>
            </a:r>
            <a:r>
              <a:rPr lang="en-US" sz="5400" dirty="0" smtClean="0"/>
              <a:t>can be coped with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infexp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18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140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4"/>
            <a:ext cx="6329362" cy="1146175"/>
          </a:xfrm>
        </p:spPr>
        <p:txBody>
          <a:bodyPr/>
          <a:lstStyle/>
          <a:p>
            <a:r>
              <a:rPr lang="en-US" dirty="0" smtClean="0"/>
              <a:t>Bet-Doubling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How to beat an unfair roulette game: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infexp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2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7116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4"/>
            <a:ext cx="6329362" cy="1146175"/>
          </a:xfrm>
        </p:spPr>
        <p:txBody>
          <a:bodyPr/>
          <a:lstStyle/>
          <a:p>
            <a:r>
              <a:rPr lang="en-US" dirty="0" smtClean="0"/>
              <a:t>Bet-Doubling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How to beat an unfair roulette game:  bet</a:t>
            </a:r>
            <a:r>
              <a:rPr lang="en-US" sz="4400" dirty="0" smtClean="0">
                <a:solidFill>
                  <a:srgbClr val="0000FF"/>
                </a:solidFill>
              </a:rPr>
              <a:t> $10 </a:t>
            </a:r>
            <a:r>
              <a:rPr lang="en-US" sz="4400" dirty="0" smtClean="0"/>
              <a:t>on Black.  If you win, go home with the </a:t>
            </a:r>
            <a:r>
              <a:rPr lang="en-US" sz="4400" dirty="0" smtClean="0">
                <a:solidFill>
                  <a:srgbClr val="0000FF"/>
                </a:solidFill>
              </a:rPr>
              <a:t>$10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infexp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3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4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4"/>
            <a:ext cx="6329362" cy="1146175"/>
          </a:xfrm>
        </p:spPr>
        <p:txBody>
          <a:bodyPr/>
          <a:lstStyle/>
          <a:p>
            <a:r>
              <a:rPr lang="en-US" dirty="0" smtClean="0"/>
              <a:t>Bet-Doubling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How to beat an unfair roulette game:  bet</a:t>
            </a:r>
            <a:r>
              <a:rPr lang="en-US" sz="4400" dirty="0" smtClean="0">
                <a:solidFill>
                  <a:srgbClr val="0000FF"/>
                </a:solidFill>
              </a:rPr>
              <a:t> $10 </a:t>
            </a:r>
            <a:r>
              <a:rPr lang="en-US" sz="4400" dirty="0" smtClean="0"/>
              <a:t>on Black.  If you win, go home with the </a:t>
            </a:r>
            <a:r>
              <a:rPr lang="en-US" sz="4400" dirty="0" smtClean="0">
                <a:solidFill>
                  <a:srgbClr val="0000FF"/>
                </a:solidFill>
              </a:rPr>
              <a:t>$10</a:t>
            </a:r>
            <a:r>
              <a:rPr lang="en-US" sz="4400" dirty="0" smtClean="0"/>
              <a:t>.  If you lose,</a:t>
            </a:r>
          </a:p>
          <a:p>
            <a:pPr marL="0" indent="0">
              <a:buNone/>
            </a:pPr>
            <a:r>
              <a:rPr lang="en-US" sz="4400" dirty="0" smtClean="0"/>
              <a:t>bet </a:t>
            </a:r>
            <a:r>
              <a:rPr lang="en-US" sz="4400" dirty="0" smtClean="0">
                <a:solidFill>
                  <a:srgbClr val="0000FF"/>
                </a:solidFill>
              </a:rPr>
              <a:t>$20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infexp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4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8226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4"/>
            <a:ext cx="6329362" cy="1146175"/>
          </a:xfrm>
        </p:spPr>
        <p:txBody>
          <a:bodyPr/>
          <a:lstStyle/>
          <a:p>
            <a:r>
              <a:rPr lang="en-US" dirty="0" smtClean="0"/>
              <a:t>Bet-Doubling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How to beat an unfair roulette game:  bet</a:t>
            </a:r>
            <a:r>
              <a:rPr lang="en-US" sz="4400" dirty="0" smtClean="0">
                <a:solidFill>
                  <a:srgbClr val="0000FF"/>
                </a:solidFill>
              </a:rPr>
              <a:t> $10 </a:t>
            </a:r>
            <a:r>
              <a:rPr lang="en-US" sz="4400" dirty="0" smtClean="0"/>
              <a:t>on Black.  If you win, go home with the </a:t>
            </a:r>
            <a:r>
              <a:rPr lang="en-US" sz="4400" dirty="0" smtClean="0">
                <a:solidFill>
                  <a:srgbClr val="0000FF"/>
                </a:solidFill>
              </a:rPr>
              <a:t>$10</a:t>
            </a:r>
            <a:r>
              <a:rPr lang="en-US" sz="4400" dirty="0" smtClean="0"/>
              <a:t>.  If you lose,</a:t>
            </a:r>
          </a:p>
          <a:p>
            <a:pPr marL="0" indent="0">
              <a:buNone/>
            </a:pPr>
            <a:r>
              <a:rPr lang="en-US" sz="4400" dirty="0" smtClean="0"/>
              <a:t>bet </a:t>
            </a:r>
            <a:r>
              <a:rPr lang="en-US" sz="4400" dirty="0" smtClean="0">
                <a:solidFill>
                  <a:srgbClr val="0000FF"/>
                </a:solidFill>
              </a:rPr>
              <a:t>$20</a:t>
            </a:r>
            <a:r>
              <a:rPr lang="en-US" sz="4400" dirty="0" smtClean="0"/>
              <a:t>.  If you win this time, go home with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$(20-10) = $10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infexp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5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4"/>
            <a:ext cx="6329362" cy="1146175"/>
          </a:xfrm>
        </p:spPr>
        <p:txBody>
          <a:bodyPr/>
          <a:lstStyle/>
          <a:p>
            <a:r>
              <a:rPr lang="en-US" dirty="0" smtClean="0"/>
              <a:t>Bet-Doubling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How to beat an unfair roulette game:  bet</a:t>
            </a:r>
            <a:r>
              <a:rPr lang="en-US" sz="4400" dirty="0" smtClean="0">
                <a:solidFill>
                  <a:srgbClr val="0000FF"/>
                </a:solidFill>
              </a:rPr>
              <a:t> $10 </a:t>
            </a:r>
            <a:r>
              <a:rPr lang="en-US" sz="4400" dirty="0" smtClean="0"/>
              <a:t>on Black.  If you lose the </a:t>
            </a:r>
            <a:r>
              <a:rPr lang="en-US" sz="4400" dirty="0" smtClean="0">
                <a:solidFill>
                  <a:srgbClr val="0000FF"/>
                </a:solidFill>
              </a:rPr>
              <a:t>$20</a:t>
            </a:r>
            <a:r>
              <a:rPr lang="en-US" sz="4400" dirty="0" smtClean="0"/>
              <a:t> bet, then bet </a:t>
            </a:r>
            <a:r>
              <a:rPr lang="en-US" sz="4400" dirty="0" smtClean="0">
                <a:solidFill>
                  <a:srgbClr val="0000FF"/>
                </a:solidFill>
              </a:rPr>
              <a:t>$40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infexp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6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6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4"/>
            <a:ext cx="6329362" cy="1146175"/>
          </a:xfrm>
        </p:spPr>
        <p:txBody>
          <a:bodyPr/>
          <a:lstStyle/>
          <a:p>
            <a:r>
              <a:rPr lang="en-US" dirty="0" smtClean="0"/>
              <a:t>Bet-Doubling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How to beat an unfair roulette game:  bet</a:t>
            </a:r>
            <a:r>
              <a:rPr lang="en-US" sz="4400" dirty="0" smtClean="0">
                <a:solidFill>
                  <a:srgbClr val="0000FF"/>
                </a:solidFill>
              </a:rPr>
              <a:t> $10 </a:t>
            </a:r>
            <a:r>
              <a:rPr lang="en-US" sz="4400" dirty="0" smtClean="0"/>
              <a:t>on Black.  If you lose the </a:t>
            </a:r>
            <a:r>
              <a:rPr lang="en-US" sz="4400" dirty="0" smtClean="0">
                <a:solidFill>
                  <a:srgbClr val="0000FF"/>
                </a:solidFill>
              </a:rPr>
              <a:t>$20</a:t>
            </a:r>
            <a:r>
              <a:rPr lang="en-US" sz="4400" dirty="0" smtClean="0"/>
              <a:t> bet, then bet </a:t>
            </a:r>
            <a:r>
              <a:rPr lang="en-US" sz="4400" dirty="0" smtClean="0">
                <a:solidFill>
                  <a:srgbClr val="0000FF"/>
                </a:solidFill>
              </a:rPr>
              <a:t>$40</a:t>
            </a:r>
            <a:r>
              <a:rPr lang="en-US" sz="4400" dirty="0" smtClean="0"/>
              <a:t>.  If you win, go home with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$(40 -20 -10) = $10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infexp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7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6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4"/>
            <a:ext cx="6329362" cy="1146175"/>
          </a:xfrm>
        </p:spPr>
        <p:txBody>
          <a:bodyPr/>
          <a:lstStyle/>
          <a:p>
            <a:r>
              <a:rPr lang="en-US" dirty="0" smtClean="0"/>
              <a:t>Bet-Doubling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By continuing to double your bet, your net win will be </a:t>
            </a:r>
            <a:r>
              <a:rPr lang="en-US" sz="4400" dirty="0" smtClean="0">
                <a:solidFill>
                  <a:srgbClr val="0000FF"/>
                </a:solidFill>
              </a:rPr>
              <a:t>$10</a:t>
            </a:r>
            <a:endParaRPr lang="en-US" sz="4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when you finally win a bet…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and you are </a:t>
            </a:r>
            <a:r>
              <a:rPr lang="en-US" sz="4400" dirty="0" smtClean="0">
                <a:solidFill>
                  <a:srgbClr val="008000"/>
                </a:solidFill>
              </a:rPr>
              <a:t>certain</a:t>
            </a:r>
            <a:r>
              <a:rPr lang="en-US" sz="4400" dirty="0" smtClean="0">
                <a:solidFill>
                  <a:srgbClr val="000000"/>
                </a:solidFill>
              </a:rPr>
              <a:t> to eventually win, since</a:t>
            </a:r>
            <a:endParaRPr lang="en-US" sz="4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 err="1" smtClean="0">
                <a:solidFill>
                  <a:srgbClr val="0000FF"/>
                </a:solidFill>
              </a:rPr>
              <a:t>Pr</a:t>
            </a:r>
            <a:r>
              <a:rPr lang="en-US" sz="4400" dirty="0" smtClean="0">
                <a:solidFill>
                  <a:srgbClr val="0000FF"/>
                </a:solidFill>
              </a:rPr>
              <a:t>[</a:t>
            </a:r>
            <a:r>
              <a:rPr lang="en-US" sz="4400" dirty="0" smtClean="0"/>
              <a:t>bet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times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]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(10/19)</a:t>
            </a:r>
            <a:r>
              <a:rPr lang="en-US" sz="4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</a:p>
          <a:p>
            <a:pPr marL="0" indent="0">
              <a:buNone/>
            </a:pPr>
            <a:endParaRPr lang="en-US" sz="4400" baseline="30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infexp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8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592906"/>
              </p:ext>
            </p:extLst>
          </p:nvPr>
        </p:nvGraphicFramePr>
        <p:xfrm>
          <a:off x="3940386" y="5867400"/>
          <a:ext cx="4517814" cy="770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1117600" imgH="190500" progId="Equation.DSMT4">
                  <p:embed/>
                </p:oleObj>
              </mc:Choice>
              <mc:Fallback>
                <p:oleObj name="Equation" r:id="rId4" imgW="11176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40386" y="5867400"/>
                        <a:ext cx="4517814" cy="770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37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4"/>
            <a:ext cx="6329362" cy="1146175"/>
          </a:xfrm>
        </p:spPr>
        <p:txBody>
          <a:bodyPr/>
          <a:lstStyle/>
          <a:p>
            <a:r>
              <a:rPr lang="en-US" dirty="0" smtClean="0"/>
              <a:t>Bet-Doubling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So paradoxically, you are </a:t>
            </a:r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certain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to win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 </a:t>
            </a:r>
            <a:r>
              <a:rPr lang="en-US" sz="4400" dirty="0" smtClean="0">
                <a:solidFill>
                  <a:srgbClr val="E10000"/>
                </a:solidFill>
                <a:latin typeface="Comic Sans MS"/>
                <a:cs typeface="Comic Sans MS"/>
              </a:rPr>
              <a:t>unfair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game.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What’s the hitch: what bankroll will let you play?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E[$ in last bet]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</a:p>
          <a:p>
            <a:pPr marL="0" indent="0">
              <a:buNone/>
            </a:pP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infexp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9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357127"/>
              </p:ext>
            </p:extLst>
          </p:nvPr>
        </p:nvGraphicFramePr>
        <p:xfrm>
          <a:off x="469900" y="4811713"/>
          <a:ext cx="7454900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7" name="Equation" r:id="rId4" imgW="2616200" imgH="584200" progId="Equation.DSMT4">
                  <p:embed/>
                </p:oleObj>
              </mc:Choice>
              <mc:Fallback>
                <p:oleObj name="Equation" r:id="rId4" imgW="26162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900" y="4811713"/>
                        <a:ext cx="7454900" cy="166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598603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3835</TotalTime>
  <Words>800</Words>
  <Application>Microsoft Macintosh PowerPoint</Application>
  <PresentationFormat>On-screen Show (4:3)</PresentationFormat>
  <Paragraphs>113</Paragraphs>
  <Slides>18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Blank Presentation</vt:lpstr>
      <vt:lpstr>Equation</vt:lpstr>
      <vt:lpstr>Infinite Expectation</vt:lpstr>
      <vt:lpstr>Bet-Doubling Paradox</vt:lpstr>
      <vt:lpstr>Bet-Doubling Paradox</vt:lpstr>
      <vt:lpstr>Bet-Doubling Paradox</vt:lpstr>
      <vt:lpstr>Bet-Doubling Paradox</vt:lpstr>
      <vt:lpstr>Bet-Doubling Paradox</vt:lpstr>
      <vt:lpstr>Bet-Doubling Paradox</vt:lpstr>
      <vt:lpstr>Bet-Doubling Paradox</vt:lpstr>
      <vt:lpstr>Bet-Doubling Paradox</vt:lpstr>
      <vt:lpstr>Bet-Doubling Paradox</vt:lpstr>
      <vt:lpstr>Bet-Doubling Paradox</vt:lpstr>
      <vt:lpstr>Bet-Doubling Paradox</vt:lpstr>
      <vt:lpstr>Bet-Doubling Paradox</vt:lpstr>
      <vt:lpstr>Infinite Expectations</vt:lpstr>
      <vt:lpstr>Coping with ∞ Expectation</vt:lpstr>
      <vt:lpstr>Coping with ∞ Expectation</vt:lpstr>
      <vt:lpstr>Coping with ∞ Expectation</vt:lpstr>
      <vt:lpstr>Moral of the Story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353</cp:revision>
  <cp:lastPrinted>2013-05-14T17:14:34Z</cp:lastPrinted>
  <dcterms:created xsi:type="dcterms:W3CDTF">2011-05-09T16:25:32Z</dcterms:created>
  <dcterms:modified xsi:type="dcterms:W3CDTF">2013-05-14T17:14:44Z</dcterms:modified>
</cp:coreProperties>
</file>