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9.bin" ContentType="application/vnd.openxmlformats-officedocument.oleObject"/>
  <Override PartName="/ppt/notesSlides/notesSlide17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4" r:id="rId2"/>
    <p:sldId id="371" r:id="rId3"/>
    <p:sldId id="306" r:id="rId4"/>
    <p:sldId id="407" r:id="rId5"/>
    <p:sldId id="324" r:id="rId6"/>
    <p:sldId id="408" r:id="rId7"/>
    <p:sldId id="338" r:id="rId8"/>
    <p:sldId id="337" r:id="rId9"/>
    <p:sldId id="403" r:id="rId10"/>
    <p:sldId id="396" r:id="rId11"/>
    <p:sldId id="401" r:id="rId12"/>
    <p:sldId id="409" r:id="rId13"/>
    <p:sldId id="410" r:id="rId14"/>
    <p:sldId id="411" r:id="rId15"/>
    <p:sldId id="358" r:id="rId16"/>
    <p:sldId id="406" r:id="rId17"/>
    <p:sldId id="412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0033CC"/>
    <a:srgbClr val="00A249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5" autoAdjust="0"/>
    <p:restoredTop sz="94595" autoAdjust="0"/>
  </p:normalViewPr>
  <p:slideViewPr>
    <p:cSldViewPr showGuides="1">
      <p:cViewPr>
        <p:scale>
          <a:sx n="125" d="100"/>
          <a:sy n="125" d="100"/>
        </p:scale>
        <p:origin x="64" y="-80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8F6C0-F4BB-495E-8DF2-695CD966C46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75037-E3AE-48D2-8679-68230411FAE5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851F3-8AC5-47D0-8E0B-29DFABF14AA6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F6BEA-BC14-4B3F-A9A8-8E330C6497A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0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60D92-8B6A-4199-99A4-0145C90B1EA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0D90E-21FA-4949-AE56-30B2A71E2F1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C811E-7BCD-457B-8AD9-37F6634D2958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Comic Sans MS" pitchFamily="66" charset="0"/>
              </a:rPr>
              <a:t>integralsum</a:t>
            </a:r>
            <a:r>
              <a:rPr lang="en-US" sz="1200" dirty="0" smtClean="0">
                <a:latin typeface="Comic Sans MS" pitchFamily="66" charset="0"/>
              </a:rPr>
              <a:t>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3" r:id="rId8"/>
    <p:sldLayoutId id="2147483902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7.vml"/><Relationship Id="rId2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8.jpe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57267"/>
              </p:ext>
            </p:extLst>
          </p:nvPr>
        </p:nvGraphicFramePr>
        <p:xfrm>
          <a:off x="1047750" y="1003300"/>
          <a:ext cx="71135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5" imgW="1422400" imgH="419100" progId="Equation.3">
                  <p:embed/>
                </p:oleObj>
              </mc:Choice>
              <mc:Fallback>
                <p:oleObj name="Equation" r:id="rId5" imgW="1422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03300"/>
                        <a:ext cx="7113588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753427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aseline="30000" dirty="0">
                <a:latin typeface="Comic Sans MS" pitchFamily="66" charset="0"/>
              </a:rPr>
              <a:t>th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Harmonic number</a:t>
            </a:r>
          </a:p>
          <a:p>
            <a:pPr eaLnBrk="0" hangingPunct="0"/>
            <a:r>
              <a:rPr lang="en-US" sz="6000" dirty="0">
                <a:latin typeface="Comic Sans MS" pitchFamily="66" charset="0"/>
              </a:rPr>
              <a:t>        </a:t>
            </a:r>
            <a:r>
              <a:rPr lang="en-US" sz="7200" dirty="0" err="1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72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 dirty="0">
                <a:latin typeface="Comic Sans MS" pitchFamily="66" charset="0"/>
              </a:rPr>
              <a:t> </a:t>
            </a:r>
            <a:r>
              <a:rPr lang="en-US" sz="7200" b="1" dirty="0">
                <a:latin typeface="Euclid Symbol" charset="2"/>
                <a:cs typeface="Euclid Symbol" charset="2"/>
              </a:rPr>
              <a:t>=</a:t>
            </a:r>
            <a:r>
              <a:rPr lang="en-US" sz="7200" dirty="0"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72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/2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432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>
                <a:latin typeface="Comic Sans MS" pitchFamily="66" charset="0"/>
              </a:rPr>
              <a:t>Harmonic Sums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of 43 CD’s</a:t>
            </a:r>
          </a:p>
        </p:txBody>
      </p:sp>
      <p:pic>
        <p:nvPicPr>
          <p:cNvPr id="71684" name="Picture 2" descr="C:\42\F07\CD-stack-pics\0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954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6215063"/>
            <a:ext cx="29718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see 6.042 Spring02 demo page for credits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don’t sneeze</a:t>
            </a:r>
          </a:p>
        </p:txBody>
      </p:sp>
      <p:pic>
        <p:nvPicPr>
          <p:cNvPr id="72708" name="Picture 2" descr="C:\42\F07\CD-stack-pics\01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295400"/>
            <a:ext cx="5486400" cy="41148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835275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641725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800600" y="2651125"/>
          <a:ext cx="4762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9" name="Equation" r:id="rId5" imgW="164880" imgH="419040" progId="Equation.DSMT4">
                  <p:embed/>
                </p:oleObj>
              </mc:Choice>
              <mc:Fallback>
                <p:oleObj name="Equation" r:id="rId5" imgW="16488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51125"/>
                        <a:ext cx="47625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 animBg="1"/>
      <p:bldP spid="542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823736"/>
              </p:ext>
            </p:extLst>
          </p:nvPr>
        </p:nvGraphicFramePr>
        <p:xfrm>
          <a:off x="1654175" y="1582738"/>
          <a:ext cx="579755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3" name="Equation" r:id="rId4" imgW="1231900" imgH="787400" progId="Equation.DSMT4">
                  <p:embed/>
                </p:oleObj>
              </mc:Choice>
              <mc:Fallback>
                <p:oleObj name="Equation" r:id="rId4" imgW="1231900" imgH="787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1582738"/>
                        <a:ext cx="5797550" cy="370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bound for </a:t>
            </a:r>
            <a:r>
              <a:rPr lang="en-US" b="0" dirty="0" err="1" smtClean="0">
                <a:solidFill>
                  <a:srgbClr val="0000FF"/>
                </a:solidFill>
              </a:rPr>
              <a:t>H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n</a:t>
            </a:r>
            <a:endParaRPr lang="en-US" b="0" baseline="-25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001000" cy="27432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ln(n+1)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1+ </a:t>
            </a:r>
            <a:r>
              <a:rPr lang="en-US" sz="6000" dirty="0" err="1" smtClean="0">
                <a:solidFill>
                  <a:srgbClr val="0000FF"/>
                </a:solidFill>
              </a:rPr>
              <a:t>ln(n</a:t>
            </a:r>
            <a:r>
              <a:rPr lang="en-US" sz="6000" dirty="0" smtClean="0">
                <a:solidFill>
                  <a:srgbClr val="0000FF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6600" dirty="0" err="1" smtClean="0">
                <a:solidFill>
                  <a:srgbClr val="0000FF"/>
                </a:solidFill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600" baseline="-250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∼</a:t>
            </a:r>
            <a:r>
              <a:rPr lang="en-US" sz="6600" dirty="0" smtClean="0">
                <a:solidFill>
                  <a:srgbClr val="FF33CC"/>
                </a:solidFill>
                <a:sym typeface="Symbol"/>
              </a:rPr>
              <a:t> </a:t>
            </a:r>
            <a:r>
              <a:rPr lang="en-US" sz="6600" dirty="0" err="1" smtClean="0">
                <a:solidFill>
                  <a:srgbClr val="0000FF"/>
                </a:solidFill>
                <a:sym typeface="Symbol"/>
              </a:rPr>
              <a:t>ln(n</a:t>
            </a:r>
            <a:r>
              <a:rPr lang="en-US" sz="6600" dirty="0" smtClean="0">
                <a:solidFill>
                  <a:srgbClr val="0000FF"/>
                </a:solidFill>
                <a:sym typeface="Symbol"/>
              </a:rPr>
              <a:t>)</a:t>
            </a:r>
            <a:endParaRPr lang="en-US" sz="66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930093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905000" y="2895600"/>
          <a:ext cx="52514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5" imgW="1104840" imgH="482400" progId="Equation.DSMT4">
                  <p:embed/>
                </p:oleObj>
              </mc:Choice>
              <mc:Fallback>
                <p:oleObj name="Equation" r:id="rId5" imgW="110484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525145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609600" y="1371600"/>
            <a:ext cx="6934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5400" dirty="0" err="1">
                <a:solidFill>
                  <a:srgbClr val="930093"/>
                </a:solidFill>
                <a:latin typeface="Comic Sans MS" pitchFamily="66" charset="0"/>
              </a:rPr>
              <a:t>Def</a:t>
            </a:r>
            <a:r>
              <a:rPr lang="en-US" sz="5400" dirty="0">
                <a:solidFill>
                  <a:srgbClr val="930093"/>
                </a:solidFill>
                <a:latin typeface="Comic Sans MS" pitchFamily="66" charset="0"/>
              </a:rPr>
              <a:t>: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kern="0" baseline="-25000" dirty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6600" b="1" kern="0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∼</a:t>
            </a:r>
            <a:r>
              <a:rPr lang="en-US" sz="6600" kern="0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228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Asymptotic Equivalence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~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33" y="1090613"/>
            <a:ext cx="741581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lvl="0"/>
            <a:r>
              <a:rPr lang="en-US" sz="4400" dirty="0">
                <a:solidFill>
                  <a:srgbClr val="930093"/>
                </a:solidFill>
                <a:latin typeface="+mj-lt"/>
              </a:rPr>
              <a:t>Example</a:t>
            </a:r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:</a:t>
            </a:r>
            <a:r>
              <a:rPr lang="en-US" sz="4800" i="1" dirty="0" smtClean="0">
                <a:latin typeface="+mj-lt"/>
              </a:rPr>
              <a:t> </a:t>
            </a:r>
            <a:r>
              <a:rPr lang="en-US" sz="6000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6000" baseline="30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+ n) </a:t>
            </a:r>
            <a:r>
              <a:rPr lang="en-US" sz="6000" b="1" kern="0" dirty="0" smtClean="0">
                <a:solidFill>
                  <a:srgbClr val="FF33CC"/>
                </a:solidFill>
                <a:latin typeface="+mj-lt"/>
              </a:rPr>
              <a:t>~</a:t>
            </a:r>
            <a:r>
              <a:rPr lang="en-US" sz="6000" b="1" kern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kern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000" b="1" kern="0" baseline="30000" dirty="0" smtClean="0">
                <a:solidFill>
                  <a:srgbClr val="0000FF"/>
                </a:solidFill>
                <a:latin typeface="+mj-lt"/>
              </a:rPr>
              <a:t>2</a:t>
            </a:r>
            <a:endParaRPr lang="en-US" sz="6000" baseline="30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9761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30093"/>
                </a:solidFill>
                <a:latin typeface="+mj-lt"/>
              </a:rPr>
              <a:t>pf</a:t>
            </a:r>
            <a:r>
              <a:rPr lang="en-US" dirty="0" smtClean="0">
                <a:solidFill>
                  <a:srgbClr val="930093"/>
                </a:solidFill>
                <a:latin typeface="+mj-lt"/>
              </a:rPr>
              <a:t>: </a:t>
            </a:r>
            <a:endParaRPr lang="en-US" dirty="0">
              <a:solidFill>
                <a:srgbClr val="930093"/>
              </a:solidFill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2971800"/>
          <a:ext cx="7524206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3" name="Equation" r:id="rId5" imgW="1625400" imgH="444240" progId="Equation.DSMT4">
                  <p:embed/>
                </p:oleObj>
              </mc:Choice>
              <mc:Fallback>
                <p:oleObj name="Equation" r:id="rId5" imgW="16254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7524206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Sum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800600"/>
          </a:xfrm>
        </p:spPr>
        <p:txBody>
          <a:bodyPr/>
          <a:lstStyle/>
          <a:p>
            <a:r>
              <a:rPr lang="en-US" sz="4800" dirty="0"/>
              <a:t>Let </a:t>
            </a:r>
            <a:r>
              <a:rPr lang="en-US" sz="4800" dirty="0" smtClean="0"/>
              <a:t>                  be </a:t>
            </a:r>
            <a:r>
              <a:rPr lang="en-US" sz="4800" dirty="0"/>
              <a:t>a weakly </a:t>
            </a:r>
            <a:endParaRPr lang="en-US" sz="4800" dirty="0" smtClean="0"/>
          </a:p>
          <a:p>
            <a:r>
              <a:rPr lang="en-US" sz="4800" dirty="0" smtClean="0"/>
              <a:t>decreasing </a:t>
            </a:r>
            <a:r>
              <a:rPr lang="en-US" sz="4800" dirty="0"/>
              <a:t>function</a:t>
            </a:r>
            <a:r>
              <a:rPr lang="en-US" sz="4800" dirty="0" smtClean="0"/>
              <a:t>.</a:t>
            </a:r>
            <a:r>
              <a:rPr lang="en-US" dirty="0" smtClean="0"/>
              <a:t>      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4210"/>
              </p:ext>
            </p:extLst>
          </p:nvPr>
        </p:nvGraphicFramePr>
        <p:xfrm>
          <a:off x="304800" y="2667000"/>
          <a:ext cx="81280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4" imgW="2057400" imgH="469900" progId="Equation.DSMT4">
                  <p:embed/>
                </p:oleObj>
              </mc:Choice>
              <mc:Fallback>
                <p:oleObj name="Equation" r:id="rId4" imgW="2057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2667000"/>
                        <a:ext cx="8128000" cy="185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713360"/>
              </p:ext>
            </p:extLst>
          </p:nvPr>
        </p:nvGraphicFramePr>
        <p:xfrm>
          <a:off x="1106488" y="4572000"/>
          <a:ext cx="69119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6" imgW="1511300" imgH="215900" progId="Equation.DSMT4">
                  <p:embed/>
                </p:oleObj>
              </mc:Choice>
              <mc:Fallback>
                <p:oleObj name="Equation" r:id="rId6" imgW="1511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6488" y="4572000"/>
                        <a:ext cx="6911975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09895"/>
              </p:ext>
            </p:extLst>
          </p:nvPr>
        </p:nvGraphicFramePr>
        <p:xfrm>
          <a:off x="1524000" y="1143000"/>
          <a:ext cx="330199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8" imgW="825500" imgH="228600" progId="Equation.DSMT4">
                  <p:embed/>
                </p:oleObj>
              </mc:Choice>
              <mc:Fallback>
                <p:oleObj name="Equation" r:id="rId8" imgW="825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0" y="1143000"/>
                        <a:ext cx="3301999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73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905000"/>
            <a:ext cx="8534400" cy="30480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Integral Method for Sums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191000" y="2670175"/>
            <a:ext cx="801688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  1</a:t>
            </a:r>
          </a:p>
          <a:p>
            <a:r>
              <a:rPr lang="en-US" sz="3200" dirty="0">
                <a:latin typeface="Comic Sans MS" pitchFamily="66" charset="0"/>
              </a:rPr>
              <a:t>x+1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266950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4222750" y="3200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048000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83" grpId="0"/>
      <p:bldP spid="54284" grpId="0" animBg="1"/>
      <p:bldP spid="54286" grpId="0"/>
      <p:bldP spid="54290" grpId="0" animBg="1"/>
      <p:bldP spid="54292" grpId="0" animBg="1"/>
      <p:bldP spid="54293" grpId="0"/>
      <p:bldP spid="54294" grpId="0"/>
      <p:bldP spid="54295" grpId="0" animBg="1"/>
      <p:bldP spid="54296" grpId="0" animBg="1"/>
      <p:bldP spid="54298" grpId="0"/>
      <p:bldP spid="54299" grpId="0" animBg="1"/>
      <p:bldP spid="54300" grpId="0"/>
      <p:bldP spid="54301" grpId="0"/>
      <p:bldP spid="543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696200" cy="2057400"/>
          </a:xfrm>
        </p:spPr>
        <p:txBody>
          <a:bodyPr/>
          <a:lstStyle/>
          <a:p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ym typeface="Symbol"/>
              </a:rPr>
              <a:t>= area of rectangles</a:t>
            </a:r>
          </a:p>
          <a:p>
            <a:r>
              <a:rPr lang="en-US" sz="4800" dirty="0" smtClean="0">
                <a:sym typeface="Symbol"/>
              </a:rPr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/>
              </a:rPr>
              <a:t> </a:t>
            </a:r>
            <a:r>
              <a:rPr lang="en-US" sz="4800" b="1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dirty="0" smtClean="0">
                <a:sym typeface="Symbol"/>
              </a:rPr>
              <a:t> area under 1/(x+1) =</a:t>
            </a:r>
            <a:endParaRPr lang="en-US" sz="4800" dirty="0"/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02403" name="Object 2"/>
          <p:cNvGraphicFramePr>
            <a:graphicFrameLocks noChangeAspect="1"/>
          </p:cNvGraphicFramePr>
          <p:nvPr/>
        </p:nvGraphicFramePr>
        <p:xfrm>
          <a:off x="787400" y="2971800"/>
          <a:ext cx="75692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3" name="Equation" r:id="rId5" imgW="1943100" imgH="495300" progId="Equation.DSMT4">
                  <p:embed/>
                </p:oleObj>
              </mc:Choice>
              <mc:Fallback>
                <p:oleObj name="Equation" r:id="rId5" imgW="1943100" imgH="495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971800"/>
                        <a:ext cx="7569200" cy="192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374129"/>
              </p:ext>
            </p:extLst>
          </p:nvPr>
        </p:nvGraphicFramePr>
        <p:xfrm>
          <a:off x="1293813" y="1085850"/>
          <a:ext cx="6554787" cy="468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4" imgW="1651000" imgH="1181100" progId="Equation.3">
                  <p:embed/>
                </p:oleObj>
              </mc:Choice>
              <mc:Fallback>
                <p:oleObj name="Equation" r:id="rId4" imgW="1651000" imgH="1181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085850"/>
                        <a:ext cx="6554787" cy="468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001006"/>
              </p:ext>
            </p:extLst>
          </p:nvPr>
        </p:nvGraphicFramePr>
        <p:xfrm>
          <a:off x="938213" y="962025"/>
          <a:ext cx="7208837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7" name="Equation" r:id="rId4" imgW="1816100" imgH="495300" progId="Equation.3">
                  <p:embed/>
                </p:oleObj>
              </mc:Choice>
              <mc:Fallback>
                <p:oleObj name="Equation" r:id="rId4" imgW="1816100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962025"/>
                        <a:ext cx="7208837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168525" y="2584450"/>
          <a:ext cx="37258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8" name="Equation" r:id="rId6" imgW="914400" imgH="469800" progId="Equation.DSMT4">
                  <p:embed/>
                </p:oleObj>
              </mc:Choice>
              <mc:Fallback>
                <p:oleObj name="Equation" r:id="rId6" imgW="9144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584450"/>
                        <a:ext cx="3725863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17738" y="4648200"/>
            <a:ext cx="47177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6000" dirty="0" err="1">
                <a:solidFill>
                  <a:srgbClr val="0000FF"/>
                </a:solidFill>
                <a:latin typeface="+mj-lt"/>
              </a:rPr>
              <a:t>ln</a:t>
            </a:r>
            <a:r>
              <a:rPr lang="en-US" sz="6000" dirty="0">
                <a:solidFill>
                  <a:srgbClr val="0000FF"/>
                </a:solidFill>
                <a:latin typeface="+mj-lt"/>
              </a:rPr>
              <a:t> (n+1)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+mj-lt"/>
                <a:sym typeface="Euclid Symbol"/>
              </a:rPr>
              <a:t> </a:t>
            </a:r>
            <a:r>
              <a:rPr lang="en-US" sz="6000" dirty="0" err="1">
                <a:solidFill>
                  <a:srgbClr val="0000FF"/>
                </a:solidFill>
                <a:latin typeface="+mj-lt"/>
                <a:sym typeface="Euclid Symbol"/>
              </a:rPr>
              <a:t>H</a:t>
            </a:r>
            <a:r>
              <a:rPr lang="en-US" sz="6000" baseline="-25000" dirty="0" err="1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endParaRPr lang="en-US" sz="6000" baseline="-25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smtClean="0"/>
              <a:t>          </a:t>
            </a:r>
            <a:r>
              <a:rPr lang="en-US" sz="3600" smtClean="0"/>
              <a:t>Book stacking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 for overhang 3, need  </a:t>
            </a:r>
            <a:r>
              <a:rPr lang="en-US" sz="4000" dirty="0" err="1" smtClean="0">
                <a:solidFill>
                  <a:srgbClr val="0000FF"/>
                </a:solidFill>
              </a:rPr>
              <a:t>B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000" baseline="-25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3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                                 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0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baseline="-25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integral bound:     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ln(n+1)</a:t>
            </a:r>
            <a:r>
              <a:rPr lang="en-US" sz="4000" dirty="0" smtClean="0"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marL="0" eaLnBrk="1" hangingPunct="1">
              <a:spcBef>
                <a:spcPts val="4200"/>
              </a:spcBef>
              <a:buFontTx/>
              <a:buNone/>
              <a:defRPr/>
            </a:pPr>
            <a:r>
              <a:rPr lang="en-US" sz="4000" dirty="0" smtClean="0">
                <a:sym typeface="Symbol" pitchFamily="18" charset="2"/>
              </a:rPr>
              <a:t>so </a:t>
            </a:r>
            <a:r>
              <a:rPr lang="en-US" sz="4000" dirty="0" smtClean="0">
                <a:solidFill>
                  <a:srgbClr val="00A249"/>
                </a:solidFill>
                <a:sym typeface="Symbol" pitchFamily="18" charset="2"/>
              </a:rPr>
              <a:t>ok</a:t>
            </a:r>
            <a:r>
              <a:rPr lang="en-US" sz="4000" dirty="0" smtClean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with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 ⎡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e</a:t>
            </a:r>
            <a:r>
              <a:rPr lang="en-US" sz="4000" baseline="30000" dirty="0" smtClean="0">
                <a:latin typeface="Comic Sans MS"/>
                <a:cs typeface="Comic Sans MS"/>
                <a:sym typeface="Symbol" pitchFamily="18" charset="2"/>
              </a:rPr>
              <a:t>6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-1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⎤</a:t>
            </a:r>
            <a:r>
              <a:rPr lang="en-US" sz="4000" dirty="0" smtClean="0">
                <a:latin typeface=""/>
                <a:cs typeface=""/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= 403 books</a:t>
            </a:r>
          </a:p>
          <a:p>
            <a:pPr eaLnBrk="1" hangingPunct="1">
              <a:buFontTx/>
              <a:buNone/>
              <a:defRPr/>
            </a:pPr>
            <a:r>
              <a:rPr lang="en-US" sz="4000" dirty="0" smtClean="0"/>
              <a:t> </a:t>
            </a:r>
            <a:r>
              <a:rPr lang="en-US" sz="4400" dirty="0" smtClean="0"/>
              <a:t>actually calculate </a:t>
            </a:r>
            <a:r>
              <a:rPr lang="en-US" sz="44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4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400" dirty="0" smtClean="0">
                <a:sym typeface="Symbol" pitchFamily="18" charset="2"/>
              </a:rPr>
              <a:t>:</a:t>
            </a:r>
          </a:p>
          <a:p>
            <a:pPr algn="ctr" eaLnBrk="1" hangingPunct="1">
              <a:buFontTx/>
              <a:buNone/>
              <a:defRPr/>
            </a:pP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227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books are enough.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Book stacking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3657600"/>
          </a:xfrm>
        </p:spPr>
        <p:txBody>
          <a:bodyPr/>
          <a:lstStyle/>
          <a:p>
            <a:pPr eaLnBrk="1" hangingPunct="1"/>
            <a:r>
              <a:rPr lang="en-US" sz="6000" dirty="0" err="1" smtClean="0">
                <a:solidFill>
                  <a:srgbClr val="0000FF"/>
                </a:solidFill>
              </a:rPr>
              <a:t>ln</a:t>
            </a:r>
            <a:r>
              <a:rPr lang="en-US" sz="6000" dirty="0" smtClean="0">
                <a:solidFill>
                  <a:srgbClr val="0000FF"/>
                </a:solidFill>
              </a:rPr>
              <a:t>(</a:t>
            </a:r>
            <a:r>
              <a:rPr lang="en-US" sz="6000" dirty="0" smtClean="0">
                <a:solidFill>
                  <a:srgbClr val="0000FF"/>
                </a:solidFill>
              </a:rPr>
              <a:t>n+1)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 as</a:t>
            </a:r>
            <a:r>
              <a:rPr lang="en-US" sz="6000" i="1" dirty="0" smtClean="0">
                <a:sym typeface="Symbol" pitchFamily="18" charset="2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ym typeface="Symbol" pitchFamily="18" charset="2"/>
              </a:rPr>
              <a:t>so 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overhang can be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olidFill>
                  <a:srgbClr val="00A249"/>
                </a:solidFill>
                <a:sym typeface="Symbol" pitchFamily="18" charset="2"/>
              </a:rPr>
              <a:t>as big as desired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!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239000" cy="914400"/>
          </a:xfrm>
        </p:spPr>
        <p:txBody>
          <a:bodyPr/>
          <a:lstStyle/>
          <a:p>
            <a:r>
              <a:rPr lang="en-US" sz="3600" dirty="0" smtClean="0"/>
              <a:t>CD cases over the edge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43 cases high --top 4 cases completely off the table --1.8 or 1.9 case-lengths</a:t>
            </a:r>
          </a:p>
        </p:txBody>
      </p:sp>
      <p:pic>
        <p:nvPicPr>
          <p:cNvPr id="68613" name="Picture 2" descr="C:\42\F07\CD-stack-pics\00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5600" y="838200"/>
            <a:ext cx="589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|2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3|17.9|2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304</Words>
  <Application>Microsoft Macintosh PowerPoint</Application>
  <PresentationFormat>On-screen Show (4:3)</PresentationFormat>
  <Paragraphs>82</Paragraphs>
  <Slides>17</Slides>
  <Notes>17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Default Design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Book stacking</vt:lpstr>
      <vt:lpstr>Book stacking</vt:lpstr>
      <vt:lpstr>CD cases over the edge</vt:lpstr>
      <vt:lpstr>stack of 43 CD’s</vt:lpstr>
      <vt:lpstr>don’t sneeze</vt:lpstr>
      <vt:lpstr>PowerPoint Presentation</vt:lpstr>
      <vt:lpstr>PowerPoint Presentation</vt:lpstr>
      <vt:lpstr>Asymptotic bound for Hn</vt:lpstr>
      <vt:lpstr>Asymptotic Equivalence</vt:lpstr>
      <vt:lpstr>PowerPoint Presentation</vt:lpstr>
      <vt:lpstr>Integral Sum Bounds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416</cp:revision>
  <cp:lastPrinted>2012-03-19T05:49:11Z</cp:lastPrinted>
  <dcterms:created xsi:type="dcterms:W3CDTF">2011-04-03T16:42:20Z</dcterms:created>
  <dcterms:modified xsi:type="dcterms:W3CDTF">2013-04-08T13:24:07Z</dcterms:modified>
</cp:coreProperties>
</file>