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9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0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1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2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3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28.bin" ContentType="application/vnd.openxmlformats-officedocument.oleObject"/>
  <Override PartName="/ppt/notesSlides/notesSlide21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embeddings/oleObject32.bin" ContentType="application/vnd.openxmlformats-officedocument.oleObject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embeddings/oleObject33.bin" ContentType="application/vnd.openxmlformats-officedocument.oleObject"/>
  <Override PartName="/ppt/notesSlides/notesSlide25.xml" ContentType="application/vnd.openxmlformats-officedocument.presentationml.notesSlide+xml"/>
  <Override PartName="/ppt/embeddings/oleObject3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28"/>
  </p:notesMasterIdLst>
  <p:handoutMasterIdLst>
    <p:handoutMasterId r:id="rId29"/>
  </p:handoutMasterIdLst>
  <p:sldIdLst>
    <p:sldId id="816" r:id="rId3"/>
    <p:sldId id="849" r:id="rId4"/>
    <p:sldId id="864" r:id="rId5"/>
    <p:sldId id="820" r:id="rId6"/>
    <p:sldId id="826" r:id="rId7"/>
    <p:sldId id="850" r:id="rId8"/>
    <p:sldId id="844" r:id="rId9"/>
    <p:sldId id="856" r:id="rId10"/>
    <p:sldId id="857" r:id="rId11"/>
    <p:sldId id="865" r:id="rId12"/>
    <p:sldId id="866" r:id="rId13"/>
    <p:sldId id="869" r:id="rId14"/>
    <p:sldId id="867" r:id="rId15"/>
    <p:sldId id="821" r:id="rId16"/>
    <p:sldId id="859" r:id="rId17"/>
    <p:sldId id="860" r:id="rId18"/>
    <p:sldId id="861" r:id="rId19"/>
    <p:sldId id="858" r:id="rId20"/>
    <p:sldId id="808" r:id="rId21"/>
    <p:sldId id="862" r:id="rId22"/>
    <p:sldId id="823" r:id="rId23"/>
    <p:sldId id="848" r:id="rId24"/>
    <p:sldId id="817" r:id="rId25"/>
    <p:sldId id="863" r:id="rId26"/>
    <p:sldId id="822" r:id="rId27"/>
  </p:sldIdLst>
  <p:sldSz cx="9144000" cy="6858000" type="screen4x3"/>
  <p:notesSz cx="9601200" cy="73152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097A"/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1384" y="-928"/>
      </p:cViewPr>
      <p:guideLst>
        <p:guide orient="horz" pos="2151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864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3.emf"/><Relationship Id="rId3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48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2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2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D9A2-D083-4C26-AE8F-0675A4268D30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15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17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18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19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33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20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21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9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23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24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25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9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78248-6888-47BD-AE95-8333877F2A9C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lIns="96651" tIns="48326" rIns="96651" bIns="48326"/>
          <a:lstStyle/>
          <a:p>
            <a:endParaRPr lang="en-US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56F435B8-3F46-4B8F-8765-4FC97BB966AE}" type="slidenum">
              <a:rPr lang="en-US" sz="1300">
                <a:solidFill>
                  <a:prstClr val="black"/>
                </a:solidFill>
              </a:rPr>
              <a:pPr algn="r" defTabSz="966775"/>
              <a:t>4</a:t>
            </a:fld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99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4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largenumbers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13,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26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0.xm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12.vml"/><Relationship Id="rId2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3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4.vml"/><Relationship Id="rId2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4.xml"/><Relationship Id="rId5" Type="http://schemas.openxmlformats.org/officeDocument/2006/relationships/oleObject" Target="../embeddings/oleObject33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5.vml"/><Relationship Id="rId2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image" Target="../media/image6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9939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The Law of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Large Numbers</a:t>
            </a:r>
            <a:endParaRPr lang="en-US" sz="18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03022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0.41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1200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0.88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0.91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7461403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06" name="Equation" r:id="rId4" imgW="444500" imgH="190500" progId="Equation.DSMT4">
                    <p:embed/>
                  </p:oleObj>
                </mc:Choice>
                <mc:Fallback>
                  <p:oleObj name="Equation" r:id="rId4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7954332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07" name="Equation" r:id="rId6" imgW="381000" imgH="190500" progId="Equation.DSMT4">
                    <p:embed/>
                  </p:oleObj>
                </mc:Choice>
                <mc:Fallback>
                  <p:oleObj name="Equation" r:id="rId6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6388100" y="1790700"/>
            <a:ext cx="2101387" cy="3949700"/>
            <a:chOff x="4381500" y="1625600"/>
            <a:chExt cx="2101387" cy="3949700"/>
          </a:xfrm>
        </p:grpSpPr>
        <p:sp>
          <p:nvSpPr>
            <p:cNvPr id="14" name="TextBox 13"/>
            <p:cNvSpPr txBox="1"/>
            <p:nvPr/>
          </p:nvSpPr>
          <p:spPr>
            <a:xfrm>
              <a:off x="4665663" y="2197963"/>
              <a:ext cx="1817224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endParaRPr lang="en-US" dirty="0" smtClean="0">
                <a:latin typeface="Comic Sans MS"/>
                <a:cs typeface="Comic Sans MS"/>
              </a:endParaRPr>
            </a:p>
            <a:p>
              <a:r>
                <a:rPr lang="en-US" dirty="0" smtClean="0">
                  <a:latin typeface="Comic Sans MS"/>
                  <a:cs typeface="Comic Sans MS"/>
                </a:rPr>
                <a:t>bigger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with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# rolls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4381500" y="1625600"/>
              <a:ext cx="0" cy="394970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2260600" y="5930900"/>
            <a:ext cx="5977768" cy="771386"/>
            <a:chOff x="2260600" y="5930900"/>
            <a:chExt cx="5977768" cy="771386"/>
          </a:xfrm>
        </p:grpSpPr>
        <p:sp>
          <p:nvSpPr>
            <p:cNvPr id="3" name="TextBox 2"/>
            <p:cNvSpPr txBox="1"/>
            <p:nvPr/>
          </p:nvSpPr>
          <p:spPr>
            <a:xfrm>
              <a:off x="2260600" y="5994400"/>
              <a:ext cx="59777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/>
                  <a:cs typeface="Comic Sans MS"/>
                </a:rPr>
                <a:t> </a:t>
              </a:r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r>
                <a:rPr lang="en-US" dirty="0" smtClean="0">
                  <a:latin typeface="Comic Sans MS"/>
                  <a:cs typeface="Comic Sans MS"/>
                </a:rPr>
                <a:t> smaller for better %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2463800" y="5930900"/>
              <a:ext cx="3111500" cy="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994254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8" name="Equation" r:id="rId8" imgW="1739900" imgH="228600" progId="Equation.DSMT4">
                  <p:embed/>
                </p:oleObj>
              </mc:Choice>
              <mc:Fallback>
                <p:oleObj name="Equation" r:id="rId8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34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49842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6339512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54" name="Equation" r:id="rId4" imgW="444500" imgH="190500" progId="Equation.DSMT4">
                    <p:embed/>
                  </p:oleObj>
                </mc:Choice>
                <mc:Fallback>
                  <p:oleObj name="Equation" r:id="rId4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0666985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55" name="Equation" r:id="rId6" imgW="381000" imgH="190500" progId="Equation.DSMT4">
                    <p:embed/>
                  </p:oleObj>
                </mc:Choice>
                <mc:Fallback>
                  <p:oleObj name="Equation" r:id="rId6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50324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6" name="Equation" r:id="rId8" imgW="1739900" imgH="228600" progId="Equation.DSMT4">
                  <p:embed/>
                </p:oleObj>
              </mc:Choice>
              <mc:Fallback>
                <p:oleObj name="Equation" r:id="rId8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" y="1739899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If you rolled 3000 times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and did not get 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45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0—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55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0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6</a:t>
            </a:r>
            <a:r>
              <a:rPr lang="en-US" sz="4800" dirty="0" smtClean="0">
                <a:latin typeface="Comic Sans MS"/>
                <a:cs typeface="Comic Sans MS"/>
              </a:rPr>
              <a:t>’s</a:t>
            </a:r>
            <a:endParaRPr lang="en-US" sz="4800" dirty="0" smtClean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941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12783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4250098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473" name="Equation" r:id="rId4" imgW="444500" imgH="190500" progId="Equation.DSMT4">
                    <p:embed/>
                  </p:oleObj>
                </mc:Choice>
                <mc:Fallback>
                  <p:oleObj name="Equation" r:id="rId4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3341144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474" name="Equation" r:id="rId6" imgW="381000" imgH="190500" progId="Equation.DSMT4">
                    <p:embed/>
                  </p:oleObj>
                </mc:Choice>
                <mc:Fallback>
                  <p:oleObj name="Equation" r:id="rId6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843113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75" name="Equation" r:id="rId8" imgW="1739900" imgH="228600" progId="Equation.DSMT4">
                  <p:embed/>
                </p:oleObj>
              </mc:Choice>
              <mc:Fallback>
                <p:oleObj name="Equation" r:id="rId8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" y="1739899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If you rolled 3000 times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and did not get 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45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0—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55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0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6</a:t>
            </a:r>
            <a:r>
              <a:rPr lang="en-US" sz="4800" dirty="0" smtClean="0">
                <a:latin typeface="Comic Sans MS"/>
                <a:cs typeface="Comic Sans MS"/>
              </a:rPr>
              <a:t>’</a:t>
            </a:r>
            <a:r>
              <a:rPr lang="en-US" sz="4800" dirty="0" smtClean="0">
                <a:latin typeface="Comic Sans MS"/>
                <a:cs typeface="Comic Sans MS"/>
              </a:rPr>
              <a:t>s</a:t>
            </a:r>
          </a:p>
          <a:p>
            <a:r>
              <a:rPr lang="en-US" sz="4800" dirty="0">
                <a:latin typeface="Comic Sans MS"/>
                <a:cs typeface="Comic Sans MS"/>
              </a:rPr>
              <a:t>you can be </a:t>
            </a:r>
            <a:r>
              <a:rPr lang="en-US" sz="4800" dirty="0">
                <a:solidFill>
                  <a:srgbClr val="FF00FF"/>
                </a:solidFill>
                <a:latin typeface="Comic Sans MS"/>
                <a:cs typeface="Comic Sans MS"/>
              </a:rPr>
              <a:t>98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%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confident </a:t>
            </a:r>
            <a:r>
              <a:rPr lang="en-US" sz="4800" dirty="0">
                <a:solidFill>
                  <a:srgbClr val="000000"/>
                </a:solidFill>
                <a:latin typeface="Comic Sans MS"/>
                <a:cs typeface="Comic Sans MS"/>
              </a:rPr>
              <a:t>your die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loaded</a:t>
            </a:r>
            <a:endParaRPr lang="en-US" sz="4800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72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69164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FF00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5490459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75" name="Equation" r:id="rId4" imgW="444500" imgH="190500" progId="Equation.DSMT4">
                    <p:embed/>
                  </p:oleObj>
                </mc:Choice>
                <mc:Fallback>
                  <p:oleObj name="Equation" r:id="rId4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9080791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76" name="Equation" r:id="rId6" imgW="381000" imgH="190500" progId="Equation.DSMT4">
                    <p:embed/>
                  </p:oleObj>
                </mc:Choice>
                <mc:Fallback>
                  <p:oleObj name="Equation" r:id="rId6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037028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7" name="Equation" r:id="rId8" imgW="1739900" imgH="228600" progId="Equation.DSMT4">
                  <p:embed/>
                </p:oleObj>
              </mc:Choice>
              <mc:Fallback>
                <p:oleObj name="Equation" r:id="rId8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4989" y="1651000"/>
            <a:ext cx="864311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If you rolled 3000 times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and did not get 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475—525 </a:t>
            </a:r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6</a:t>
            </a:r>
            <a:r>
              <a:rPr lang="en-US" sz="4800" dirty="0" smtClean="0">
                <a:latin typeface="Comic Sans MS"/>
                <a:cs typeface="Comic Sans MS"/>
              </a:rPr>
              <a:t>’s</a:t>
            </a:r>
            <a:r>
              <a:rPr lang="en-US" sz="4800" dirty="0" smtClean="0">
                <a:latin typeface="Comic Sans MS"/>
                <a:cs typeface="Comic Sans MS"/>
              </a:rPr>
              <a:t>,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you </a:t>
            </a:r>
            <a:r>
              <a:rPr lang="en-US" sz="4800" dirty="0" smtClean="0">
                <a:latin typeface="Comic Sans MS"/>
                <a:cs typeface="Comic Sans MS"/>
              </a:rPr>
              <a:t>can be </a:t>
            </a:r>
            <a:r>
              <a:rPr lang="en-US" sz="4800" dirty="0">
                <a:solidFill>
                  <a:srgbClr val="FF00FF"/>
                </a:solidFill>
                <a:latin typeface="Comic Sans MS"/>
                <a:cs typeface="Comic Sans MS"/>
              </a:rPr>
              <a:t>7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8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%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confident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your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die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loaded</a:t>
            </a:r>
          </a:p>
        </p:txBody>
      </p:sp>
    </p:spTree>
    <p:extLst>
      <p:ext uri="{BB962C8B-B14F-4D97-AF65-F5344CB8AC3E}">
        <p14:creationId xmlns:p14="http://schemas.microsoft.com/office/powerpoint/2010/main" val="409226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" y="1203960"/>
            <a:ext cx="85267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It certainly remains to be inquired whether after the number of observations has been increased,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the probability…of obtaining the true ratio…finally exceeds any given degree of certainty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sz="3600" dirty="0">
                <a:solidFill>
                  <a:srgbClr val="007600"/>
                </a:solidFill>
                <a:latin typeface="Times New Roman" pitchFamily="18" charset="0"/>
              </a:rPr>
              <a:t>or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whether the problem has, so to speak, its own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asymptote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that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is, whether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some degree of certainty is given which one can never exceed.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35000" y="1270000"/>
            <a:ext cx="7874000" cy="4318000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latin typeface="Comic Sans MS" pitchFamily="66" charset="0"/>
              </a:rPr>
              <a:t>Random </a:t>
            </a:r>
            <a:r>
              <a:rPr lang="en-US" sz="6600" dirty="0" err="1" smtClean="0">
                <a:latin typeface="Comic Sans MS" pitchFamily="66" charset="0"/>
              </a:rPr>
              <a:t>var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with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latin typeface="Comic Sans MS" pitchFamily="66" charset="0"/>
              </a:rPr>
              <a:t>mean </a:t>
            </a:r>
            <a:r>
              <a:rPr lang="en-US" sz="66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μ.   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Make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 “trial observations” of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8000" baseline="1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789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79412" y="1422400"/>
            <a:ext cx="8370888" cy="3987800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Random </a:t>
            </a:r>
            <a:r>
              <a:rPr lang="en-US" sz="6000" dirty="0" err="1" smtClean="0">
                <a:latin typeface="Comic Sans MS" pitchFamily="66" charset="0"/>
              </a:rPr>
              <a:t>var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with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mean </a:t>
            </a:r>
            <a:r>
              <a:rPr lang="en-US" sz="60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μ.</a:t>
            </a:r>
            <a:endParaRPr lang="en-US" sz="7200" baseline="1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22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79412" y="1422400"/>
            <a:ext cx="8370888" cy="3987800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Random </a:t>
            </a:r>
            <a:r>
              <a:rPr lang="en-US" sz="6000" dirty="0" err="1" smtClean="0">
                <a:latin typeface="Comic Sans MS" pitchFamily="66" charset="0"/>
              </a:rPr>
              <a:t>var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with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mean </a:t>
            </a:r>
            <a:r>
              <a:rPr lang="en-US" sz="60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μ.   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Make </a:t>
            </a: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 “trial observations” of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and take the average</a:t>
            </a:r>
            <a:endParaRPr lang="en-US" sz="7200" baseline="1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81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702469" y="912812"/>
            <a:ext cx="7806531" cy="5119688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 smtClean="0">
                <a:latin typeface="Comic Sans MS" pitchFamily="66" charset="0"/>
              </a:rPr>
              <a:t>Mutually independent, identically distributed (</a:t>
            </a:r>
            <a:r>
              <a:rPr lang="en-US" sz="5400" dirty="0" err="1" smtClean="0">
                <a:latin typeface="Comic Sans MS" pitchFamily="66" charset="0"/>
              </a:rPr>
              <a:t>i.i.d</a:t>
            </a:r>
            <a:r>
              <a:rPr lang="en-US" sz="5400" dirty="0" smtClean="0">
                <a:latin typeface="Comic Sans MS" pitchFamily="66" charset="0"/>
              </a:rPr>
              <a:t>) random variables</a:t>
            </a: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6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MT Extra" pitchFamily="18" charset="2"/>
              </a:rPr>
              <a:t>,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6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endParaRPr lang="en-US" sz="6600" baseline="-25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with mean </a:t>
            </a:r>
            <a:r>
              <a:rPr lang="en-US" sz="60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  <p:sp useBgFill="1"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77900" y="165100"/>
            <a:ext cx="6616700" cy="9499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Repeated Trials</a:t>
            </a:r>
            <a:r>
              <a:rPr kumimoji="0" lang="en-US" sz="4400" b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</a:t>
            </a:r>
            <a:endParaRPr kumimoji="0" lang="en-US" sz="4400" b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52248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321388"/>
              </p:ext>
            </p:extLst>
          </p:nvPr>
        </p:nvGraphicFramePr>
        <p:xfrm>
          <a:off x="1727200" y="5148263"/>
          <a:ext cx="5692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2" name="Equation" r:id="rId5" imgW="1397000" imgH="292100" progId="Equation.DSMT4">
                  <p:embed/>
                </p:oleObj>
              </mc:Choice>
              <mc:Fallback>
                <p:oleObj name="Equation" r:id="rId5" imgW="1397000" imgH="292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148263"/>
                        <a:ext cx="56927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53" y="3315093"/>
            <a:ext cx="868519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is average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433231" y="51773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347665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3" name="Equation" r:id="rId7" imgW="1524000" imgH="495300" progId="Equation.DSMT4">
                  <p:embed/>
                </p:oleObj>
              </mc:Choice>
              <mc:Fallback>
                <p:oleObj name="Equation" r:id="rId7" imgW="15240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7900" y="165100"/>
            <a:ext cx="6616700" cy="9499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Repeated Trials</a:t>
            </a:r>
            <a:r>
              <a:rPr kumimoji="0" lang="en-US" sz="4400" b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</a:t>
            </a:r>
            <a:endParaRPr kumimoji="0" lang="en-US" sz="4400" b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800" y="177800"/>
            <a:ext cx="6875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mic Sans MS"/>
                <a:cs typeface="Comic Sans MS"/>
              </a:rPr>
              <a:t>What the mean means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600" y="1041400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The mean value of a fair die roll is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3.5</a:t>
            </a:r>
            <a:r>
              <a:rPr lang="en-US" sz="4800" dirty="0" smtClean="0">
                <a:latin typeface="Comic Sans MS"/>
                <a:cs typeface="Comic Sans MS"/>
              </a:rPr>
              <a:t>, but we will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never roll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/>
                <a:cs typeface="Comic Sans MS"/>
              </a:rPr>
              <a:t>3.5</a:t>
            </a:r>
            <a:r>
              <a:rPr lang="en-US" sz="4800" dirty="0" smtClean="0">
                <a:latin typeface="Comic Sans MS"/>
                <a:cs typeface="Comic Sans MS"/>
              </a:rPr>
              <a:t>.  So why do we care what the mean 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700" y="4025900"/>
            <a:ext cx="81522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We believe that after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many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rolls, the average roll will 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be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near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3.5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784822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154953" y="3315093"/>
            <a:ext cx="883392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is average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r>
              <a:rPr lang="en-US" sz="48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03424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17" name="Equation" r:id="rId5" imgW="1524000" imgH="495300" progId="Equation.DSMT4">
                  <p:embed/>
                </p:oleObj>
              </mc:Choice>
              <mc:Fallback>
                <p:oleObj name="Equation" r:id="rId5" imgW="1524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77900" y="165100"/>
            <a:ext cx="6616700" cy="9499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Repeated Trials</a:t>
            </a:r>
            <a:r>
              <a:rPr kumimoji="0" lang="en-US" sz="4400" b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</a:t>
            </a:r>
            <a:endParaRPr kumimoji="0" lang="en-US" sz="4400" b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715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67023"/>
              </p:ext>
            </p:extLst>
          </p:nvPr>
        </p:nvGraphicFramePr>
        <p:xfrm>
          <a:off x="3953560" y="4330700"/>
          <a:ext cx="402113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86" name="Equation" r:id="rId4" imgW="1117600" imgH="444500" progId="Equation.DSMT4">
                  <p:embed/>
                </p:oleObj>
              </mc:Choice>
              <mc:Fallback>
                <p:oleObj name="Equation" r:id="rId4" imgW="1117600" imgH="444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560" y="4330700"/>
                        <a:ext cx="4021137" cy="159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21296" y="3315093"/>
            <a:ext cx="64821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probably </a:t>
            </a:r>
            <a:r>
              <a:rPr lang="en-US" sz="54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to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endParaRPr lang="en-US" sz="54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627460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87" name="Equation" r:id="rId6" imgW="1524000" imgH="495300" progId="Equation.DSMT4">
                  <p:embed/>
                </p:oleObj>
              </mc:Choice>
              <mc:Fallback>
                <p:oleObj name="Equation" r:id="rId6" imgW="15240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22421"/>
              </p:ext>
            </p:extLst>
          </p:nvPr>
        </p:nvGraphicFramePr>
        <p:xfrm>
          <a:off x="1730375" y="4106863"/>
          <a:ext cx="5692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88" name="Equation" r:id="rId8" imgW="1397000" imgH="292100" progId="Equation.DSMT4">
                  <p:embed/>
                </p:oleObj>
              </mc:Choice>
              <mc:Fallback>
                <p:oleObj name="Equation" r:id="rId8" imgW="1397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4106863"/>
                        <a:ext cx="56927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7484031" y="41105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sp useBgFill="1"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77900" y="165100"/>
            <a:ext cx="6616700" cy="9499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Repeated Trials</a:t>
            </a:r>
            <a:r>
              <a:rPr kumimoji="0" lang="en-US" sz="4400" b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</a:t>
            </a:r>
            <a:endParaRPr kumimoji="0" lang="en-US" sz="4400" b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799" y="304800"/>
            <a:ext cx="7522341" cy="1076124"/>
          </a:xfrm>
        </p:spPr>
        <p:txBody>
          <a:bodyPr/>
          <a:lstStyle/>
          <a:p>
            <a:r>
              <a:rPr lang="en-US" b="1" dirty="0"/>
              <a:t>Jacob D. Bernoulli (1659 – 1705)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800" i="1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Therefore, this is the problem which I now set forth and make known after I have pondered over it for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twenty years</a:t>
            </a:r>
            <a:r>
              <a:rPr lang="en-US" sz="4000" dirty="0">
                <a:latin typeface="Times New Roman"/>
                <a:cs typeface="Times New Roman"/>
              </a:rPr>
              <a:t>.  Both its</a:t>
            </a: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 novelty </a:t>
            </a:r>
            <a:r>
              <a:rPr lang="en-US" sz="4000" dirty="0">
                <a:latin typeface="Times New Roman"/>
                <a:cs typeface="Times New Roman"/>
              </a:rPr>
              <a:t>and its very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great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usefulness</a:t>
            </a:r>
            <a:r>
              <a:rPr lang="en-US" sz="4000" dirty="0">
                <a:latin typeface="Times New Roman"/>
                <a:cs typeface="Times New Roman"/>
              </a:rPr>
              <a:t>, coupled with its just as </a:t>
            </a:r>
            <a:r>
              <a:rPr lang="en-US" sz="4000" dirty="0">
                <a:solidFill>
                  <a:schemeClr val="accent2"/>
                </a:solidFill>
                <a:latin typeface="Times New Roman"/>
                <a:cs typeface="Times New Roman"/>
              </a:rPr>
              <a:t>great difficulty</a:t>
            </a:r>
            <a:r>
              <a:rPr lang="en-US" sz="4000" dirty="0">
                <a:latin typeface="Times New Roman"/>
                <a:cs typeface="Times New Roman"/>
              </a:rPr>
              <a:t>, can exceed in</a:t>
            </a:r>
          </a:p>
          <a:p>
            <a:pPr algn="l"/>
            <a:r>
              <a:rPr lang="en-US" sz="4000" dirty="0">
                <a:latin typeface="Times New Roman"/>
                <a:cs typeface="Times New Roman"/>
              </a:rPr>
              <a:t>weight and value all the remaining chapters of this thesis.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390144"/>
              </p:ext>
            </p:extLst>
          </p:nvPr>
        </p:nvGraphicFramePr>
        <p:xfrm>
          <a:off x="374651" y="2279650"/>
          <a:ext cx="8312150" cy="167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84" name="Equation" r:id="rId5" imgW="1638300" imgH="330200" progId="Equation.DSMT4">
                  <p:embed/>
                </p:oleObj>
              </mc:Choice>
              <mc:Fallback>
                <p:oleObj name="Equation" r:id="rId5" imgW="1638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1" y="2279650"/>
                        <a:ext cx="8312150" cy="167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1574836" y="184361"/>
            <a:ext cx="6091181" cy="923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Bernoulli question: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218023"/>
              </p:ext>
            </p:extLst>
          </p:nvPr>
        </p:nvGraphicFramePr>
        <p:xfrm>
          <a:off x="374651" y="2279650"/>
          <a:ext cx="8312150" cy="167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39" name="Equation" r:id="rId5" imgW="1638300" imgH="330200" progId="Equation.DSMT4">
                  <p:embed/>
                </p:oleObj>
              </mc:Choice>
              <mc:Fallback>
                <p:oleObj name="Equation" r:id="rId5" imgW="1638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1" y="2279650"/>
                        <a:ext cx="8312150" cy="167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4673" y="2499695"/>
            <a:ext cx="506223" cy="10188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/>
                <a:cs typeface="Comic Sans MS"/>
              </a:rPr>
              <a:t>1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574836" y="184361"/>
            <a:ext cx="5647212" cy="923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Bernoulli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answer:</a:t>
            </a:r>
            <a:endParaRPr lang="en-US" sz="5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582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5000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0500" y="4330700"/>
            <a:ext cx="8953499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will follow easily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&amp; variance properties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53858"/>
              </p:ext>
            </p:extLst>
          </p:nvPr>
        </p:nvGraphicFramePr>
        <p:xfrm>
          <a:off x="342900" y="2279650"/>
          <a:ext cx="83756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3" name="Equation" r:id="rId4" imgW="1651000" imgH="330200" progId="Equation.DSMT4">
                  <p:embed/>
                </p:oleObj>
              </mc:Choice>
              <mc:Fallback>
                <p:oleObj name="Equation" r:id="rId4" imgW="1651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" y="2279650"/>
                        <a:ext cx="837565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800" y="177800"/>
            <a:ext cx="7297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mic Sans MS"/>
                <a:cs typeface="Comic Sans MS"/>
              </a:rPr>
              <a:t>What probability means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700" y="4025900"/>
            <a:ext cx="81522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We believe that after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many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rolls, the fraction of </a:t>
            </a:r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6</a:t>
            </a:r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’s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will be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near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1/6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864851"/>
              </p:ext>
            </p:extLst>
          </p:nvPr>
        </p:nvGraphicFramePr>
        <p:xfrm>
          <a:off x="2305050" y="1373188"/>
          <a:ext cx="44799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3" name="Equation" r:id="rId4" imgW="901700" imgH="469900" progId="Equation.DSMT4">
                  <p:embed/>
                </p:oleObj>
              </mc:Choice>
              <mc:Fallback>
                <p:oleObj name="Equation" r:id="rId4" imgW="9017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1373188"/>
                        <a:ext cx="4479925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01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55600" y="1282700"/>
            <a:ext cx="84582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Even the stupidest man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some instinct of nature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</a:rPr>
              <a:t>per se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and by no previous instruction (this is truly amazing)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knows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for sure that the more observations ...that are taken, the less the danger will be of straying from the mark.</a:t>
            </a: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Ars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Conjectandi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(The Art of Guessing), 1713*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*taken from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</a:rPr>
              <a:t>Grinstead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\&amp; Snell,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http://www.dartmouth.edu/~chance/teaching_aids/books_articles/probability_book/book.html</a:t>
            </a:r>
          </a:p>
          <a:p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</a:rPr>
              <a:t>Introduction to Probability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, American Mathematical Society, p. 310.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588152"/>
              </p:ext>
            </p:extLst>
          </p:nvPr>
        </p:nvGraphicFramePr>
        <p:xfrm>
          <a:off x="536575" y="3205163"/>
          <a:ext cx="45878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49" name="Equation" r:id="rId4" imgW="990600" imgH="228600" progId="Equation.DSMT4">
                  <p:embed/>
                </p:oleObj>
              </mc:Choice>
              <mc:Fallback>
                <p:oleObj name="Equation" r:id="rId4" imgW="9906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205163"/>
                        <a:ext cx="4587875" cy="10604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357972">
            <a:off x="6298347" y="181309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 smtClean="0"/>
              <a:t>Dice Rolls</a:t>
            </a:r>
            <a:endParaRPr lang="en-US" sz="4400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733905"/>
              </p:ext>
            </p:extLst>
          </p:nvPr>
        </p:nvGraphicFramePr>
        <p:xfrm>
          <a:off x="2305050" y="1373188"/>
          <a:ext cx="44799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50" name="Equation" r:id="rId7" imgW="901700" imgH="469900" progId="Equation.DSMT4">
                  <p:embed/>
                </p:oleObj>
              </mc:Choice>
              <mc:Fallback>
                <p:oleObj name="Equation" r:id="rId7" imgW="901700" imgH="469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1373188"/>
                        <a:ext cx="4479925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133379"/>
              </p:ext>
            </p:extLst>
          </p:nvPr>
        </p:nvGraphicFramePr>
        <p:xfrm>
          <a:off x="414338" y="4229100"/>
          <a:ext cx="40592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51" name="Equation" r:id="rId9" imgW="927100" imgH="469900" progId="Equation.DSMT4">
                  <p:embed/>
                </p:oleObj>
              </mc:Choice>
              <mc:Fallback>
                <p:oleObj name="Equation" r:id="rId9" imgW="927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4338" y="4229100"/>
                        <a:ext cx="40592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6298347" y="181309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 smtClean="0"/>
              <a:t>Dice Rolls</a:t>
            </a:r>
            <a:endParaRPr lang="en-US" sz="44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3353" y="2193763"/>
            <a:ext cx="709509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Bernoulli: </a:t>
            </a:r>
            <a:r>
              <a:rPr lang="en-US" sz="5400" dirty="0" smtClean="0">
                <a:latin typeface="Comic Sans MS"/>
                <a:cs typeface="Comic Sans MS"/>
              </a:rPr>
              <a:t>we believe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intuitively that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835949"/>
              </p:ext>
            </p:extLst>
          </p:nvPr>
        </p:nvGraphicFramePr>
        <p:xfrm>
          <a:off x="414338" y="4229100"/>
          <a:ext cx="40592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5" imgW="927100" imgH="469900" progId="Equation.DSMT4">
                  <p:embed/>
                </p:oleObj>
              </mc:Choice>
              <mc:Fallback>
                <p:oleObj name="Equation" r:id="rId5" imgW="927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338" y="4229100"/>
                        <a:ext cx="40592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082683"/>
              </p:ext>
            </p:extLst>
          </p:nvPr>
        </p:nvGraphicFramePr>
        <p:xfrm>
          <a:off x="4394199" y="4178300"/>
          <a:ext cx="472645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7" imgW="1079500" imgH="469900" progId="Equation.DSMT4">
                  <p:embed/>
                </p:oleObj>
              </mc:Choice>
              <mc:Fallback>
                <p:oleObj name="Equation" r:id="rId7" imgW="107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4199" y="4178300"/>
                        <a:ext cx="4726459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05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1340" y="2220457"/>
            <a:ext cx="7883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of course, an unlucky average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might be way off,  but that’s</a:t>
            </a:r>
          </a:p>
          <a:p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6840" y="3511549"/>
            <a:ext cx="3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how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</a:p>
        </p:txBody>
      </p:sp>
      <p:pic>
        <p:nvPicPr>
          <p:cNvPr id="9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6298347" y="181309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 smtClean="0"/>
              <a:t>Dice Rolls</a:t>
            </a:r>
            <a:endParaRPr lang="en-US" sz="4400" dirty="0">
              <a:solidFill>
                <a:srgbClr val="0000CC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049955"/>
              </p:ext>
            </p:extLst>
          </p:nvPr>
        </p:nvGraphicFramePr>
        <p:xfrm>
          <a:off x="414338" y="4229100"/>
          <a:ext cx="40592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80" name="Equation" r:id="rId5" imgW="927100" imgH="469900" progId="Equation.DSMT4">
                  <p:embed/>
                </p:oleObj>
              </mc:Choice>
              <mc:Fallback>
                <p:oleObj name="Equation" r:id="rId5" imgW="927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338" y="4229100"/>
                        <a:ext cx="40592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53098"/>
              </p:ext>
            </p:extLst>
          </p:nvPr>
        </p:nvGraphicFramePr>
        <p:xfrm>
          <a:off x="4394199" y="4178300"/>
          <a:ext cx="472645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81" name="Equation" r:id="rId7" imgW="1079500" imgH="469900" progId="Equation.DSMT4">
                  <p:embed/>
                </p:oleObj>
              </mc:Choice>
              <mc:Fallback>
                <p:oleObj name="Equation" r:id="rId7" imgW="107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4199" y="4178300"/>
                        <a:ext cx="4726459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153612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6" name="Equation" r:id="rId4" imgW="1739900" imgH="228600" progId="Equation.DSMT4">
                  <p:embed/>
                </p:oleObj>
              </mc:Choice>
              <mc:Fallback>
                <p:oleObj name="Equation" r:id="rId4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0885"/>
              </p:ext>
            </p:extLst>
          </p:nvPr>
        </p:nvGraphicFramePr>
        <p:xfrm>
          <a:off x="834854" y="1281113"/>
          <a:ext cx="31910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1200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0.88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439959"/>
              </p:ext>
            </p:extLst>
          </p:nvPr>
        </p:nvGraphicFramePr>
        <p:xfrm>
          <a:off x="2601913" y="1358900"/>
          <a:ext cx="11255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7" name="Equation" r:id="rId6" imgW="444500" imgH="190500" progId="Equation.DSMT4">
                  <p:embed/>
                </p:oleObj>
              </mc:Choice>
              <mc:Fallback>
                <p:oleObj name="Equation" r:id="rId6" imgW="4445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01913" y="1358900"/>
                        <a:ext cx="1125537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388100" y="1790700"/>
            <a:ext cx="2101387" cy="3949700"/>
            <a:chOff x="4381500" y="1625600"/>
            <a:chExt cx="2101387" cy="3949700"/>
          </a:xfrm>
        </p:grpSpPr>
        <p:sp>
          <p:nvSpPr>
            <p:cNvPr id="14" name="TextBox 13"/>
            <p:cNvSpPr txBox="1"/>
            <p:nvPr/>
          </p:nvSpPr>
          <p:spPr>
            <a:xfrm>
              <a:off x="4665663" y="2197963"/>
              <a:ext cx="1817224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endParaRPr lang="en-US" dirty="0" smtClean="0">
                <a:latin typeface="Comic Sans MS"/>
                <a:cs typeface="Comic Sans MS"/>
              </a:endParaRPr>
            </a:p>
            <a:p>
              <a:r>
                <a:rPr lang="en-US" dirty="0" smtClean="0">
                  <a:latin typeface="Comic Sans MS"/>
                  <a:cs typeface="Comic Sans MS"/>
                </a:rPr>
                <a:t>bigger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with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# rolls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4381500" y="1625600"/>
              <a:ext cx="0" cy="394970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31211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36065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0.41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1200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0.88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0.91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2448341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91" name="Equation" r:id="rId4" imgW="444500" imgH="190500" progId="Equation.DSMT4">
                    <p:embed/>
                  </p:oleObj>
                </mc:Choice>
                <mc:Fallback>
                  <p:oleObj name="Equation" r:id="rId4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8110658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92" name="Equation" r:id="rId6" imgW="381000" imgH="190500" progId="Equation.DSMT4">
                    <p:embed/>
                  </p:oleObj>
                </mc:Choice>
                <mc:Fallback>
                  <p:oleObj name="Equation" r:id="rId6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6388100" y="1790700"/>
            <a:ext cx="2101387" cy="3949700"/>
            <a:chOff x="4381500" y="1625600"/>
            <a:chExt cx="2101387" cy="3949700"/>
          </a:xfrm>
        </p:grpSpPr>
        <p:sp>
          <p:nvSpPr>
            <p:cNvPr id="14" name="TextBox 13"/>
            <p:cNvSpPr txBox="1"/>
            <p:nvPr/>
          </p:nvSpPr>
          <p:spPr>
            <a:xfrm>
              <a:off x="4665663" y="2197963"/>
              <a:ext cx="1817224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endParaRPr lang="en-US" dirty="0" smtClean="0">
                <a:latin typeface="Comic Sans MS"/>
                <a:cs typeface="Comic Sans MS"/>
              </a:endParaRPr>
            </a:p>
            <a:p>
              <a:r>
                <a:rPr lang="en-US" dirty="0" smtClean="0">
                  <a:latin typeface="Comic Sans MS"/>
                  <a:cs typeface="Comic Sans MS"/>
                </a:rPr>
                <a:t>bigger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with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# rolls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4381500" y="1625600"/>
              <a:ext cx="0" cy="394970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2260600" y="5930900"/>
            <a:ext cx="5977768" cy="771386"/>
            <a:chOff x="2260600" y="5930900"/>
            <a:chExt cx="5977768" cy="771386"/>
          </a:xfrm>
        </p:grpSpPr>
        <p:sp>
          <p:nvSpPr>
            <p:cNvPr id="3" name="TextBox 2"/>
            <p:cNvSpPr txBox="1"/>
            <p:nvPr/>
          </p:nvSpPr>
          <p:spPr>
            <a:xfrm>
              <a:off x="2260600" y="5994400"/>
              <a:ext cx="59777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/>
                  <a:cs typeface="Comic Sans MS"/>
                </a:rPr>
                <a:t> </a:t>
              </a:r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r>
                <a:rPr lang="en-US" dirty="0" smtClean="0">
                  <a:latin typeface="Comic Sans MS"/>
                  <a:cs typeface="Comic Sans MS"/>
                </a:rPr>
                <a:t> smaller for better %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2463800" y="5930900"/>
              <a:ext cx="3111500" cy="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076658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93" name="Equation" r:id="rId8" imgW="1739900" imgH="228600" progId="Equation.DSMT4">
                  <p:embed/>
                </p:oleObj>
              </mc:Choice>
              <mc:Fallback>
                <p:oleObj name="Equation" r:id="rId8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657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1.6|1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1.6|15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69|7.4|1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69|7.4|12.8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noFill/>
        <a:ln w="44450" cap="flat" cmpd="sng" algn="ctr">
          <a:solidFill>
            <a:schemeClr val="tx1"/>
          </a:solidFill>
          <a:prstDash val="sysDash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9860</TotalTime>
  <Words>718</Words>
  <Application>Microsoft Macintosh PowerPoint</Application>
  <PresentationFormat>On-screen Show (4:3)</PresentationFormat>
  <Paragraphs>184</Paragraphs>
  <Slides>25</Slides>
  <Notes>25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6.042 Lecture Template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Dice Rolls</vt:lpstr>
      <vt:lpstr>Dice Rolls</vt:lpstr>
      <vt:lpstr>Dice Rolls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Bernoulli means</vt:lpstr>
      <vt:lpstr>What Bernoulli means</vt:lpstr>
      <vt:lpstr>What Bernoulli means</vt:lpstr>
      <vt:lpstr>What Bernoulli means</vt:lpstr>
      <vt:lpstr>PowerPoint Presentation</vt:lpstr>
      <vt:lpstr>PowerPoint Presentation</vt:lpstr>
      <vt:lpstr>PowerPoint Presentation</vt:lpstr>
      <vt:lpstr>Jacob D. Bernoulli (1659 – 1705)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1332</cp:revision>
  <cp:lastPrinted>2013-05-12T00:46:16Z</cp:lastPrinted>
  <dcterms:created xsi:type="dcterms:W3CDTF">2011-05-02T03:18:38Z</dcterms:created>
  <dcterms:modified xsi:type="dcterms:W3CDTF">2013-05-13T18:17:32Z</dcterms:modified>
</cp:coreProperties>
</file>