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7.xml" ContentType="application/vnd.openxmlformats-officedocument.presentationml.notesSlide+xml"/>
  <Override PartName="/ppt/embeddings/oleObject21.bin" ContentType="application/vnd.openxmlformats-officedocument.oleObject"/>
  <Override PartName="/ppt/notesSlides/notesSlide8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0.xml" ContentType="application/vnd.openxmlformats-officedocument.presentationml.notesSlide+xml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74" r:id="rId2"/>
    <p:sldId id="475" r:id="rId3"/>
    <p:sldId id="476" r:id="rId4"/>
    <p:sldId id="477" r:id="rId5"/>
    <p:sldId id="524" r:id="rId6"/>
    <p:sldId id="526" r:id="rId7"/>
    <p:sldId id="560" r:id="rId8"/>
    <p:sldId id="564" r:id="rId9"/>
    <p:sldId id="566" r:id="rId10"/>
    <p:sldId id="567" r:id="rId11"/>
    <p:sldId id="481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60"/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4" autoAdjust="0"/>
    <p:restoredTop sz="99862" autoAdjust="0"/>
  </p:normalViewPr>
  <p:slideViewPr>
    <p:cSldViewPr>
      <p:cViewPr varScale="1">
        <p:scale>
          <a:sx n="107" d="100"/>
          <a:sy n="107" d="100"/>
        </p:scale>
        <p:origin x="-10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6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e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1" Type="http://schemas.openxmlformats.org/officeDocument/2006/relationships/image" Target="../media/image16.emf"/><Relationship Id="rId2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wmf"/><Relationship Id="rId1" Type="http://schemas.openxmlformats.org/officeDocument/2006/relationships/image" Target="../media/image24.e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1.emf"/><Relationship Id="rId14" Type="http://schemas.openxmlformats.org/officeDocument/2006/relationships/oleObject" Target="../embeddings/oleObject33.bin"/><Relationship Id="rId15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9.emf"/><Relationship Id="rId17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28.emf"/><Relationship Id="rId14" Type="http://schemas.openxmlformats.org/officeDocument/2006/relationships/oleObject" Target="../embeddings/oleObject27.bin"/><Relationship Id="rId15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6.emf"/><Relationship Id="rId10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</a:rPr>
              <a:t>A Famous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</a:rPr>
              <a:t>Linear Recurrence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 Recurrence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0380"/>
              </p:ext>
            </p:extLst>
          </p:nvPr>
        </p:nvGraphicFramePr>
        <p:xfrm>
          <a:off x="533400" y="2819400"/>
          <a:ext cx="81359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5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8135937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49061"/>
              </p:ext>
            </p:extLst>
          </p:nvPr>
        </p:nvGraphicFramePr>
        <p:xfrm>
          <a:off x="1390650" y="1676400"/>
          <a:ext cx="22479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6" name="Equation" r:id="rId6" imgW="1765300" imgH="850900" progId="Equation.DSMT4">
                  <p:embed/>
                </p:oleObj>
              </mc:Choice>
              <mc:Fallback>
                <p:oleObj name="Equation" r:id="rId6" imgW="17653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676400"/>
                        <a:ext cx="2247900" cy="1084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64633"/>
              </p:ext>
            </p:extLst>
          </p:nvPr>
        </p:nvGraphicFramePr>
        <p:xfrm>
          <a:off x="1447800" y="953380"/>
          <a:ext cx="1549400" cy="102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7" name="Equation" r:id="rId8" imgW="1282700" imgH="850900" progId="Equation.DSMT4">
                  <p:embed/>
                </p:oleObj>
              </mc:Choice>
              <mc:Fallback>
                <p:oleObj name="Equation" r:id="rId8" imgW="1282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53380"/>
                        <a:ext cx="1549400" cy="10278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75157"/>
              </p:ext>
            </p:extLst>
          </p:nvPr>
        </p:nvGraphicFramePr>
        <p:xfrm>
          <a:off x="304800" y="3733800"/>
          <a:ext cx="8247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8" name="Equation" r:id="rId10" imgW="6807200" imgH="850900" progId="Equation.DSMT4">
                  <p:embed/>
                </p:oleObj>
              </mc:Choice>
              <mc:Fallback>
                <p:oleObj name="Equation" r:id="rId10" imgW="6807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8247062" cy="1031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>
            <a:off x="304800" y="48006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87253"/>
              </p:ext>
            </p:extLst>
          </p:nvPr>
        </p:nvGraphicFramePr>
        <p:xfrm>
          <a:off x="393700" y="4648200"/>
          <a:ext cx="37973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9" name="Equation" r:id="rId12" imgW="2946400" imgH="850900" progId="Equation.DSMT4">
                  <p:embed/>
                </p:oleObj>
              </mc:Choice>
              <mc:Fallback>
                <p:oleObj name="Equation" r:id="rId12" imgW="2946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648200"/>
                        <a:ext cx="3797300" cy="1096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972085"/>
              </p:ext>
            </p:extLst>
          </p:nvPr>
        </p:nvGraphicFramePr>
        <p:xfrm>
          <a:off x="5334000" y="5029200"/>
          <a:ext cx="292873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0" name="Equation" r:id="rId14" imgW="2641320" imgH="1168200" progId="Equation.DSMT4">
                  <p:embed/>
                </p:oleObj>
              </mc:Choice>
              <mc:Fallback>
                <p:oleObj name="Equation" r:id="rId14" imgW="26413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29200"/>
                        <a:ext cx="2928730" cy="1295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181600" y="4953000"/>
            <a:ext cx="3276600" cy="15240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6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914400" y="3124200"/>
            <a:ext cx="7391400" cy="2966323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dirty="0" smtClean="0"/>
              <a:t>use </a:t>
            </a:r>
            <a:r>
              <a:rPr lang="en-US" sz="6000" dirty="0" smtClean="0">
                <a:solidFill>
                  <a:srgbClr val="008000"/>
                </a:solidFill>
              </a:rPr>
              <a:t>partial fraction</a:t>
            </a:r>
            <a:r>
              <a:rPr lang="en-US" sz="6000" dirty="0" smtClean="0"/>
              <a:t> expansion to find</a:t>
            </a:r>
          </a:p>
          <a:p>
            <a:r>
              <a:rPr lang="en-US" sz="6000" dirty="0" smtClean="0"/>
              <a:t>closed form for </a:t>
            </a: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baseline="-25000" dirty="0">
              <a:solidFill>
                <a:srgbClr val="0000F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03783"/>
              </p:ext>
            </p:extLst>
          </p:nvPr>
        </p:nvGraphicFramePr>
        <p:xfrm>
          <a:off x="762000" y="2819400"/>
          <a:ext cx="13620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6" name="Equation" r:id="rId5" imgW="1257300" imgH="914400" progId="Equation.DSMT4">
                  <p:embed/>
                </p:oleObj>
              </mc:Choice>
              <mc:Fallback>
                <p:oleObj name="Equation" r:id="rId5" imgW="12573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1362075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93945"/>
              </p:ext>
            </p:extLst>
          </p:nvPr>
        </p:nvGraphicFramePr>
        <p:xfrm>
          <a:off x="685800" y="3594100"/>
          <a:ext cx="144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7" name="Equation" r:id="rId7" imgW="1447800" imgH="914400" progId="Equation.DSMT4">
                  <p:embed/>
                </p:oleObj>
              </mc:Choice>
              <mc:Fallback>
                <p:oleObj name="Equation" r:id="rId7" imgW="144780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1447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8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4547227" cy="1683842"/>
            <a:chOff x="533400" y="4716959"/>
            <a:chExt cx="4368484" cy="1544142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703591"/>
                </p:ext>
              </p:extLst>
            </p:nvPr>
          </p:nvGraphicFramePr>
          <p:xfrm>
            <a:off x="1073150" y="5212930"/>
            <a:ext cx="3828734" cy="1048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89" name="Equation" r:id="rId11" imgW="3340100" imgH="914400" progId="Equation.DSMT4">
                    <p:embed/>
                  </p:oleObj>
                </mc:Choice>
                <mc:Fallback>
                  <p:oleObj name="Equation" r:id="rId11" imgW="3340100" imgH="9144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150" y="5212930"/>
                          <a:ext cx="3828734" cy="104817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19089"/>
              </p:ext>
            </p:extLst>
          </p:nvPr>
        </p:nvGraphicFramePr>
        <p:xfrm>
          <a:off x="2438400" y="2819400"/>
          <a:ext cx="622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Equation" r:id="rId13" imgW="533400" imgH="914400" progId="Equation.DSMT4">
                  <p:embed/>
                </p:oleObj>
              </mc:Choice>
              <mc:Fallback>
                <p:oleObj name="Equation" r:id="rId1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8400" y="2819400"/>
                        <a:ext cx="622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9108"/>
              </p:ext>
            </p:extLst>
          </p:nvPr>
        </p:nvGraphicFramePr>
        <p:xfrm>
          <a:off x="3200400" y="2906486"/>
          <a:ext cx="1143000" cy="97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15" imgW="1066800" imgH="914400" progId="Equation.DSMT4">
                  <p:embed/>
                </p:oleObj>
              </mc:Choice>
              <mc:Fallback>
                <p:oleObj name="Equation" r:id="rId15" imgW="106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0400" y="2906486"/>
                        <a:ext cx="1143000" cy="97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076102"/>
              </p:ext>
            </p:extLst>
          </p:nvPr>
        </p:nvGraphicFramePr>
        <p:xfrm>
          <a:off x="2438400" y="3657600"/>
          <a:ext cx="622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2" name="Equation" r:id="rId17" imgW="533400" imgH="914400" progId="Equation.DSMT4">
                  <p:embed/>
                </p:oleObj>
              </mc:Choice>
              <mc:Fallback>
                <p:oleObj name="Equation" r:id="rId17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8400" y="3657600"/>
                        <a:ext cx="622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466395"/>
              </p:ext>
            </p:extLst>
          </p:nvPr>
        </p:nvGraphicFramePr>
        <p:xfrm>
          <a:off x="1524000" y="1828800"/>
          <a:ext cx="612351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340100" imgH="914400" progId="Equation.DSMT4">
                  <p:embed/>
                </p:oleObj>
              </mc:Choice>
              <mc:Fallback>
                <p:oleObj name="Equation" r:id="rId4" imgW="33401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828800"/>
                        <a:ext cx="6123517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295400" y="1752600"/>
            <a:ext cx="6629400" cy="19812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381000" y="3657600"/>
            <a:ext cx="8305800" cy="175432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90060"/>
                </a:solidFill>
              </a:rPr>
              <a:t>Fibonacci</a:t>
            </a:r>
            <a:r>
              <a:rPr lang="en-US" sz="5400" dirty="0" smtClean="0"/>
              <a:t> was </a:t>
            </a:r>
            <a:r>
              <a:rPr lang="en-US" sz="5400" dirty="0"/>
              <a:t>studying </a:t>
            </a:r>
            <a:r>
              <a:rPr lang="en-US" sz="5400" dirty="0" smtClean="0"/>
              <a:t>rabbit population growth</a:t>
            </a:r>
            <a:r>
              <a:rPr lang="en-US" sz="5400" dirty="0" smtClean="0">
                <a:solidFill>
                  <a:srgbClr val="990060"/>
                </a:solidFill>
              </a:rPr>
              <a:t>!</a:t>
            </a:r>
            <a:endParaRPr lang="en-US" sz="5400" dirty="0">
              <a:solidFill>
                <a:srgbClr val="990060"/>
              </a:solidFill>
            </a:endParaRPr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7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8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9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04929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403619"/>
              </p:ext>
            </p:extLst>
          </p:nvPr>
        </p:nvGraphicFramePr>
        <p:xfrm>
          <a:off x="5105400" y="3886200"/>
          <a:ext cx="3860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0" name="Equation" r:id="rId10" imgW="3860800" imgH="749300" progId="Equation.DSMT4">
                  <p:embed/>
                </p:oleObj>
              </mc:Choice>
              <mc:Fallback>
                <p:oleObj name="Equation" r:id="rId10" imgW="3860800" imgH="749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6200"/>
                        <a:ext cx="38608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33681"/>
              </p:ext>
            </p:extLst>
          </p:nvPr>
        </p:nvGraphicFramePr>
        <p:xfrm>
          <a:off x="4622800" y="527685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1" name="Equation" r:id="rId12" imgW="4000500" imgH="850900" progId="Equation.DSMT4">
                  <p:embed/>
                </p:oleObj>
              </mc:Choice>
              <mc:Fallback>
                <p:oleObj name="Equation" r:id="rId12" imgW="40005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276850"/>
                        <a:ext cx="400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5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6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7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98150"/>
              </p:ext>
            </p:extLst>
          </p:nvPr>
        </p:nvGraphicFramePr>
        <p:xfrm>
          <a:off x="6343650" y="1466850"/>
          <a:ext cx="1714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8" name="Equation" r:id="rId10" imgW="1714500" imgH="1943100" progId="Equation.DSMT4">
                  <p:embed/>
                </p:oleObj>
              </mc:Choice>
              <mc:Fallback>
                <p:oleObj name="Equation" r:id="rId10" imgW="1714500" imgH="194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1466850"/>
                        <a:ext cx="17145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9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0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0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362200"/>
            <a:ext cx="7162800" cy="2514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 Recurrence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30651"/>
              </p:ext>
            </p:extLst>
          </p:nvPr>
        </p:nvGraphicFramePr>
        <p:xfrm>
          <a:off x="568325" y="2819400"/>
          <a:ext cx="65182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3" name="Equation" r:id="rId4" imgW="5118100" imgH="749300" progId="Equation.DSMT4">
                  <p:embed/>
                </p:oleObj>
              </mc:Choice>
              <mc:Fallback>
                <p:oleObj name="Equation" r:id="rId4" imgW="51181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819400"/>
                        <a:ext cx="6518275" cy="954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3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 Recurrence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328"/>
              </p:ext>
            </p:extLst>
          </p:nvPr>
        </p:nvGraphicFramePr>
        <p:xfrm>
          <a:off x="533400" y="2819400"/>
          <a:ext cx="81359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1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8135937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569091"/>
              </p:ext>
            </p:extLst>
          </p:nvPr>
        </p:nvGraphicFramePr>
        <p:xfrm>
          <a:off x="304800" y="3733800"/>
          <a:ext cx="8247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2" name="Equation" r:id="rId6" imgW="6807200" imgH="850900" progId="Equation.DSMT4">
                  <p:embed/>
                </p:oleObj>
              </mc:Choice>
              <mc:Fallback>
                <p:oleObj name="Equation" r:id="rId6" imgW="6807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8247062" cy="1031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00290"/>
              </p:ext>
            </p:extLst>
          </p:nvPr>
        </p:nvGraphicFramePr>
        <p:xfrm>
          <a:off x="304800" y="5410200"/>
          <a:ext cx="3377631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3" name="Equation" r:id="rId8" imgW="2616200" imgH="850900" progId="Equation.DSMT4">
                  <p:embed/>
                </p:oleObj>
              </mc:Choice>
              <mc:Fallback>
                <p:oleObj name="Equation" r:id="rId8" imgW="2616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3377631" cy="1098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>
            <a:off x="304800" y="48006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915894" y="2743200"/>
            <a:ext cx="37106" cy="2209800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268694" y="2743200"/>
            <a:ext cx="37106" cy="2209800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553200" y="2743200"/>
            <a:ext cx="37106" cy="2209800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044485"/>
              </p:ext>
            </p:extLst>
          </p:nvPr>
        </p:nvGraphicFramePr>
        <p:xfrm>
          <a:off x="4800600" y="4724400"/>
          <a:ext cx="43576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4" name="Equation" r:id="rId10" imgW="3429000" imgH="749300" progId="Equation.DSMT4">
                  <p:embed/>
                </p:oleObj>
              </mc:Choice>
              <mc:Fallback>
                <p:oleObj name="Equation" r:id="rId10" imgW="34290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4357688" cy="952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600221"/>
              </p:ext>
            </p:extLst>
          </p:nvPr>
        </p:nvGraphicFramePr>
        <p:xfrm>
          <a:off x="1390650" y="1676400"/>
          <a:ext cx="22479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5" name="Equation" r:id="rId12" imgW="1765300" imgH="850900" progId="Equation.DSMT4">
                  <p:embed/>
                </p:oleObj>
              </mc:Choice>
              <mc:Fallback>
                <p:oleObj name="Equation" r:id="rId12" imgW="17653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676400"/>
                        <a:ext cx="2247900" cy="1084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10549"/>
              </p:ext>
            </p:extLst>
          </p:nvPr>
        </p:nvGraphicFramePr>
        <p:xfrm>
          <a:off x="1447800" y="953380"/>
          <a:ext cx="1549400" cy="102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6" name="Equation" r:id="rId14" imgW="1282700" imgH="850900" progId="Equation.DSMT4">
                  <p:embed/>
                </p:oleObj>
              </mc:Choice>
              <mc:Fallback>
                <p:oleObj name="Equation" r:id="rId14" imgW="1282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53380"/>
                        <a:ext cx="1549400" cy="10278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84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14530</TotalTime>
  <Words>141</Words>
  <Application>Microsoft Macintosh PowerPoint</Application>
  <PresentationFormat>On-screen Show (4:3)</PresentationFormat>
  <Paragraphs>48</Paragraphs>
  <Slides>11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Equation</vt:lpstr>
      <vt:lpstr>MathType 6.0 Equation</vt:lpstr>
      <vt:lpstr>PowerPoint Presentation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Geometric Series Recurrence</vt:lpstr>
      <vt:lpstr>Geometric Series Recurrence</vt:lpstr>
      <vt:lpstr>Geometric Series Recurrence</vt:lpstr>
      <vt:lpstr>Generating Function for Rabbits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1805</cp:revision>
  <cp:lastPrinted>2012-04-20T12:48:52Z</cp:lastPrinted>
  <dcterms:created xsi:type="dcterms:W3CDTF">2010-04-23T23:25:30Z</dcterms:created>
  <dcterms:modified xsi:type="dcterms:W3CDTF">2013-04-27T17:26:26Z</dcterms:modified>
</cp:coreProperties>
</file>