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400"/>
    <a:srgbClr val="03A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56" y="-104"/>
      </p:cViewPr>
      <p:guideLst>
        <p:guide orient="horz" pos="2160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7461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0176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949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6567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9919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5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192523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909" y="1350238"/>
            <a:ext cx="84818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>
                <a:latin typeface="Comic Sans MS"/>
                <a:cs typeface="Comic Sans MS"/>
              </a:rPr>
              <a:t>A graph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G</a:t>
            </a:r>
            <a:r>
              <a:rPr lang="en-US" sz="3200" dirty="0" smtClean="0">
                <a:latin typeface="Comic Sans MS"/>
                <a:cs typeface="Comic Sans MS"/>
              </a:rPr>
              <a:t> has no vertex of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degree </a:t>
            </a:r>
            <a:r>
              <a:rPr lang="en-US" sz="3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6</a:t>
            </a:r>
            <a:r>
              <a:rPr lang="en-US" sz="3200" dirty="0" smtClean="0">
                <a:latin typeface="Comic Sans MS"/>
                <a:cs typeface="Comic Sans MS"/>
              </a:rPr>
              <a:t>. </a:t>
            </a:r>
          </a:p>
          <a:p>
            <a:r>
              <a:rPr lang="en-US" sz="3200" dirty="0" smtClean="0">
                <a:latin typeface="Comic Sans MS"/>
                <a:cs typeface="Comic Sans MS"/>
              </a:rPr>
              <a:t>    What is the best bound for </a:t>
            </a:r>
            <a:r>
              <a:rPr lang="en-US" sz="3200" i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χ</a:t>
            </a:r>
            <a:r>
              <a:rPr lang="en-US" sz="1600" i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G)</a:t>
            </a:r>
            <a:r>
              <a:rPr lang="en-US" sz="3200" dirty="0" smtClean="0">
                <a:latin typeface="Comic Sans MS"/>
                <a:cs typeface="Comic Sans MS"/>
              </a:rPr>
              <a:t> ?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430" y="375471"/>
            <a:ext cx="7495358" cy="8513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</a:t>
            </a:r>
            <a:r>
              <a:rPr lang="en-US" dirty="0">
                <a:solidFill>
                  <a:srgbClr val="800000"/>
                </a:solidFill>
              </a:rPr>
              <a:t>5</a:t>
            </a:r>
            <a:r>
              <a:rPr lang="en-US" dirty="0" smtClean="0">
                <a:solidFill>
                  <a:srgbClr val="800000"/>
                </a:solidFill>
              </a:rPr>
              <a:t>, </a:t>
            </a:r>
            <a:r>
              <a:rPr lang="en-US" dirty="0" smtClean="0">
                <a:solidFill>
                  <a:srgbClr val="800000"/>
                </a:solidFill>
              </a:rPr>
              <a:t>2013 afternoon</a:t>
            </a:r>
            <a:endParaRPr lang="en-US" dirty="0" smtClean="0">
              <a:solidFill>
                <a:srgbClr val="8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084" y="2722762"/>
            <a:ext cx="8600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2. </a:t>
            </a:r>
            <a:r>
              <a:rPr lang="en-US" sz="3200" dirty="0">
                <a:latin typeface="Comic Sans MS"/>
                <a:cs typeface="Comic Sans MS"/>
              </a:rPr>
              <a:t>Name two nonadjacent vertices that are </a:t>
            </a:r>
            <a:r>
              <a:rPr lang="en-US" sz="3200" dirty="0" smtClean="0">
                <a:latin typeface="Comic Sans MS"/>
                <a:cs typeface="Comic Sans MS"/>
              </a:rPr>
              <a:t>  </a:t>
            </a:r>
          </a:p>
          <a:p>
            <a:r>
              <a:rPr lang="en-US" sz="3200" dirty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latin typeface="Comic Sans MS"/>
                <a:cs typeface="Comic Sans MS"/>
              </a:rPr>
              <a:t>   3</a:t>
            </a:r>
            <a:r>
              <a:rPr lang="en-US" sz="3200" dirty="0">
                <a:latin typeface="Comic Sans MS"/>
                <a:cs typeface="Comic Sans MS"/>
              </a:rPr>
              <a:t>-edge </a:t>
            </a:r>
            <a:r>
              <a:rPr lang="en-US" sz="3200" dirty="0" smtClean="0">
                <a:latin typeface="Comic Sans MS"/>
                <a:cs typeface="Comic Sans MS"/>
              </a:rPr>
              <a:t>connected: </a:t>
            </a:r>
            <a:endParaRPr lang="en-US" sz="3200" dirty="0">
              <a:latin typeface="Comic Sans MS"/>
              <a:cs typeface="Comic Sans M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518549" y="3228073"/>
            <a:ext cx="6660185" cy="3256076"/>
            <a:chOff x="1518549" y="3475005"/>
            <a:chExt cx="6660185" cy="3256076"/>
          </a:xfrm>
        </p:grpSpPr>
        <p:grpSp>
          <p:nvGrpSpPr>
            <p:cNvPr id="64" name="Group 3"/>
            <p:cNvGrpSpPr>
              <a:grpSpLocks/>
            </p:cNvGrpSpPr>
            <p:nvPr/>
          </p:nvGrpSpPr>
          <p:grpSpPr bwMode="auto">
            <a:xfrm>
              <a:off x="1518549" y="3858143"/>
              <a:ext cx="5842006" cy="2872938"/>
              <a:chOff x="980" y="839"/>
              <a:chExt cx="3452" cy="2958"/>
            </a:xfrm>
          </p:grpSpPr>
          <p:sp>
            <p:nvSpPr>
              <p:cNvPr id="69" name="Text Box 4"/>
              <p:cNvSpPr txBox="1">
                <a:spLocks noChangeArrowheads="1"/>
              </p:cNvSpPr>
              <p:nvPr/>
            </p:nvSpPr>
            <p:spPr bwMode="auto">
              <a:xfrm>
                <a:off x="1116" y="1109"/>
                <a:ext cx="232" cy="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Comic Sans MS" pitchFamily="8" charset="0"/>
                  </a:rPr>
                  <a:t>1</a:t>
                </a:r>
                <a:endParaRPr lang="en-US" sz="3600" dirty="0">
                  <a:latin typeface="Comic Sans MS" pitchFamily="8" charset="0"/>
                </a:endParaRPr>
              </a:p>
            </p:txBody>
          </p:sp>
          <p:sp>
            <p:nvSpPr>
              <p:cNvPr id="70" name="Text Box 5"/>
              <p:cNvSpPr txBox="1">
                <a:spLocks noChangeArrowheads="1"/>
              </p:cNvSpPr>
              <p:nvPr/>
            </p:nvSpPr>
            <p:spPr bwMode="auto">
              <a:xfrm>
                <a:off x="4156" y="2453"/>
                <a:ext cx="276" cy="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Comic Sans MS" pitchFamily="8" charset="0"/>
                  </a:rPr>
                  <a:t>6</a:t>
                </a:r>
                <a:endParaRPr lang="en-US" sz="3600" dirty="0">
                  <a:latin typeface="Comic Sans MS" pitchFamily="8" charset="0"/>
                </a:endParaRPr>
              </a:p>
            </p:txBody>
          </p:sp>
          <p:sp>
            <p:nvSpPr>
              <p:cNvPr id="71" name="Text Box 6"/>
              <p:cNvSpPr txBox="1">
                <a:spLocks noChangeArrowheads="1"/>
              </p:cNvSpPr>
              <p:nvPr/>
            </p:nvSpPr>
            <p:spPr bwMode="auto">
              <a:xfrm>
                <a:off x="2828" y="3132"/>
                <a:ext cx="276" cy="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Comic Sans MS" pitchFamily="8" charset="0"/>
                  </a:rPr>
                  <a:t>5</a:t>
                </a:r>
                <a:endParaRPr lang="en-US" sz="3600" dirty="0">
                  <a:latin typeface="Comic Sans MS" pitchFamily="8" charset="0"/>
                </a:endParaRPr>
              </a:p>
            </p:txBody>
          </p:sp>
          <p:sp>
            <p:nvSpPr>
              <p:cNvPr id="72" name="Text Box 7"/>
              <p:cNvSpPr txBox="1">
                <a:spLocks noChangeArrowheads="1"/>
              </p:cNvSpPr>
              <p:nvPr/>
            </p:nvSpPr>
            <p:spPr bwMode="auto">
              <a:xfrm>
                <a:off x="4060" y="1205"/>
                <a:ext cx="276" cy="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Comic Sans MS" pitchFamily="8" charset="0"/>
                  </a:rPr>
                  <a:t>4</a:t>
                </a:r>
                <a:endParaRPr lang="en-US" sz="3600" dirty="0">
                  <a:latin typeface="Comic Sans MS" pitchFamily="8" charset="0"/>
                </a:endParaRPr>
              </a:p>
            </p:txBody>
          </p:sp>
          <p:sp>
            <p:nvSpPr>
              <p:cNvPr id="73" name="Text Box 8"/>
              <p:cNvSpPr txBox="1">
                <a:spLocks noChangeArrowheads="1"/>
              </p:cNvSpPr>
              <p:nvPr/>
            </p:nvSpPr>
            <p:spPr bwMode="auto">
              <a:xfrm>
                <a:off x="980" y="2333"/>
                <a:ext cx="276" cy="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latin typeface="Comic Sans MS" pitchFamily="8" charset="0"/>
                  </a:rPr>
                  <a:t>2</a:t>
                </a:r>
              </a:p>
            </p:txBody>
          </p:sp>
          <p:sp>
            <p:nvSpPr>
              <p:cNvPr id="74" name="Text Box 9"/>
              <p:cNvSpPr txBox="1">
                <a:spLocks noChangeArrowheads="1"/>
              </p:cNvSpPr>
              <p:nvPr/>
            </p:nvSpPr>
            <p:spPr bwMode="auto">
              <a:xfrm>
                <a:off x="2669" y="839"/>
                <a:ext cx="276" cy="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latin typeface="Comic Sans MS" pitchFamily="8" charset="0"/>
                  </a:rPr>
                  <a:t>3</a:t>
                </a:r>
              </a:p>
            </p:txBody>
          </p:sp>
          <p:grpSp>
            <p:nvGrpSpPr>
              <p:cNvPr id="75" name="Group 10"/>
              <p:cNvGrpSpPr>
                <a:grpSpLocks/>
              </p:cNvGrpSpPr>
              <p:nvPr/>
            </p:nvGrpSpPr>
            <p:grpSpPr bwMode="auto">
              <a:xfrm>
                <a:off x="1276" y="1384"/>
                <a:ext cx="2880" cy="1996"/>
                <a:chOff x="1276" y="1392"/>
                <a:chExt cx="2880" cy="1996"/>
              </a:xfrm>
            </p:grpSpPr>
            <p:sp>
              <p:nvSpPr>
                <p:cNvPr id="76" name="Oval 11"/>
                <p:cNvSpPr>
                  <a:spLocks noChangeArrowheads="1"/>
                </p:cNvSpPr>
                <p:nvPr/>
              </p:nvSpPr>
              <p:spPr bwMode="auto">
                <a:xfrm>
                  <a:off x="1420" y="1440"/>
                  <a:ext cx="144" cy="144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Oval 12"/>
                <p:cNvSpPr>
                  <a:spLocks noChangeArrowheads="1"/>
                </p:cNvSpPr>
                <p:nvPr/>
              </p:nvSpPr>
              <p:spPr bwMode="auto">
                <a:xfrm>
                  <a:off x="2764" y="1468"/>
                  <a:ext cx="144" cy="144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13"/>
                <p:cNvSpPr>
                  <a:spLocks noChangeArrowheads="1"/>
                </p:cNvSpPr>
                <p:nvPr/>
              </p:nvSpPr>
              <p:spPr bwMode="auto">
                <a:xfrm>
                  <a:off x="1276" y="2544"/>
                  <a:ext cx="144" cy="144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14"/>
                <p:cNvSpPr>
                  <a:spLocks noChangeArrowheads="1"/>
                </p:cNvSpPr>
                <p:nvPr/>
              </p:nvSpPr>
              <p:spPr bwMode="auto">
                <a:xfrm>
                  <a:off x="4012" y="2592"/>
                  <a:ext cx="144" cy="144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15"/>
                <p:cNvSpPr>
                  <a:spLocks noChangeArrowheads="1"/>
                </p:cNvSpPr>
                <p:nvPr/>
              </p:nvSpPr>
              <p:spPr bwMode="auto">
                <a:xfrm>
                  <a:off x="3916" y="1392"/>
                  <a:ext cx="144" cy="144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Oval 16"/>
                <p:cNvSpPr>
                  <a:spLocks noChangeArrowheads="1"/>
                </p:cNvSpPr>
                <p:nvPr/>
              </p:nvSpPr>
              <p:spPr bwMode="auto">
                <a:xfrm>
                  <a:off x="2716" y="3244"/>
                  <a:ext cx="144" cy="144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82" name="AutoShape 17"/>
                <p:cNvCxnSpPr>
                  <a:cxnSpLocks noChangeShapeType="1"/>
                  <a:stCxn id="78" idx="6"/>
                  <a:endCxn id="80" idx="3"/>
                </p:cNvCxnSpPr>
                <p:nvPr/>
              </p:nvCxnSpPr>
              <p:spPr bwMode="auto">
                <a:xfrm flipV="1">
                  <a:off x="1420" y="1515"/>
                  <a:ext cx="2517" cy="1101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83" name="AutoShape 19"/>
                <p:cNvCxnSpPr>
                  <a:cxnSpLocks noChangeShapeType="1"/>
                  <a:stCxn id="76" idx="5"/>
                  <a:endCxn id="77" idx="2"/>
                </p:cNvCxnSpPr>
                <p:nvPr/>
              </p:nvCxnSpPr>
              <p:spPr bwMode="auto">
                <a:xfrm flipV="1">
                  <a:off x="1543" y="1540"/>
                  <a:ext cx="1221" cy="23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84" name="AutoShape 23"/>
                <p:cNvCxnSpPr>
                  <a:cxnSpLocks noChangeShapeType="1"/>
                  <a:stCxn id="81" idx="7"/>
                  <a:endCxn id="79" idx="2"/>
                </p:cNvCxnSpPr>
                <p:nvPr/>
              </p:nvCxnSpPr>
              <p:spPr bwMode="auto">
                <a:xfrm flipV="1">
                  <a:off x="2839" y="2664"/>
                  <a:ext cx="1173" cy="601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sp>
              <p:nvSpPr>
                <p:cNvPr id="85" name="Line 24"/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1296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cxnSp>
          <p:nvCxnSpPr>
            <p:cNvPr id="65" name="Straight Connector 64"/>
            <p:cNvCxnSpPr>
              <a:stCxn id="76" idx="4"/>
              <a:endCxn id="78" idx="0"/>
            </p:cNvCxnSpPr>
            <p:nvPr/>
          </p:nvCxnSpPr>
          <p:spPr>
            <a:xfrm flipH="1">
              <a:off x="2141336" y="4573951"/>
              <a:ext cx="243699" cy="93239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80" idx="5"/>
              <a:endCxn id="79" idx="0"/>
            </p:cNvCxnSpPr>
            <p:nvPr/>
          </p:nvCxnSpPr>
          <p:spPr>
            <a:xfrm>
              <a:off x="6695311" y="4506849"/>
              <a:ext cx="76306" cy="104611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7" idx="6"/>
              <a:endCxn id="80" idx="1"/>
            </p:cNvCxnSpPr>
            <p:nvPr/>
          </p:nvCxnSpPr>
          <p:spPr>
            <a:xfrm flipV="1">
              <a:off x="4781408" y="4407954"/>
              <a:ext cx="1741582" cy="123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4706230" y="3475005"/>
              <a:ext cx="3472504" cy="2127173"/>
            </a:xfrm>
            <a:custGeom>
              <a:avLst/>
              <a:gdLst>
                <a:gd name="connsiteX0" fmla="*/ 0 w 3472504"/>
                <a:gd name="connsiteY0" fmla="*/ 1006738 h 2127173"/>
                <a:gd name="connsiteX1" fmla="*/ 3417620 w 3472504"/>
                <a:gd name="connsiteY1" fmla="*/ 35693 h 2127173"/>
                <a:gd name="connsiteX2" fmla="*/ 2129009 w 3472504"/>
                <a:gd name="connsiteY2" fmla="*/ 2127173 h 212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2504" h="2127173">
                  <a:moveTo>
                    <a:pt x="0" y="1006738"/>
                  </a:moveTo>
                  <a:cubicBezTo>
                    <a:pt x="1531392" y="427846"/>
                    <a:pt x="3062785" y="-151046"/>
                    <a:pt x="3417620" y="35693"/>
                  </a:cubicBezTo>
                  <a:cubicBezTo>
                    <a:pt x="3772455" y="222432"/>
                    <a:pt x="2297089" y="1800379"/>
                    <a:pt x="2129009" y="2127173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118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6873</TotalTime>
  <Words>50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Albert R Meyer</cp:lastModifiedBy>
  <cp:revision>51</cp:revision>
  <dcterms:created xsi:type="dcterms:W3CDTF">2013-02-26T22:30:19Z</dcterms:created>
  <dcterms:modified xsi:type="dcterms:W3CDTF">2013-04-05T21:51:29Z</dcterms:modified>
</cp:coreProperties>
</file>