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3"/>
  </p:notesMasterIdLst>
  <p:handoutMasterIdLst>
    <p:handoutMasterId r:id="rId14"/>
  </p:handoutMasterIdLst>
  <p:sldIdLst>
    <p:sldId id="849" r:id="rId3"/>
    <p:sldId id="822" r:id="rId4"/>
    <p:sldId id="851" r:id="rId5"/>
    <p:sldId id="809" r:id="rId6"/>
    <p:sldId id="824" r:id="rId7"/>
    <p:sldId id="850" r:id="rId8"/>
    <p:sldId id="811" r:id="rId9"/>
    <p:sldId id="812" r:id="rId10"/>
    <p:sldId id="813" r:id="rId11"/>
    <p:sldId id="814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9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10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6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6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8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sampletheorem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04800" y="1739900"/>
            <a:ext cx="8585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Independent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Sampling Theorem</a:t>
            </a:r>
            <a:endParaRPr lang="en-US" sz="16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6334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63863" y="5016501"/>
            <a:ext cx="318293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rgbClr val="A7097A"/>
                </a:solidFill>
                <a:latin typeface="Comic Sans MS"/>
                <a:cs typeface="Comic Sans MS"/>
              </a:rPr>
              <a:t>Proof: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endParaRPr lang="en-US" sz="36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858764"/>
              </p:ext>
            </p:extLst>
          </p:nvPr>
        </p:nvGraphicFramePr>
        <p:xfrm>
          <a:off x="201613" y="3375025"/>
          <a:ext cx="8777287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4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01613" y="3375025"/>
                        <a:ext cx="8777287" cy="175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138" y="901700"/>
            <a:ext cx="808380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latin typeface="Comic Sans MS"/>
                <a:cs typeface="Comic Sans MS"/>
              </a:rPr>
              <a:t>::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err="1" smtClean="0">
                <a:latin typeface="Comic Sans MS"/>
                <a:cs typeface="Comic Sans MS"/>
              </a:rPr>
              <a:t>avg</a:t>
            </a:r>
            <a:r>
              <a:rPr lang="en-US" sz="5400" dirty="0" smtClean="0">
                <a:latin typeface="Comic Sans MS"/>
                <a:cs typeface="Comic Sans MS"/>
              </a:rPr>
              <a:t> 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latin typeface="Comic Sans MS"/>
                <a:cs typeface="Comic Sans MS"/>
              </a:rPr>
              <a:t>indep</a:t>
            </a:r>
            <a:r>
              <a:rPr lang="en-US" sz="5400" dirty="0" smtClean="0">
                <a:latin typeface="Comic Sans MS"/>
                <a:cs typeface="Comic Sans MS"/>
              </a:rPr>
              <a:t> RV’s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with mean </a:t>
            </a:r>
            <a:r>
              <a:rPr lang="en-US" sz="5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</a:t>
            </a:r>
            <a:endParaRPr lang="en-US" sz="5400" dirty="0"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400" dirty="0" smtClean="0">
                <a:solidFill>
                  <a:srgbClr val="A7097A"/>
                </a:solidFill>
                <a:latin typeface="Comic Sans MS"/>
                <a:cs typeface="Comic Sans MS"/>
                <a:sym typeface="Symbol" pitchFamily="18" charset="2"/>
              </a:rPr>
              <a:t>Theorem: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For all </a:t>
            </a:r>
            <a:r>
              <a:rPr lang="en-US" sz="4400" dirty="0" err="1" smtClean="0">
                <a:solidFill>
                  <a:srgbClr val="A7097A"/>
                </a:solidFill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 0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63863" y="5016501"/>
            <a:ext cx="318293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rgbClr val="A7097A"/>
                </a:solidFill>
                <a:latin typeface="Comic Sans MS"/>
                <a:cs typeface="Comic Sans MS"/>
              </a:rPr>
              <a:t>Proof: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endParaRPr lang="en-US" sz="36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964517"/>
              </p:ext>
            </p:extLst>
          </p:nvPr>
        </p:nvGraphicFramePr>
        <p:xfrm>
          <a:off x="201613" y="3375025"/>
          <a:ext cx="8777287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01613" y="3375025"/>
                        <a:ext cx="8777287" cy="175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138" y="901700"/>
            <a:ext cx="808380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latin typeface="Comic Sans MS"/>
                <a:cs typeface="Comic Sans MS"/>
              </a:rPr>
              <a:t>::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err="1" smtClean="0">
                <a:latin typeface="Comic Sans MS"/>
                <a:cs typeface="Comic Sans MS"/>
              </a:rPr>
              <a:t>avg</a:t>
            </a:r>
            <a:r>
              <a:rPr lang="en-US" sz="5400" dirty="0" smtClean="0">
                <a:latin typeface="Comic Sans MS"/>
                <a:cs typeface="Comic Sans MS"/>
              </a:rPr>
              <a:t> 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latin typeface="Comic Sans MS"/>
                <a:cs typeface="Comic Sans MS"/>
              </a:rPr>
              <a:t>indep</a:t>
            </a:r>
            <a:r>
              <a:rPr lang="en-US" sz="5400" dirty="0" smtClean="0">
                <a:latin typeface="Comic Sans MS"/>
                <a:cs typeface="Comic Sans MS"/>
              </a:rPr>
              <a:t> RV’s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with mean </a:t>
            </a:r>
            <a:r>
              <a:rPr lang="en-US" sz="5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</a:t>
            </a:r>
            <a:r>
              <a:rPr lang="en-US" sz="5400" dirty="0" smtClean="0">
                <a:latin typeface="Comic Sans MS"/>
                <a:cs typeface="Comic Sans MS"/>
              </a:rPr>
              <a:t>, </a:t>
            </a:r>
            <a:r>
              <a:rPr lang="en-US" sz="5400" dirty="0" err="1" smtClean="0">
                <a:solidFill>
                  <a:srgbClr val="FF00FF"/>
                </a:solidFill>
                <a:latin typeface="Comic Sans MS"/>
                <a:cs typeface="Comic Sans MS"/>
              </a:rPr>
              <a:t>var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5400" baseline="30000" dirty="0" smtClean="0">
                <a:solidFill>
                  <a:srgbClr val="FF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400" dirty="0" smtClean="0">
                <a:solidFill>
                  <a:srgbClr val="A7097A"/>
                </a:solidFill>
                <a:latin typeface="Comic Sans MS"/>
                <a:cs typeface="Comic Sans MS"/>
                <a:sym typeface="Symbol" pitchFamily="18" charset="2"/>
              </a:rPr>
              <a:t>Theorem: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For all </a:t>
            </a:r>
            <a:r>
              <a:rPr lang="en-US" sz="4400" dirty="0" err="1" smtClean="0">
                <a:solidFill>
                  <a:srgbClr val="A7097A"/>
                </a:solidFill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Symbol" pitchFamily="18" charset="2"/>
              </a:rPr>
              <a:t> 0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449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15349"/>
              </p:ext>
            </p:extLst>
          </p:nvPr>
        </p:nvGraphicFramePr>
        <p:xfrm>
          <a:off x="2978972" y="4046538"/>
          <a:ext cx="27686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3" name="Equation" r:id="rId5" imgW="673100" imgH="469900" progId="Equation.DSMT4">
                  <p:embed/>
                </p:oleObj>
              </mc:Choice>
              <mc:Fallback>
                <p:oleObj name="Equation" r:id="rId5" imgW="673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972" y="4046538"/>
                        <a:ext cx="2768600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108665"/>
              </p:ext>
            </p:extLst>
          </p:nvPr>
        </p:nvGraphicFramePr>
        <p:xfrm>
          <a:off x="1214438" y="1044575"/>
          <a:ext cx="6702425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4" name="Equation" r:id="rId7" imgW="1968500" imgH="584200" progId="Equation.DSMT4">
                  <p:embed/>
                </p:oleObj>
              </mc:Choice>
              <mc:Fallback>
                <p:oleObj name="Equation" r:id="rId7" imgW="1968500" imgH="5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044575"/>
                        <a:ext cx="6702425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089269" y="1421384"/>
            <a:ext cx="4686806" cy="4046220"/>
            <a:chOff x="1089269" y="1421384"/>
            <a:chExt cx="4686806" cy="40462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089269" y="14213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584700" y="46959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102633"/>
              </p:ext>
            </p:extLst>
          </p:nvPr>
        </p:nvGraphicFramePr>
        <p:xfrm>
          <a:off x="3140075" y="2936875"/>
          <a:ext cx="5430838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5" name="Equation" r:id="rId9" imgW="1816100" imgH="495300" progId="Equation.DSMT4">
                  <p:embed/>
                </p:oleObj>
              </mc:Choice>
              <mc:Fallback>
                <p:oleObj name="Equation" r:id="rId9" imgW="18161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936875"/>
                        <a:ext cx="5430838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682386"/>
              </p:ext>
            </p:extLst>
          </p:nvPr>
        </p:nvGraphicFramePr>
        <p:xfrm>
          <a:off x="317500" y="1893888"/>
          <a:ext cx="85344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3" name="Equation" r:id="rId5" imgW="1943100" imgH="495300" progId="Equation.DSMT4">
                  <p:embed/>
                </p:oleObj>
              </mc:Choice>
              <mc:Fallback>
                <p:oleObj name="Equation" r:id="rId5" imgW="19431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893888"/>
                        <a:ext cx="8534400" cy="217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29779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[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R</a:t>
            </a:r>
            <a:r>
              <a:rPr lang="en-US" sz="7200" baseline="-25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1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2751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828408"/>
              </p:ext>
            </p:extLst>
          </p:nvPr>
        </p:nvGraphicFramePr>
        <p:xfrm>
          <a:off x="1081088" y="1168400"/>
          <a:ext cx="705802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1" name="Equation" r:id="rId5" imgW="2171700" imgH="584200" progId="Equation.DSMT4">
                  <p:embed/>
                </p:oleObj>
              </mc:Choice>
              <mc:Fallback>
                <p:oleObj name="Equation" r:id="rId5" imgW="2171700" imgH="584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168400"/>
                        <a:ext cx="7058025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02702"/>
              </p:ext>
            </p:extLst>
          </p:nvPr>
        </p:nvGraphicFramePr>
        <p:xfrm>
          <a:off x="822325" y="3157538"/>
          <a:ext cx="7269163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2" name="Equation" r:id="rId7" imgW="2286000" imgH="495300" progId="Equation.DSMT4">
                  <p:embed/>
                </p:oleObj>
              </mc:Choice>
              <mc:Fallback>
                <p:oleObj name="Equation" r:id="rId7" imgW="2286000" imgH="495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157538"/>
                        <a:ext cx="7269163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3" name="Equation" r:id="rId9" imgW="787320" imgH="444240" progId="Equation.DSMT4">
                  <p:embed/>
                </p:oleObj>
              </mc:Choice>
              <mc:Fallback>
                <p:oleObj name="Equation" r:id="rId9" imgW="787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075" y="4763568"/>
                        <a:ext cx="2786062" cy="1573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028700" y="1397000"/>
            <a:ext cx="4840392" cy="4896055"/>
            <a:chOff x="829343" y="1464566"/>
            <a:chExt cx="50397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8293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9489" y="-36443"/>
            <a:ext cx="31262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66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6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endParaRPr lang="en-US" sz="6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6568024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pairwise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solidFill>
                  <a:srgbClr val="A7097A"/>
                </a:solidFill>
                <a:latin typeface="Comic Sans MS"/>
                <a:cs typeface="Comic Sans MS"/>
              </a:rPr>
              <a:t>pairwise</a:t>
            </a:r>
            <a:r>
              <a:rPr lang="en-US" sz="3600" dirty="0">
                <a:solidFill>
                  <a:srgbClr val="A7097A"/>
                </a:solidFill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 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287658"/>
              </p:ext>
            </p:extLst>
          </p:nvPr>
        </p:nvGraphicFramePr>
        <p:xfrm>
          <a:off x="660400" y="3200400"/>
          <a:ext cx="61277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0" name="Equation" r:id="rId5" imgW="1828800" imgH="292100" progId="Equation.DSMT4">
                  <p:embed/>
                </p:oleObj>
              </mc:Choice>
              <mc:Fallback>
                <p:oleObj name="Equation" r:id="rId5" imgW="1828800" imgH="292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200400"/>
                        <a:ext cx="612775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57359"/>
              </p:ext>
            </p:extLst>
          </p:nvPr>
        </p:nvGraphicFramePr>
        <p:xfrm>
          <a:off x="747713" y="3879850"/>
          <a:ext cx="7648575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1" name="Equation" r:id="rId7" imgW="1828800" imgH="596900" progId="Equation.DSMT4">
                  <p:embed/>
                </p:oleObj>
              </mc:Choice>
              <mc:Fallback>
                <p:oleObj name="Equation" r:id="rId7" imgW="18288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879850"/>
                        <a:ext cx="7648575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3.9|1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9.3|14.2|1.8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.8|3.8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8.5|1.5|4.9|6.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9517</TotalTime>
  <Words>290</Words>
  <Application>Microsoft Macintosh PowerPoint</Application>
  <PresentationFormat>On-screen Show (4:3)</PresentationFormat>
  <Paragraphs>64</Paragraphs>
  <Slides>10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6.042 Lecture Template</vt:lpstr>
      <vt:lpstr>Default Design</vt:lpstr>
      <vt:lpstr>MathType 6.0 Equation</vt:lpstr>
      <vt:lpstr>Equation</vt:lpstr>
      <vt:lpstr>PowerPoint Presentation</vt:lpstr>
      <vt:lpstr>PowerPoint Presentation</vt:lpstr>
      <vt:lpstr>PowerPoint Presentation</vt:lpstr>
      <vt:lpstr>Repeated Trials</vt:lpstr>
      <vt:lpstr>PowerPoint Presentation</vt:lpstr>
      <vt:lpstr>Repeated Trials</vt:lpstr>
      <vt:lpstr>PowerPoint Presentation</vt:lpstr>
      <vt:lpstr>Analysis of the Proof</vt:lpstr>
      <vt:lpstr>Pairwise Independent Sampling</vt:lpstr>
      <vt:lpstr>Pairwise Independent Sampling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1319</cp:revision>
  <cp:lastPrinted>2013-05-12T02:15:49Z</cp:lastPrinted>
  <dcterms:created xsi:type="dcterms:W3CDTF">2011-05-02T03:18:38Z</dcterms:created>
  <dcterms:modified xsi:type="dcterms:W3CDTF">2013-05-12T02:36:56Z</dcterms:modified>
</cp:coreProperties>
</file>