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0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74" r:id="rId2"/>
    <p:sldId id="571" r:id="rId3"/>
    <p:sldId id="575" r:id="rId4"/>
    <p:sldId id="564" r:id="rId5"/>
    <p:sldId id="565" r:id="rId6"/>
    <p:sldId id="576" r:id="rId7"/>
    <p:sldId id="577" r:id="rId8"/>
    <p:sldId id="566" r:id="rId9"/>
    <p:sldId id="567" r:id="rId10"/>
    <p:sldId id="562" r:id="rId11"/>
    <p:sldId id="573" r:id="rId12"/>
    <p:sldId id="563" r:id="rId13"/>
    <p:sldId id="578" r:id="rId14"/>
    <p:sldId id="574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wmf"/><Relationship Id="rId6" Type="http://schemas.openxmlformats.org/officeDocument/2006/relationships/image" Target="../media/image24.emf"/><Relationship Id="rId7" Type="http://schemas.openxmlformats.org/officeDocument/2006/relationships/image" Target="../media/image18.e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9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14" Type="http://schemas.openxmlformats.org/officeDocument/2006/relationships/oleObject" Target="../embeddings/oleObject23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4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</a:rPr>
              <a:t>Partial Fractions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coefficient </a:t>
            </a:r>
            <a:r>
              <a:rPr lang="en-US" sz="4400" b="0" dirty="0" err="1" smtClean="0">
                <a:solidFill>
                  <a:srgbClr val="0000FF"/>
                </a:solidFill>
              </a:rPr>
              <a:t>h</a:t>
            </a:r>
            <a:r>
              <a:rPr lang="en-US" sz="4400" b="0" baseline="-25000" dirty="0" err="1" smtClean="0">
                <a:solidFill>
                  <a:srgbClr val="0000FF"/>
                </a:solidFill>
              </a:rPr>
              <a:t>n</a:t>
            </a:r>
            <a:endParaRPr lang="en-US" sz="4400" b="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03742"/>
              </p:ext>
            </p:extLst>
          </p:nvPr>
        </p:nvGraphicFramePr>
        <p:xfrm>
          <a:off x="2212181" y="3657600"/>
          <a:ext cx="47196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3" name="Equation" r:id="rId4" imgW="736600" imgH="292100" progId="Equation.DSMT4">
                  <p:embed/>
                </p:oleObj>
              </mc:Choice>
              <mc:Fallback>
                <p:oleObj name="Equation" r:id="rId4" imgW="736600" imgH="292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81" y="3657600"/>
                        <a:ext cx="4719637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17051"/>
              </p:ext>
            </p:extLst>
          </p:nvPr>
        </p:nvGraphicFramePr>
        <p:xfrm>
          <a:off x="1295400" y="1371600"/>
          <a:ext cx="5892800" cy="18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4" name="Equation" r:id="rId6" imgW="4508500" imgH="1422400" progId="Equation.DSMT4">
                  <p:embed/>
                </p:oleObj>
              </mc:Choice>
              <mc:Fallback>
                <p:oleObj name="Equation" r:id="rId6" imgW="45085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5892800" cy="1859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85504"/>
              </p:ext>
            </p:extLst>
          </p:nvPr>
        </p:nvGraphicFramePr>
        <p:xfrm>
          <a:off x="3479800" y="2533650"/>
          <a:ext cx="2451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1" name="Equation" r:id="rId4" imgW="2451100" imgH="1689100" progId="Equation.DSMT4">
                  <p:embed/>
                </p:oleObj>
              </mc:Choice>
              <mc:Fallback>
                <p:oleObj name="Equation" r:id="rId4" imgW="2451100" imgH="168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33650"/>
                        <a:ext cx="24511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11986"/>
              </p:ext>
            </p:extLst>
          </p:nvPr>
        </p:nvGraphicFramePr>
        <p:xfrm>
          <a:off x="679450" y="4902200"/>
          <a:ext cx="7785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2" name="Equation" r:id="rId6" imgW="7785100" imgH="1612900" progId="Equation.DSMT4">
                  <p:embed/>
                </p:oleObj>
              </mc:Choice>
              <mc:Fallback>
                <p:oleObj name="Equation" r:id="rId6" imgW="7785100" imgH="1612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902200"/>
                        <a:ext cx="77851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87269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P(x)/Q(x) </a:t>
            </a:r>
            <a:r>
              <a:rPr lang="en-US" sz="3600" dirty="0" smtClean="0"/>
              <a:t>generally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85837"/>
              </p:ext>
            </p:extLst>
          </p:nvPr>
        </p:nvGraphicFramePr>
        <p:xfrm>
          <a:off x="812800" y="3041650"/>
          <a:ext cx="41783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1" name="Equation" r:id="rId4" imgW="4178300" imgH="1841500" progId="Equation.DSMT4">
                  <p:embed/>
                </p:oleObj>
              </mc:Choice>
              <mc:Fallback>
                <p:oleObj name="Equation" r:id="rId4" imgW="4178300" imgH="1841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041650"/>
                        <a:ext cx="41783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025936"/>
              </p:ext>
            </p:extLst>
          </p:nvPr>
        </p:nvGraphicFramePr>
        <p:xfrm>
          <a:off x="5105400" y="41148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2" name="Equation" r:id="rId6" imgW="965200" imgH="533400" progId="Equation.DSMT4">
                  <p:embed/>
                </p:oleObj>
              </mc:Choice>
              <mc:Fallback>
                <p:oleObj name="Equation" r:id="rId6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87269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P(x)/Q(x) </a:t>
            </a:r>
            <a:r>
              <a:rPr lang="en-US" sz="3600" dirty="0" smtClean="0"/>
              <a:t>generally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21744"/>
              </p:ext>
            </p:extLst>
          </p:nvPr>
        </p:nvGraphicFramePr>
        <p:xfrm>
          <a:off x="812800" y="3041650"/>
          <a:ext cx="41783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7" name="Equation" r:id="rId3" imgW="4178300" imgH="1841500" progId="Equation.DSMT4">
                  <p:embed/>
                </p:oleObj>
              </mc:Choice>
              <mc:Fallback>
                <p:oleObj name="Equation" r:id="rId3" imgW="4178300" imgH="184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041650"/>
                        <a:ext cx="41783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93885"/>
              </p:ext>
            </p:extLst>
          </p:nvPr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8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70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>
                <a:solidFill>
                  <a:srgbClr val="0000FF"/>
                </a:solidFill>
              </a:rPr>
              <a:t>(x)</a:t>
            </a:r>
            <a:r>
              <a:rPr lang="en-US" sz="3600" dirty="0" smtClean="0">
                <a:solidFill>
                  <a:srgbClr val="000000"/>
                </a:solidFill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</a:rPr>
              <a:t>R(x) </a:t>
            </a:r>
            <a:r>
              <a:rPr lang="en-US" sz="3600" dirty="0" smtClean="0">
                <a:solidFill>
                  <a:srgbClr val="000000"/>
                </a:solidFill>
              </a:rPr>
              <a:t>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52947"/>
              </p:ext>
            </p:extLst>
          </p:nvPr>
        </p:nvGraphicFramePr>
        <p:xfrm>
          <a:off x="361950" y="1638300"/>
          <a:ext cx="631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9" name="Equation" r:id="rId4" imgW="6311900" imgH="571500" progId="Equation.DSMT4">
                  <p:embed/>
                </p:oleObj>
              </mc:Choice>
              <mc:Fallback>
                <p:oleObj name="Equation" r:id="rId4" imgW="6311900" imgH="571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638300"/>
                        <a:ext cx="631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deg(N)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deg(D)</a:t>
            </a:r>
            <a:r>
              <a:rPr lang="en-US" sz="4000" dirty="0" smtClean="0"/>
              <a:t>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74886"/>
              </p:ext>
            </p:extLst>
          </p:nvPr>
        </p:nvGraphicFramePr>
        <p:xfrm>
          <a:off x="361950" y="4724400"/>
          <a:ext cx="562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0" name="Equation" r:id="rId6" imgW="5626100" imgH="571500" progId="Equation.DSMT4">
                  <p:embed/>
                </p:oleObj>
              </mc:Choice>
              <mc:Fallback>
                <p:oleObj name="Equation" r:id="rId6" imgW="5626100" imgH="571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724400"/>
                        <a:ext cx="5626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deg(D)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H(x)</a:t>
            </a:r>
            <a:r>
              <a:rPr lang="en-US" sz="4800" dirty="0" smtClean="0"/>
              <a:t>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79857"/>
              </p:ext>
            </p:extLst>
          </p:nvPr>
        </p:nvGraphicFramePr>
        <p:xfrm>
          <a:off x="2149231" y="4724400"/>
          <a:ext cx="4708769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8" name="Equation" r:id="rId4" imgW="1016000" imgH="330200" progId="Equation.DSMT4">
                  <p:embed/>
                </p:oleObj>
              </mc:Choice>
              <mc:Fallback>
                <p:oleObj name="Equation" r:id="rId4" imgW="1016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231" y="4724400"/>
                        <a:ext cx="4708769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75580"/>
              </p:ext>
            </p:extLst>
          </p:nvPr>
        </p:nvGraphicFramePr>
        <p:xfrm>
          <a:off x="2865438" y="2662238"/>
          <a:ext cx="345916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0" name="Equation" r:id="rId4" imgW="723900" imgH="495300" progId="Equation.DSMT4">
                  <p:embed/>
                </p:oleObj>
              </mc:Choice>
              <mc:Fallback>
                <p:oleObj name="Equation" r:id="rId4" imgW="7239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662238"/>
                        <a:ext cx="3459162" cy="236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89597"/>
              </p:ext>
            </p:extLst>
          </p:nvPr>
        </p:nvGraphicFramePr>
        <p:xfrm>
          <a:off x="812800" y="1460500"/>
          <a:ext cx="4508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4" name="Equation" r:id="rId4" imgW="4508500" imgH="1422400" progId="Equation.DSMT4">
                  <p:embed/>
                </p:oleObj>
              </mc:Choice>
              <mc:Fallback>
                <p:oleObj name="Equation" r:id="rId4" imgW="4508500" imgH="142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60500"/>
                        <a:ext cx="4508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905438"/>
              </p:ext>
            </p:extLst>
          </p:nvPr>
        </p:nvGraphicFramePr>
        <p:xfrm>
          <a:off x="793750" y="2927350"/>
          <a:ext cx="4737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5" name="Equation" r:id="rId6" imgW="4737100" imgH="1498600" progId="Equation.DSMT4">
                  <p:embed/>
                </p:oleObj>
              </mc:Choice>
              <mc:Fallback>
                <p:oleObj name="Equation" r:id="rId6" imgW="4737100" imgH="149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927350"/>
                        <a:ext cx="4737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0481"/>
              </p:ext>
            </p:extLst>
          </p:nvPr>
        </p:nvGraphicFramePr>
        <p:xfrm>
          <a:off x="755650" y="44069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6" name="Equation" r:id="rId8" imgW="4533900" imgH="1511300" progId="Equation.DSMT4">
                  <p:embed/>
                </p:oleObj>
              </mc:Choice>
              <mc:Fallback>
                <p:oleObj name="Equation" r:id="rId8" imgW="45339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069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for </a:t>
            </a:r>
            <a:r>
              <a:rPr lang="en-US" b="0" dirty="0" smtClean="0">
                <a:solidFill>
                  <a:srgbClr val="0000FF"/>
                </a:solidFill>
              </a:rPr>
              <a:t>H(x)</a:t>
            </a:r>
            <a:endParaRPr lang="en-US" b="0" dirty="0">
              <a:solidFill>
                <a:srgbClr val="0000FF"/>
              </a:solidFill>
            </a:endParaRPr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81745"/>
              </p:ext>
            </p:extLst>
          </p:nvPr>
        </p:nvGraphicFramePr>
        <p:xfrm>
          <a:off x="2190750" y="99060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5" name="Equation" r:id="rId4" imgW="4533900" imgH="1511300" progId="Equation.DSMT4">
                  <p:embed/>
                </p:oleObj>
              </mc:Choice>
              <mc:Fallback>
                <p:oleObj name="Equation" r:id="rId4" imgW="4533900" imgH="151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9060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77796"/>
              </p:ext>
            </p:extLst>
          </p:nvPr>
        </p:nvGraphicFramePr>
        <p:xfrm>
          <a:off x="457200" y="2362200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6" name="Equation" r:id="rId6" imgW="2603500" imgH="965200" progId="Equation.DSMT4">
                  <p:embed/>
                </p:oleObj>
              </mc:Choice>
              <mc:Fallback>
                <p:oleObj name="Equation" r:id="rId6" imgW="2603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2603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72181"/>
              </p:ext>
            </p:extLst>
          </p:nvPr>
        </p:nvGraphicFramePr>
        <p:xfrm>
          <a:off x="1295400" y="3200400"/>
          <a:ext cx="7277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7" name="Equation" r:id="rId8" imgW="7277100" imgH="1625600" progId="Equation.DSMT4">
                  <p:embed/>
                </p:oleObj>
              </mc:Choice>
              <mc:Fallback>
                <p:oleObj name="Equation" r:id="rId8" imgW="72771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72771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68894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8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75079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9" name="Equation" r:id="rId12" imgW="139700" imgH="215900" progId="Equation.DSMT4">
                  <p:embed/>
                </p:oleObj>
              </mc:Choice>
              <mc:Fallback>
                <p:oleObj name="Equation" r:id="rId12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95262"/>
              </p:ext>
            </p:extLst>
          </p:nvPr>
        </p:nvGraphicFramePr>
        <p:xfrm>
          <a:off x="2057400" y="3962400"/>
          <a:ext cx="248472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10" name="Equation" r:id="rId13" imgW="762000" imgH="584200" progId="Equation.DSMT4">
                  <p:embed/>
                </p:oleObj>
              </mc:Choice>
              <mc:Fallback>
                <p:oleObj name="Equation" r:id="rId13" imgW="762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3962400"/>
                        <a:ext cx="2484721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23402"/>
              </p:ext>
            </p:extLst>
          </p:nvPr>
        </p:nvGraphicFramePr>
        <p:xfrm>
          <a:off x="5973762" y="4038600"/>
          <a:ext cx="248443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11" name="Equation" r:id="rId15" imgW="762000" imgH="520700" progId="Equation.DSMT4">
                  <p:embed/>
                </p:oleObj>
              </mc:Choice>
              <mc:Fallback>
                <p:oleObj name="Equation" r:id="rId15" imgW="762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73762" y="4038600"/>
                        <a:ext cx="2484438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26334"/>
              </p:ext>
            </p:extLst>
          </p:nvPr>
        </p:nvGraphicFramePr>
        <p:xfrm>
          <a:off x="1066800" y="1524000"/>
          <a:ext cx="698310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898900" imgH="850900" progId="Equation.DSMT4">
                  <p:embed/>
                </p:oleObj>
              </mc:Choice>
              <mc:Fallback>
                <p:oleObj name="Equation" r:id="rId4" imgW="38989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6983104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3749" y="3581400"/>
            <a:ext cx="7616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TO DO:</a:t>
            </a:r>
            <a:r>
              <a:rPr lang="en-US" sz="5400" dirty="0" smtClean="0">
                <a:solidFill>
                  <a:srgbClr val="000000"/>
                </a:solidFill>
              </a:rPr>
              <a:t> find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Partial Fractions for </a:t>
            </a:r>
            <a:r>
              <a:rPr lang="en-US" b="0" dirty="0" smtClean="0">
                <a:solidFill>
                  <a:srgbClr val="0000FF"/>
                </a:solidFill>
              </a:rPr>
              <a:t>H(x)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130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978741"/>
              </p:ext>
            </p:extLst>
          </p:nvPr>
        </p:nvGraphicFramePr>
        <p:xfrm>
          <a:off x="1041400" y="1358900"/>
          <a:ext cx="6832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4" name="Equation" r:id="rId3" imgW="6832600" imgH="1625600" progId="Equation.DSMT4">
                  <p:embed/>
                </p:oleObj>
              </mc:Choice>
              <mc:Fallback>
                <p:oleObj name="Equation" r:id="rId3" imgW="68326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358900"/>
                        <a:ext cx="6832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41156"/>
              </p:ext>
            </p:extLst>
          </p:nvPr>
        </p:nvGraphicFramePr>
        <p:xfrm>
          <a:off x="2057400" y="373380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5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73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endParaRPr lang="en-US" sz="40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44116"/>
              </p:ext>
            </p:extLst>
          </p:nvPr>
        </p:nvGraphicFramePr>
        <p:xfrm>
          <a:off x="920750" y="1441450"/>
          <a:ext cx="7226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9" name="Equation" r:id="rId4" imgW="7226300" imgH="1727200" progId="Equation.DSMT4">
                  <p:embed/>
                </p:oleObj>
              </mc:Choice>
              <mc:Fallback>
                <p:oleObj name="Equation" r:id="rId4" imgW="7226300" imgH="172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441450"/>
                        <a:ext cx="72263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54760"/>
              </p:ext>
            </p:extLst>
          </p:nvPr>
        </p:nvGraphicFramePr>
        <p:xfrm>
          <a:off x="568325" y="4381500"/>
          <a:ext cx="80041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80" name="Equation" r:id="rId6" imgW="6121400" imgH="952500" progId="Equation.DSMT4">
                  <p:embed/>
                </p:oleObj>
              </mc:Choice>
              <mc:Fallback>
                <p:oleObj name="Equation" r:id="rId6" imgW="61214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381500"/>
                        <a:ext cx="8004175" cy="1244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39" y="2209800"/>
            <a:ext cx="6947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Substitute in values for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479"/>
              </p:ext>
            </p:extLst>
          </p:nvPr>
        </p:nvGraphicFramePr>
        <p:xfrm>
          <a:off x="749300" y="3124200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4" name="Equation" r:id="rId4" imgW="1422400" imgH="482600" progId="Equation.DSMT4">
                  <p:embed/>
                </p:oleObj>
              </mc:Choice>
              <mc:Fallback>
                <p:oleObj name="Equation" r:id="rId4" imgW="14224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124200"/>
                        <a:ext cx="1422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5" name="Equation" r:id="rId6" imgW="2946240" imgH="660240" progId="Equation.DSMT4">
                  <p:embed/>
                </p:oleObj>
              </mc:Choice>
              <mc:Fallback>
                <p:oleObj name="Equation" r:id="rId6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03787"/>
              </p:ext>
            </p:extLst>
          </p:nvPr>
        </p:nvGraphicFramePr>
        <p:xfrm>
          <a:off x="6402211" y="3683000"/>
          <a:ext cx="1903589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6" name="Equation" r:id="rId8" imgW="1803400" imgH="914400" progId="Equation.DSMT4">
                  <p:embed/>
                </p:oleObj>
              </mc:Choice>
              <mc:Fallback>
                <p:oleObj name="Equation" r:id="rId8" imgW="18034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211" y="3683000"/>
                        <a:ext cx="1903589" cy="965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24341"/>
              </p:ext>
            </p:extLst>
          </p:nvPr>
        </p:nvGraphicFramePr>
        <p:xfrm>
          <a:off x="730250" y="49212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7" name="Equation" r:id="rId10" imgW="2197100" imgH="520700" progId="Equation.DSMT4">
                  <p:embed/>
                </p:oleObj>
              </mc:Choice>
              <mc:Fallback>
                <p:oleObj name="Equation" r:id="rId10" imgW="2197100" imgH="520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921250"/>
                        <a:ext cx="2197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8" name="Equation" r:id="rId12" imgW="4267080" imgH="685800" progId="Equation.DSMT4">
                  <p:embed/>
                </p:oleObj>
              </mc:Choice>
              <mc:Fallback>
                <p:oleObj name="Equation" r:id="rId12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782036"/>
              </p:ext>
            </p:extLst>
          </p:nvPr>
        </p:nvGraphicFramePr>
        <p:xfrm>
          <a:off x="6482644" y="5334000"/>
          <a:ext cx="159455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9" name="Equation" r:id="rId14" imgW="1435100" imgH="914400" progId="Equation.DSMT4">
                  <p:embed/>
                </p:oleObj>
              </mc:Choice>
              <mc:Fallback>
                <p:oleObj name="Equation" r:id="rId14" imgW="143510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644" y="5334000"/>
                        <a:ext cx="1594556" cy="101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partialfrac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83661"/>
              </p:ext>
            </p:extLst>
          </p:nvPr>
        </p:nvGraphicFramePr>
        <p:xfrm>
          <a:off x="874712" y="1143000"/>
          <a:ext cx="7431088" cy="115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50" name="Equation" r:id="rId16" imgW="6121400" imgH="952500" progId="Equation.DSMT4">
                  <p:embed/>
                </p:oleObj>
              </mc:Choice>
              <mc:Fallback>
                <p:oleObj name="Equation" r:id="rId16" imgW="61214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2" y="1143000"/>
                        <a:ext cx="7431088" cy="1155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96000" y="3657600"/>
            <a:ext cx="25908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5257800"/>
            <a:ext cx="25908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0"/>
          </a:schemeClr>
        </a:solidFill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21803</TotalTime>
  <Words>316</Words>
  <Application>Microsoft Macintosh PowerPoint</Application>
  <PresentationFormat>On-screen Show (4:3)</PresentationFormat>
  <Paragraphs>66</Paragraphs>
  <Slides>14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Equation</vt:lpstr>
      <vt:lpstr>MathType 6.0 Equation</vt:lpstr>
      <vt:lpstr>PowerPoint Presentation</vt:lpstr>
      <vt:lpstr>Finding coefficients</vt:lpstr>
      <vt:lpstr>coefficients of rational functions</vt:lpstr>
      <vt:lpstr>Partial Fraction Example</vt:lpstr>
      <vt:lpstr>Partial Fractions for H(x)</vt:lpstr>
      <vt:lpstr>Partial Fractions for H(x)</vt:lpstr>
      <vt:lpstr>Partial Fractions for H(x)</vt:lpstr>
      <vt:lpstr>Solve for A1 and A2</vt:lpstr>
      <vt:lpstr>Solve for A1 and A2</vt:lpstr>
      <vt:lpstr>The coefficient hn</vt:lpstr>
      <vt:lpstr>Partial Fractions Caveat #1</vt:lpstr>
      <vt:lpstr>Partial fractions</vt:lpstr>
      <vt:lpstr>Partial fractions</vt:lpstr>
      <vt:lpstr>Partial Fractions Caveat #2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1882</cp:revision>
  <cp:lastPrinted>2013-04-25T01:45:16Z</cp:lastPrinted>
  <dcterms:created xsi:type="dcterms:W3CDTF">2010-04-23T03:47:24Z</dcterms:created>
  <dcterms:modified xsi:type="dcterms:W3CDTF">2013-04-25T02:02:18Z</dcterms:modified>
</cp:coreProperties>
</file>