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6" r:id="rId2"/>
    <p:sldId id="457" r:id="rId3"/>
    <p:sldId id="436" r:id="rId4"/>
    <p:sldId id="439" r:id="rId5"/>
    <p:sldId id="458" r:id="rId6"/>
    <p:sldId id="440" r:id="rId7"/>
    <p:sldId id="442" r:id="rId8"/>
    <p:sldId id="279" r:id="rId9"/>
    <p:sldId id="445" r:id="rId10"/>
    <p:sldId id="443" r:id="rId11"/>
    <p:sldId id="460" r:id="rId12"/>
    <p:sldId id="471" r:id="rId13"/>
    <p:sldId id="473" r:id="rId14"/>
    <p:sldId id="470" r:id="rId15"/>
    <p:sldId id="474" r:id="rId16"/>
    <p:sldId id="446" r:id="rId17"/>
    <p:sldId id="447" r:id="rId18"/>
    <p:sldId id="448" r:id="rId19"/>
    <p:sldId id="462" r:id="rId20"/>
    <p:sldId id="449" r:id="rId21"/>
    <p:sldId id="450" r:id="rId22"/>
    <p:sldId id="444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8683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-1784" y="-96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12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13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8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8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17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19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20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21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9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22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4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11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po’s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22, 2013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9600" b="1" dirty="0">
                <a:latin typeface="Comic Sans MS" pitchFamily="66" charset="0"/>
              </a:rPr>
              <a:t>Partial </a:t>
            </a:r>
            <a:r>
              <a:rPr lang="en-US" sz="9600" b="1" dirty="0" smtClean="0">
                <a:latin typeface="Comic Sans MS" pitchFamily="66" charset="0"/>
              </a:rPr>
              <a:t>Orders</a:t>
            </a:r>
            <a:endParaRPr lang="en-US" sz="96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SPO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7030A0"/>
                </a:solidFill>
              </a:rPr>
              <a:t>strict</a:t>
            </a:r>
            <a:r>
              <a:rPr lang="en-US" sz="5400" dirty="0" smtClean="0"/>
              <a:t> partial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38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linear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26" y="2057400"/>
            <a:ext cx="8149547" cy="2743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 smtClean="0">
                <a:cs typeface="Times New Roman" pitchFamily="18" charset="0"/>
              </a:rPr>
              <a:t>Given any two elements,</a:t>
            </a:r>
          </a:p>
          <a:p>
            <a:pPr>
              <a:lnSpc>
                <a:spcPct val="90000"/>
              </a:lnSpc>
            </a:pPr>
            <a:r>
              <a:rPr lang="en-US" sz="5400" dirty="0" smtClean="0">
                <a:cs typeface="Times New Roman" pitchFamily="18" charset="0"/>
              </a:rPr>
              <a:t>one will be “</a:t>
            </a:r>
            <a:r>
              <a:rPr lang="en-US" sz="5400" dirty="0">
                <a:cs typeface="Times New Roman" pitchFamily="18" charset="0"/>
              </a:rPr>
              <a:t>b</a:t>
            </a:r>
            <a:r>
              <a:rPr lang="en-US" sz="5400" dirty="0" smtClean="0">
                <a:cs typeface="Times New Roman" pitchFamily="18" charset="0"/>
              </a:rPr>
              <a:t>igger than”</a:t>
            </a:r>
          </a:p>
          <a:p>
            <a:pPr>
              <a:lnSpc>
                <a:spcPct val="90000"/>
              </a:lnSpc>
            </a:pPr>
            <a:r>
              <a:rPr lang="en-US" sz="5400" dirty="0" smtClean="0">
                <a:cs typeface="Times New Roman" pitchFamily="18" charset="0"/>
              </a:rPr>
              <a:t>the other one.</a:t>
            </a:r>
          </a:p>
        </p:txBody>
      </p:sp>
    </p:spTree>
    <p:extLst>
      <p:ext uri="{BB962C8B-B14F-4D97-AF65-F5344CB8AC3E}">
        <p14:creationId xmlns:p14="http://schemas.microsoft.com/office/powerpoint/2010/main" val="6933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linear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cs typeface="Times New Roman" pitchFamily="18" charset="0"/>
              </a:rPr>
              <a:t> </a:t>
            </a:r>
            <a:r>
              <a:rPr lang="en-US" sz="4400" dirty="0" smtClean="0">
                <a:cs typeface="Times New Roman" pitchFamily="18" charset="0"/>
              </a:rPr>
              <a:t>basic example:</a:t>
            </a:r>
          </a:p>
          <a:p>
            <a:pPr>
              <a:lnSpc>
                <a:spcPct val="90000"/>
              </a:lnSpc>
            </a:pP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>
                <a:cs typeface="Times New Roman" pitchFamily="18" charset="0"/>
              </a:rPr>
              <a:t>  or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cs typeface="Times New Roman" pitchFamily="18" charset="0"/>
              </a:rPr>
              <a:t> on </a:t>
            </a:r>
            <a:r>
              <a:rPr lang="en-US" sz="6000" dirty="0">
                <a:cs typeface="Times New Roman" pitchFamily="18" charset="0"/>
              </a:rPr>
              <a:t>the </a:t>
            </a:r>
            <a:r>
              <a:rPr lang="en-US" sz="6000" dirty="0" err="1" smtClean="0">
                <a:cs typeface="Times New Roman" pitchFamily="18" charset="0"/>
              </a:rPr>
              <a:t>Reals</a:t>
            </a:r>
            <a:r>
              <a:rPr lang="en-US" sz="6000" dirty="0" smtClean="0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6600" dirty="0">
                <a:sym typeface="Symbol" pitchFamily="18" charset="2"/>
              </a:rPr>
              <a:t>if </a:t>
            </a:r>
            <a:r>
              <a:rPr lang="en-US" sz="6600" dirty="0">
                <a:solidFill>
                  <a:srgbClr val="0000FF"/>
                </a:solidFill>
                <a:sym typeface="Symbol" pitchFamily="18" charset="2"/>
              </a:rPr>
              <a:t>x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≠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y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, then either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x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&lt;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y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   OR 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y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&lt;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x</a:t>
            </a:r>
          </a:p>
          <a:p>
            <a:pPr>
              <a:lnSpc>
                <a:spcPct val="90000"/>
              </a:lnSpc>
            </a:pPr>
            <a:endParaRPr lang="en-US" sz="54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54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linear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6000" dirty="0" smtClean="0">
                <a:cs typeface="Times New Roman" pitchFamily="18" charset="0"/>
              </a:rPr>
              <a:t> </a:t>
            </a:r>
            <a:r>
              <a:rPr lang="en-US" sz="6000" dirty="0" smtClean="0">
                <a:cs typeface="Times New Roman" pitchFamily="18" charset="0"/>
              </a:rPr>
              <a:t>is </a:t>
            </a:r>
            <a:r>
              <a:rPr lang="en-US" sz="6000" dirty="0" smtClean="0">
                <a:solidFill>
                  <a:srgbClr val="8F008F"/>
                </a:solidFill>
                <a:cs typeface="Times New Roman" pitchFamily="18" charset="0"/>
              </a:rPr>
              <a:t>linear</a:t>
            </a:r>
            <a:r>
              <a:rPr lang="en-US" sz="6000" dirty="0" smtClean="0">
                <a:cs typeface="Times New Roman" pitchFamily="18" charset="0"/>
              </a:rPr>
              <a:t>:</a:t>
            </a:r>
            <a:endParaRPr lang="en-US" sz="6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6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6600" dirty="0">
                <a:sym typeface="Symbol" pitchFamily="18" charset="2"/>
              </a:rPr>
              <a:t>if </a:t>
            </a:r>
            <a:r>
              <a:rPr lang="en-US" sz="6600" dirty="0">
                <a:solidFill>
                  <a:srgbClr val="0000FF"/>
                </a:solidFill>
                <a:sym typeface="Symbol" pitchFamily="18" charset="2"/>
              </a:rPr>
              <a:t>x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≠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y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, then either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x R y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   </a:t>
            </a:r>
            <a:r>
              <a:rPr lang="en-US" sz="5400" dirty="0" smtClean="0">
                <a:latin typeface="Comic Sans MS"/>
                <a:cs typeface="Comic Sans MS"/>
                <a:sym typeface="Symbol" pitchFamily="18" charset="2"/>
              </a:rPr>
              <a:t>OR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 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y </a:t>
            </a:r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R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x</a:t>
            </a:r>
          </a:p>
          <a:p>
            <a:pPr>
              <a:lnSpc>
                <a:spcPct val="90000"/>
              </a:lnSpc>
            </a:pPr>
            <a:endParaRPr lang="en-US" sz="54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5400" dirty="0" smtClean="0">
              <a:cs typeface="Times New Roman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4800" y="3352800"/>
            <a:ext cx="8610600" cy="25146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incomparable </a:t>
            </a:r>
            <a:r>
              <a:rPr lang="en-US" sz="5400" dirty="0" smtClean="0">
                <a:latin typeface="Comic Sans MS" pitchFamily="66" charset="0"/>
              </a:rPr>
              <a:t>elements</a:t>
            </a:r>
            <a:endParaRPr lang="en-US" sz="5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22179" y="1578114"/>
            <a:ext cx="817613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The whole partial order is a chain</a:t>
            </a:r>
            <a:endParaRPr lang="en-US" sz="4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2" name="Equation" r:id="rId4" imgW="76200" imgH="165100" progId="Equation.DSMT4">
                    <p:embed/>
                  </p:oleObj>
                </mc:Choice>
                <mc:Fallback>
                  <p:oleObj name="Equation" r:id="rId4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3" name="Equation" r:id="rId6" imgW="76200" imgH="165100" progId="Equation.DSMT4">
                    <p:embed/>
                  </p:oleObj>
                </mc:Choice>
                <mc:Fallback>
                  <p:oleObj name="Equation" r:id="rId6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4" name="Equation" r:id="rId8" imgW="76200" imgH="165100" progId="Equation.DSMT4">
                    <p:embed/>
                  </p:oleObj>
                </mc:Choice>
                <mc:Fallback>
                  <p:oleObj name="Equation" r:id="rId8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linear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1115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604969" y="1578114"/>
            <a:ext cx="7831215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A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opological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ort</a:t>
            </a:r>
            <a:r>
              <a:rPr lang="en-US" sz="5400" dirty="0" smtClean="0">
                <a:latin typeface="Comic Sans MS"/>
                <a:cs typeface="Comic Sans MS"/>
              </a:rPr>
              <a:t> turns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a partial order into a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linear </a:t>
            </a:r>
            <a:r>
              <a:rPr lang="en-US" sz="5400" dirty="0" smtClean="0">
                <a:latin typeface="Comic Sans MS"/>
                <a:cs typeface="Comic Sans MS"/>
              </a:rPr>
              <a:t>order</a:t>
            </a:r>
            <a:endParaRPr lang="en-US" sz="5400" dirty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linear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3200400"/>
            <a:ext cx="8305800" cy="2819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        …</a:t>
            </a:r>
            <a:r>
              <a:rPr lang="en-US" sz="5400" dirty="0">
                <a:latin typeface="Comic Sans MS" pitchFamily="66" charset="0"/>
              </a:rPr>
              <a:t>in </a:t>
            </a:r>
            <a:r>
              <a:rPr lang="en-US" sz="5400" dirty="0" smtClean="0">
                <a:latin typeface="Comic Sans MS" pitchFamily="66" charset="0"/>
              </a:rPr>
              <a:t>a way</a:t>
            </a: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consistent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with the partial order</a:t>
            </a:r>
          </a:p>
        </p:txBody>
      </p:sp>
    </p:spTree>
    <p:extLst>
      <p:ext uri="{BB962C8B-B14F-4D97-AF65-F5344CB8AC3E}">
        <p14:creationId xmlns:p14="http://schemas.microsoft.com/office/powerpoint/2010/main" val="32890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30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886200"/>
            <a:ext cx="8153400" cy="2667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dirty="0" smtClean="0">
                <a:latin typeface="Comic Sans MS" pitchFamily="66" charset="0"/>
              </a:rPr>
              <a:t>examples:</a:t>
            </a:r>
            <a:r>
              <a:rPr lang="en-US" sz="4000" i="1" dirty="0" smtClean="0">
                <a:latin typeface="Comic Sans MS" pitchFamily="66" charset="0"/>
              </a:rPr>
              <a:t> </a:t>
            </a:r>
          </a:p>
          <a:p>
            <a:pPr marL="457200">
              <a:spcAft>
                <a:spcPts val="600"/>
              </a:spcAft>
            </a:pPr>
            <a:r>
              <a:rPr lang="en-US" sz="6000" b="1" dirty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b="1" dirty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6000" dirty="0">
                <a:latin typeface="Comic Sans MS" pitchFamily="66" charset="0"/>
                <a:sym typeface="Euclid Symbol"/>
              </a:rPr>
              <a:t>is weak </a:t>
            </a:r>
            <a:r>
              <a:rPr lang="en-US" sz="6000" dirty="0" err="1">
                <a:latin typeface="Comic Sans MS" pitchFamily="66" charset="0"/>
                <a:sym typeface="Euclid Symbol"/>
              </a:rPr>
              <a:t>p.o.</a:t>
            </a:r>
            <a:r>
              <a:rPr lang="en-US" sz="6000" dirty="0">
                <a:latin typeface="Comic Sans MS" pitchFamily="66" charset="0"/>
                <a:sym typeface="Euclid Symbol"/>
              </a:rPr>
              <a:t> on </a:t>
            </a:r>
            <a:r>
              <a:rPr lang="en-US" sz="6000" b="1" dirty="0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</a:p>
          <a:p>
            <a:pPr marL="457200">
              <a:spcAft>
                <a:spcPts val="600"/>
              </a:spcAft>
            </a:pP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p.o.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on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sets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6887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reflexivity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685800" y="1470660"/>
            <a:ext cx="7869251" cy="39395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is </a:t>
            </a:r>
            <a:r>
              <a:rPr lang="en-US" sz="6000" dirty="0" smtClean="0">
                <a:latin typeface="Comic Sans MS" pitchFamily="66" charset="0"/>
              </a:rPr>
              <a:t>reflexive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6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924800" cy="3492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 </a:t>
            </a:r>
            <a:r>
              <a:rPr lang="en-US" sz="5400" dirty="0" smtClean="0">
                <a:latin typeface="Comic Sans MS" pitchFamily="66" charset="0"/>
              </a:rPr>
              <a:t>is </a:t>
            </a:r>
          </a:p>
          <a:p>
            <a:pPr marL="742950" indent="-285750" algn="l"/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it is asymmetric 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except for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45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8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9248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  <a:p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implies walk </a:t>
            </a:r>
            <a:r>
              <a:rPr lang="en-US" sz="5400" dirty="0">
                <a:latin typeface="Comic Sans MS" pitchFamily="66" charset="0"/>
              </a:rPr>
              <a:t>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3581400"/>
            <a:ext cx="533400" cy="762000"/>
            <a:chOff x="609600" y="2438400"/>
            <a:chExt cx="533400" cy="762000"/>
          </a:xfrm>
        </p:grpSpPr>
        <p:sp>
          <p:nvSpPr>
            <p:cNvPr id="6" name="Oval 5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u</a:t>
              </a:r>
            </a:p>
          </p:txBody>
        </p:sp>
      </p:grpSp>
      <p:cxnSp>
        <p:nvCxnSpPr>
          <p:cNvPr id="8" name="Curved Connector 7"/>
          <p:cNvCxnSpPr/>
          <p:nvPr/>
        </p:nvCxnSpPr>
        <p:spPr>
          <a:xfrm flipV="1">
            <a:off x="2057400" y="3505200"/>
            <a:ext cx="21336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4572000" y="3505200"/>
            <a:ext cx="19812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191000" y="3124200"/>
            <a:ext cx="533400" cy="762000"/>
            <a:chOff x="609600" y="2438400"/>
            <a:chExt cx="533400" cy="762000"/>
          </a:xfrm>
        </p:grpSpPr>
        <p:sp>
          <p:nvSpPr>
            <p:cNvPr id="11" name="Oval 10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v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0" y="3657600"/>
            <a:ext cx="533400" cy="762000"/>
            <a:chOff x="609600" y="2438400"/>
            <a:chExt cx="533400" cy="762000"/>
          </a:xfrm>
        </p:grpSpPr>
        <p:sp>
          <p:nvSpPr>
            <p:cNvPr id="14" name="Oval 13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3886200"/>
            <a:ext cx="4419600" cy="76200"/>
            <a:chOff x="2057400" y="3886200"/>
            <a:chExt cx="4419600" cy="76200"/>
          </a:xfrm>
        </p:grpSpPr>
        <p:cxnSp>
          <p:nvCxnSpPr>
            <p:cNvPr id="16" name="Curved Connector 15"/>
            <p:cNvCxnSpPr/>
            <p:nvPr/>
          </p:nvCxnSpPr>
          <p:spPr>
            <a:xfrm flipV="1">
              <a:off x="2057400" y="3886200"/>
              <a:ext cx="2286000" cy="76200"/>
            </a:xfrm>
            <a:prstGeom prst="curvedConnector3">
              <a:avLst>
                <a:gd name="adj1" fmla="val 50875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>
              <a:off x="4267200" y="3886200"/>
              <a:ext cx="2209800" cy="76200"/>
            </a:xfrm>
            <a:prstGeom prst="curved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2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295400"/>
            <a:ext cx="8534400" cy="5105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          for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err="1" smtClean="0">
                <a:latin typeface="Comic Sans MS" pitchFamily="66" charset="0"/>
              </a:rPr>
              <a:t>antisymmetric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for</a:t>
            </a:r>
          </a:p>
          <a:p>
            <a:pPr>
              <a:lnSpc>
                <a:spcPct val="80000"/>
              </a:lnSpc>
              <a:spcAft>
                <a:spcPts val="2400"/>
              </a:spcAft>
            </a:pPr>
            <a:r>
              <a:rPr lang="en-US" sz="5400" dirty="0" smtClean="0">
                <a:latin typeface="Comic Sans MS" pitchFamily="66" charset="0"/>
              </a:rPr>
              <a:t>               DAG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   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2133600"/>
            <a:ext cx="7620000" cy="2209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4472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W</a:t>
            </a:r>
            <a:r>
              <a:rPr lang="en-US" sz="6000" dirty="0" smtClean="0">
                <a:latin typeface="Comic Sans MS" pitchFamily="66" charset="0"/>
              </a:rPr>
              <a:t>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8F008F"/>
                </a:solidFill>
                <a:latin typeface="Comic Sans MS" pitchFamily="66" charset="0"/>
              </a:rPr>
              <a:t>*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18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, implies</a:t>
            </a:r>
          </a:p>
          <a:p>
            <a:r>
              <a:rPr lang="en-US" sz="5400" dirty="0">
                <a:latin typeface="Comic Sans MS" pitchFamily="66" charset="0"/>
              </a:rPr>
              <a:t>walk 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400" dirty="0" smtClean="0">
                <a:latin typeface="Comic Sans MS" pitchFamily="66" charset="0"/>
              </a:rPr>
              <a:t>   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0600" y="38100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371600"/>
            <a:ext cx="7505700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elation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u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AND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4800" dirty="0" smtClean="0">
                <a:latin typeface="Comic Sans MS" pitchFamily="66" charset="0"/>
              </a:rPr>
              <a:t>     IMPLIES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 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24384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transitive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G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digraph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transitivity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87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82000" cy="4343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pos</a:t>
            </a:r>
            <a:r>
              <a:rPr lang="en-US" sz="5400" dirty="0" smtClean="0">
                <a:latin typeface="Comic Sans MS" pitchFamily="66" charset="0"/>
              </a:rPr>
              <a:t> length path from 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implies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latin typeface="Comic Sans MS" pitchFamily="66" charset="0"/>
              </a:rPr>
              <a:t>  no path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endParaRPr lang="en-US" sz="5400" dirty="0" smtClean="0">
              <a:latin typeface="Comic Sans MS" pitchFamily="66" charset="0"/>
            </a:endParaRP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7850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153400" cy="3581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4384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</a:t>
            </a:r>
            <a:r>
              <a:rPr lang="en-US" sz="5400" dirty="0" smtClean="0">
                <a:solidFill>
                  <a:srgbClr val="000000"/>
                </a:solidFill>
              </a:rPr>
              <a:t>partial orders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8382000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examples:</a:t>
            </a:r>
            <a:r>
              <a:rPr lang="en-US" sz="4400" i="1" dirty="0" smtClean="0">
                <a:latin typeface="Comic Sans MS" pitchFamily="66" charset="0"/>
              </a:rPr>
              <a:t> </a:t>
            </a:r>
          </a:p>
          <a:p>
            <a:pPr marL="1028700" indent="-571500" algn="l">
              <a:buFont typeface="Arial"/>
              <a:buChar char="•"/>
            </a:pP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 </a:t>
            </a:r>
            <a:r>
              <a:rPr lang="en-US" sz="4800" dirty="0" smtClean="0">
                <a:latin typeface="Comic Sans MS" pitchFamily="66" charset="0"/>
              </a:rPr>
              <a:t>on sets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indirect prerequisite</a:t>
            </a:r>
            <a:r>
              <a:rPr lang="en-US" sz="4800" dirty="0" smtClean="0">
                <a:latin typeface="Comic Sans MS" pitchFamily="66" charset="0"/>
              </a:rPr>
              <a:t>” on MIT subjects</a:t>
            </a:r>
            <a:endParaRPr lang="en-US" sz="66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800" dirty="0">
                <a:latin typeface="Comic Sans MS" pitchFamily="66" charset="0"/>
              </a:rPr>
              <a:t>,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, on real     </a:t>
            </a:r>
          </a:p>
          <a:p>
            <a:pPr marL="457200" algn="l"/>
            <a:r>
              <a:rPr lang="en-US" sz="4800" dirty="0" smtClean="0">
                <a:latin typeface="Comic Sans MS" pitchFamily="66" charset="0"/>
              </a:rPr>
              <a:t>    numbers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</a:t>
            </a:r>
            <a:r>
              <a:rPr lang="en-US" sz="5400" dirty="0" smtClean="0">
                <a:solidFill>
                  <a:srgbClr val="000000"/>
                </a:solidFill>
              </a:rPr>
              <a:t>partial orders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484</Words>
  <Application>Microsoft Macintosh PowerPoint</Application>
  <PresentationFormat>On-screen Show (4:3)</PresentationFormat>
  <Paragraphs>129</Paragraphs>
  <Slides>22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partial orders</vt:lpstr>
      <vt:lpstr>strict partial orders</vt:lpstr>
      <vt:lpstr>PowerPoint Presentation</vt:lpstr>
      <vt:lpstr>linear orders</vt:lpstr>
      <vt:lpstr>linear orders</vt:lpstr>
      <vt:lpstr>linear orders</vt:lpstr>
      <vt:lpstr>linear orders</vt:lpstr>
      <vt:lpstr>linear orders</vt:lpstr>
      <vt:lpstr>weak partial orders</vt:lpstr>
      <vt:lpstr>reflexivity</vt:lpstr>
      <vt:lpstr>PowerPoint Presentation</vt:lpstr>
      <vt:lpstr>A/Antisymmetry</vt:lpstr>
      <vt:lpstr>PowerPoint Presentation</vt:lpstr>
      <vt:lpstr>weak partial orders</vt:lpstr>
      <vt:lpstr>weak partial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317</cp:revision>
  <cp:lastPrinted>2013-03-15T02:55:59Z</cp:lastPrinted>
  <dcterms:created xsi:type="dcterms:W3CDTF">2011-03-14T11:24:59Z</dcterms:created>
  <dcterms:modified xsi:type="dcterms:W3CDTF">2013-03-15T02:56:20Z</dcterms:modified>
</cp:coreProperties>
</file>