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39" r:id="rId9"/>
    <p:sldId id="296" r:id="rId10"/>
    <p:sldId id="297" r:id="rId11"/>
    <p:sldId id="298" r:id="rId12"/>
    <p:sldId id="299" r:id="rId13"/>
    <p:sldId id="300" r:id="rId14"/>
    <p:sldId id="328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74" d="100"/>
          <a:sy n="174" d="100"/>
        </p:scale>
        <p:origin x="-1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7.w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69328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</a:t>
            </a:r>
            <a:r>
              <a:rPr lang="en-US" sz="6000" b="0" dirty="0" err="1" smtClean="0"/>
              <a:t>Logic,</a:t>
            </a:r>
            <a:r>
              <a:rPr lang="en-US" sz="6000" b="0" dirty="0" err="1" smtClean="0"/>
              <a:t>III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717019" y="3057525"/>
            <a:ext cx="7709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∀</a:t>
            </a:r>
            <a:r>
              <a:rPr lang="en-US" sz="80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8000" b="1" kern="0" dirty="0" smtClean="0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∃</a:t>
            </a:r>
            <a:r>
              <a:rPr lang="en-US" sz="8000" kern="0" dirty="0" smtClean="0">
                <a:solidFill>
                  <a:srgbClr val="0000FF"/>
                </a:solidFill>
                <a:latin typeface="Comic Sans MS" pitchFamily="66" charset="0"/>
                <a:ea typeface="+mj-ea"/>
              </a:rPr>
              <a:t> </a:t>
            </a:r>
            <a:r>
              <a:rPr lang="en-US" sz="6000" kern="0" dirty="0" smtClean="0">
                <a:latin typeface="Comic Sans MS" pitchFamily="66" charset="0"/>
                <a:ea typeface="+mj-ea"/>
              </a:rPr>
              <a:t>in English</a:t>
            </a:r>
          </a:p>
          <a:p>
            <a:r>
              <a:rPr lang="en-US" sz="6000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Two </a:t>
            </a:r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Meta-</a:t>
            </a:r>
            <a:r>
              <a:rPr lang="en-US" sz="6000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Theorems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Validity is </a:t>
            </a:r>
            <a:r>
              <a:rPr lang="en-US" sz="3600" dirty="0" err="1" smtClean="0">
                <a:solidFill>
                  <a:srgbClr val="FF0000"/>
                </a:solidFill>
              </a:rPr>
              <a:t>undecidable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419" y="1681430"/>
            <a:ext cx="8819161" cy="3598025"/>
          </a:xfrm>
        </p:spPr>
        <p:txBody>
          <a:bodyPr/>
          <a:lstStyle/>
          <a:p>
            <a:r>
              <a:rPr lang="en-US" sz="4000" dirty="0"/>
              <a:t>We won't </a:t>
            </a:r>
            <a:r>
              <a:rPr lang="en-US" sz="4000" dirty="0" smtClean="0"/>
              <a:t>examine </a:t>
            </a:r>
            <a:r>
              <a:rPr lang="en-US" sz="4000" dirty="0"/>
              <a:t>these </a:t>
            </a:r>
            <a:r>
              <a:rPr lang="en-US" sz="4000" dirty="0" smtClean="0"/>
              <a:t>Theorems further.  Their </a:t>
            </a:r>
            <a:r>
              <a:rPr lang="en-US" sz="4000" dirty="0"/>
              <a:t>proofs usually require half </a:t>
            </a:r>
            <a:r>
              <a:rPr lang="en-US" sz="4000" dirty="0" smtClean="0"/>
              <a:t>a </a:t>
            </a:r>
            <a:r>
              <a:rPr lang="en-US" sz="4000" dirty="0"/>
              <a:t>term in an intro logic course </a:t>
            </a:r>
            <a:r>
              <a:rPr lang="en-US" sz="4000" dirty="0" smtClean="0"/>
              <a:t>after </a:t>
            </a:r>
            <a:r>
              <a:rPr lang="en-US" sz="4000" dirty="0"/>
              <a:t>6.042</a:t>
            </a:r>
            <a:r>
              <a:rPr lang="en-US" sz="4000" dirty="0" smtClean="0"/>
              <a:t>.  But they are interesting to think about.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7005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30801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0" imgW="279400" imgH="444500" progId="Equation.3">
                  <p:embed/>
                </p:oleObj>
              </mc:Choice>
              <mc:Fallback>
                <p:oleObj name="Equation" r:id="rId10" imgW="279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43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02422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6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51532"/>
              </p:ext>
            </p:extLst>
          </p:nvPr>
        </p:nvGraphicFramePr>
        <p:xfrm>
          <a:off x="5771503" y="1528818"/>
          <a:ext cx="2416089" cy="133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7" name="Equation" r:id="rId8" imgW="825500" imgH="457200" progId="Equation.3">
                  <p:embed/>
                </p:oleObj>
              </mc:Choice>
              <mc:Fallback>
                <p:oleObj name="Equation" r:id="rId8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71503" y="1528818"/>
                        <a:ext cx="2416089" cy="1338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8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89102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5" name="Equation" r:id="rId4" imgW="2387600" imgH="228600" progId="Equation.3">
                  <p:embed/>
                </p:oleObj>
              </mc:Choice>
              <mc:Fallback>
                <p:oleObj name="Equation" r:id="rId4" imgW="238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40048" y="3577473"/>
            <a:ext cx="781205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Some </a:t>
            </a:r>
            <a:r>
              <a:rPr lang="en-US" sz="4800" dirty="0">
                <a:latin typeface="Comic Sans MS" pitchFamily="66" charset="0"/>
              </a:rPr>
              <a:t>season, say </a:t>
            </a:r>
            <a:r>
              <a:rPr lang="en-US" sz="4800" dirty="0" smtClean="0">
                <a:latin typeface="Comic Sans MS" pitchFamily="66" charset="0"/>
              </a:rPr>
              <a:t>Summer, </a:t>
            </a:r>
          </a:p>
          <a:p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>
                <a:latin typeface="Comic Sans MS" pitchFamily="66" charset="0"/>
              </a:rPr>
              <a:t>good </a:t>
            </a:r>
            <a:r>
              <a:rPr lang="en-US" sz="4800" dirty="0" smtClean="0">
                <a:latin typeface="Comic Sans MS" pitchFamily="66" charset="0"/>
              </a:rPr>
              <a:t>for all </a:t>
            </a:r>
            <a:r>
              <a:rPr lang="en-US" sz="4800" dirty="0">
                <a:latin typeface="Comic Sans MS" pitchFamily="66" charset="0"/>
              </a:rPr>
              <a:t>Purposes?</a:t>
            </a:r>
          </a:p>
          <a:p>
            <a:r>
              <a:rPr lang="en-US" sz="48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Summer </a:t>
            </a:r>
            <a:r>
              <a:rPr lang="en-US" sz="4800" dirty="0">
                <a:latin typeface="Comic Sans MS" pitchFamily="66" charset="0"/>
              </a:rPr>
              <a:t>no good 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>
                <a:latin typeface="Comic Sans MS" pitchFamily="66" charset="0"/>
              </a:rPr>
              <a:t>snow shoveling</a:t>
            </a:r>
          </a:p>
        </p:txBody>
      </p:sp>
    </p:spTree>
    <p:extLst>
      <p:ext uri="{BB962C8B-B14F-4D97-AF65-F5344CB8AC3E}">
        <p14:creationId xmlns:p14="http://schemas.microsoft.com/office/powerpoint/2010/main" val="11862884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46013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3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3790582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64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275634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65" name="Equation" r:id="rId8" imgW="812800" imgH="393700" progId="Equation.3">
                    <p:embed/>
                  </p:oleObj>
                </mc:Choice>
                <mc:Fallback>
                  <p:oleObj name="Equation" r:id="rId8" imgW="812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63259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3" name="Equation" r:id="rId4" imgW="2413000" imgH="228600" progId="Equation.3">
                  <p:embed/>
                </p:oleObj>
              </mc:Choice>
              <mc:Fallback>
                <p:oleObj name="Equation" r:id="rId4" imgW="24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365400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7" name="Equation" r:id="rId4" imgW="2413000" imgH="228600" progId="Equation.3">
                  <p:embed/>
                </p:oleObj>
              </mc:Choice>
              <mc:Fallback>
                <p:oleObj name="Equation" r:id="rId4" imgW="24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02" y="3852619"/>
            <a:ext cx="85019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4000" dirty="0">
                <a:latin typeface="Comic Sans MS" pitchFamily="66" charset="0"/>
              </a:rPr>
              <a:t>for planting,            </a:t>
            </a:r>
            <a:r>
              <a:rPr lang="en-US" sz="4000" dirty="0" smtClean="0">
                <a:latin typeface="Comic Sans MS" pitchFamily="66" charset="0"/>
              </a:rPr>
              <a:t>Spring  </a:t>
            </a:r>
            <a:r>
              <a:rPr lang="en-US" sz="4000" dirty="0">
                <a:latin typeface="Comic Sans MS" pitchFamily="66" charset="0"/>
              </a:rPr>
              <a:t>is good</a:t>
            </a:r>
          </a:p>
          <a:p>
            <a:r>
              <a:rPr lang="en-US" sz="4000" dirty="0">
                <a:latin typeface="Comic Sans MS" pitchFamily="66" charset="0"/>
              </a:rPr>
              <a:t>for leaf </a:t>
            </a:r>
            <a:r>
              <a:rPr lang="en-US" sz="4000" dirty="0" smtClean="0">
                <a:latin typeface="Comic Sans MS" pitchFamily="66" charset="0"/>
              </a:rPr>
              <a:t>watching,    Fall      is good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999" y="363538"/>
            <a:ext cx="7333271" cy="1009048"/>
          </a:xfrm>
        </p:spPr>
        <p:txBody>
          <a:bodyPr/>
          <a:lstStyle/>
          <a:p>
            <a:r>
              <a:rPr lang="en-US" sz="3600" dirty="0"/>
              <a:t>G</a:t>
            </a:r>
            <a:r>
              <a:rPr lang="en-US" sz="3600" dirty="0">
                <a:cs typeface="Times New Roman" pitchFamily="18" charset="0"/>
              </a:rPr>
              <a:t>ö</a:t>
            </a:r>
            <a:r>
              <a:rPr lang="en-US" sz="3600" dirty="0"/>
              <a:t>del's </a:t>
            </a:r>
            <a:r>
              <a:rPr lang="en-US" sz="3600" dirty="0">
                <a:solidFill>
                  <a:srgbClr val="008000"/>
                </a:solidFill>
              </a:rPr>
              <a:t>Completeness</a:t>
            </a:r>
            <a:r>
              <a:rPr lang="en-US" sz="3600" dirty="0"/>
              <a:t> Theorem</a:t>
            </a:r>
            <a:endParaRPr lang="en-US" sz="40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</a:t>
            </a:r>
            <a:r>
              <a:rPr lang="en-US" sz="4400" dirty="0" smtClean="0">
                <a:latin typeface="Comic Sans MS" pitchFamily="66" charset="0"/>
              </a:rPr>
              <a:t>rules </a:t>
            </a: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</TotalTime>
  <Words>360</Words>
  <Application>Microsoft Macintosh PowerPoint</Application>
  <PresentationFormat>On-screen Show (4:3)</PresentationFormat>
  <Paragraphs>79</Paragraphs>
  <Slides>14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1_Custom Design</vt:lpstr>
      <vt:lpstr>Equation</vt:lpstr>
      <vt:lpstr>Microsoft Equation</vt:lpstr>
      <vt:lpstr>Predicate Logic,III</vt:lpstr>
      <vt:lpstr>Math vs. English</vt:lpstr>
      <vt:lpstr>Math vs. English</vt:lpstr>
      <vt:lpstr>Math vs. English</vt:lpstr>
      <vt:lpstr>Math vs. English</vt:lpstr>
      <vt:lpstr>Math vs. English</vt:lpstr>
      <vt:lpstr>Math vs. English</vt:lpstr>
      <vt:lpstr>Power &amp; Limits of Logic</vt:lpstr>
      <vt:lpstr>Gödel's Completeness Theorem</vt:lpstr>
      <vt:lpstr>Axioms &amp; Inference Rules</vt:lpstr>
      <vt:lpstr>Validity is undecidable</vt:lpstr>
      <vt:lpstr>Gödel's Incompleteness Theorem for Arithmetic</vt:lpstr>
      <vt:lpstr>Profound Meta-Theorems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427</cp:revision>
  <cp:lastPrinted>2012-02-15T22:30:22Z</cp:lastPrinted>
  <dcterms:created xsi:type="dcterms:W3CDTF">2011-02-11T16:24:00Z</dcterms:created>
  <dcterms:modified xsi:type="dcterms:W3CDTF">2012-02-15T22:40:59Z</dcterms:modified>
</cp:coreProperties>
</file>