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8.xml" ContentType="application/vnd.openxmlformats-officedocument.presentationml.notesSlide+xml"/>
  <Override PartName="/ppt/embeddings/oleObject22.bin" ContentType="application/vnd.openxmlformats-officedocument.oleObject"/>
  <Override PartName="/ppt/notesSlides/notesSlide19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0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06" r:id="rId2"/>
    <p:sldId id="403" r:id="rId3"/>
    <p:sldId id="421" r:id="rId4"/>
    <p:sldId id="422" r:id="rId5"/>
    <p:sldId id="423" r:id="rId6"/>
    <p:sldId id="424" r:id="rId7"/>
    <p:sldId id="420" r:id="rId8"/>
    <p:sldId id="425" r:id="rId9"/>
    <p:sldId id="408" r:id="rId10"/>
    <p:sldId id="427" r:id="rId11"/>
    <p:sldId id="404" r:id="rId12"/>
    <p:sldId id="439" r:id="rId13"/>
    <p:sldId id="431" r:id="rId14"/>
    <p:sldId id="430" r:id="rId15"/>
    <p:sldId id="429" r:id="rId16"/>
    <p:sldId id="412" r:id="rId17"/>
    <p:sldId id="433" r:id="rId18"/>
    <p:sldId id="435" r:id="rId19"/>
    <p:sldId id="432" r:id="rId20"/>
    <p:sldId id="428" r:id="rId21"/>
    <p:sldId id="415" r:id="rId22"/>
    <p:sldId id="417" r:id="rId23"/>
    <p:sldId id="418" r:id="rId24"/>
    <p:sldId id="419" r:id="rId25"/>
    <p:sldId id="416" r:id="rId26"/>
    <p:sldId id="436" r:id="rId27"/>
    <p:sldId id="437" r:id="rId28"/>
    <p:sldId id="438" r:id="rId29"/>
  </p:sldIdLst>
  <p:sldSz cx="9144000" cy="6858000" type="screen4x3"/>
  <p:notesSz cx="9601200" cy="7315200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96"/>
    <a:srgbClr val="8C0085"/>
    <a:srgbClr val="0000CC"/>
    <a:srgbClr val="1E8E33"/>
    <a:srgbClr val="247643"/>
    <a:srgbClr val="FF33CC"/>
    <a:srgbClr val="24AC3E"/>
    <a:srgbClr val="1B7F3C"/>
    <a:srgbClr val="00A2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39" d="100"/>
          <a:sy n="139" d="100"/>
        </p:scale>
        <p:origin x="-256" y="-104"/>
      </p:cViewPr>
      <p:guideLst>
        <p:guide orient="horz" pos="2162"/>
        <p:guide pos="2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8000" dirty="0" smtClean="0"/>
              <a:t>Probabilistic</a:t>
            </a:r>
            <a:br>
              <a:rPr lang="en-US" sz="8000" dirty="0" smtClean="0"/>
            </a:br>
            <a:r>
              <a:rPr lang="en-US" sz="8000" dirty="0" smtClean="0"/>
              <a:t>Diagnosis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09086"/>
              </p:ext>
            </p:extLst>
          </p:nvPr>
        </p:nvGraphicFramePr>
        <p:xfrm>
          <a:off x="792175" y="914683"/>
          <a:ext cx="7635848" cy="2182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96" name="Equation" r:id="rId4" imgW="1727200" imgH="495300" progId="Equation.DSMT4">
                  <p:embed/>
                </p:oleObj>
              </mc:Choice>
              <mc:Fallback>
                <p:oleObj name="Equation" r:id="rId4" imgW="1727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75" y="914683"/>
                        <a:ext cx="7635848" cy="2182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715822"/>
              </p:ext>
            </p:extLst>
          </p:nvPr>
        </p:nvGraphicFramePr>
        <p:xfrm>
          <a:off x="4095750" y="3506788"/>
          <a:ext cx="320040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97" name="Equation" r:id="rId6" imgW="723900" imgH="495300" progId="Equation.DSMT4">
                  <p:embed/>
                </p:oleObj>
              </mc:Choice>
              <mc:Fallback>
                <p:oleObj name="Equation" r:id="rId6" imgW="723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5750" y="3506788"/>
                        <a:ext cx="3200400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5305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73150"/>
              </p:ext>
            </p:extLst>
          </p:nvPr>
        </p:nvGraphicFramePr>
        <p:xfrm>
          <a:off x="348829" y="1360548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22" name="Equation" r:id="rId4" imgW="546100" imgH="203200" progId="Equation.DSMT4">
                  <p:embed/>
                </p:oleObj>
              </mc:Choice>
              <mc:Fallback>
                <p:oleObj name="Equation" r:id="rId4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829" y="1360548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Total Probability Rule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6735563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051348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108878" y="3564918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Total Probability Rule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9049"/>
              </p:ext>
            </p:extLst>
          </p:nvPr>
        </p:nvGraphicFramePr>
        <p:xfrm>
          <a:off x="348829" y="1360548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546100" imgH="203200" progId="Equation.DSMT4">
                  <p:embed/>
                </p:oleObj>
              </mc:Choice>
              <mc:Fallback>
                <p:oleObj name="Equation" r:id="rId6" imgW="546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829" y="1360548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302142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24467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8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17270"/>
              </p:ext>
            </p:extLst>
          </p:nvPr>
        </p:nvGraphicFramePr>
        <p:xfrm>
          <a:off x="1737539" y="3057525"/>
          <a:ext cx="7005637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9" name="Equation" r:id="rId6" imgW="2032000" imgH="660400" progId="Equation.DSMT4">
                  <p:embed/>
                </p:oleObj>
              </mc:Choice>
              <mc:Fallback>
                <p:oleObj name="Equation" r:id="rId6" imgW="20320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7539" y="3057525"/>
                        <a:ext cx="7005637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10210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0660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60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97416"/>
              </p:ext>
            </p:extLst>
          </p:nvPr>
        </p:nvGraphicFramePr>
        <p:xfrm>
          <a:off x="1754469" y="3048000"/>
          <a:ext cx="6827838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61" name="Equation" r:id="rId6" imgW="1981200" imgH="660400" progId="Equation.DSMT4">
                  <p:embed/>
                </p:oleObj>
              </mc:Choice>
              <mc:Fallback>
                <p:oleObj name="Equation" r:id="rId6" imgW="19812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4469" y="3048000"/>
                        <a:ext cx="6827838" cy="226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31802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You do or you don’t</a:t>
            </a:r>
          </a:p>
        </p:txBody>
      </p:sp>
    </p:spTree>
    <p:extLst>
      <p:ext uri="{BB962C8B-B14F-4D97-AF65-F5344CB8AC3E}">
        <p14:creationId xmlns:p14="http://schemas.microsoft.com/office/powerpoint/2010/main" val="478187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13104"/>
              </p:ext>
            </p:extLst>
          </p:nvPr>
        </p:nvGraphicFramePr>
        <p:xfrm>
          <a:off x="354013" y="1298575"/>
          <a:ext cx="8361362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48" name="Equation" r:id="rId4" imgW="2425700" imgH="457200" progId="Equation.DSMT4">
                  <p:embed/>
                </p:oleObj>
              </mc:Choice>
              <mc:Fallback>
                <p:oleObj name="Equation" r:id="rId4" imgW="2425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3" y="1298575"/>
                        <a:ext cx="8361362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112437" y="306830"/>
            <a:ext cx="7749983" cy="87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Probability of Testing Positive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3310"/>
              </p:ext>
            </p:extLst>
          </p:nvPr>
        </p:nvGraphicFramePr>
        <p:xfrm>
          <a:off x="1608075" y="2838450"/>
          <a:ext cx="47307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49" name="Equation" r:id="rId6" imgW="1371600" imgH="469900" progId="Equation.DSMT4">
                  <p:embed/>
                </p:oleObj>
              </mc:Choice>
              <mc:Fallback>
                <p:oleObj name="Equation" r:id="rId6" imgW="1371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8075" y="2838450"/>
                        <a:ext cx="473075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3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564237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2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357287"/>
              </p:ext>
            </p:extLst>
          </p:nvPr>
        </p:nvGraphicFramePr>
        <p:xfrm>
          <a:off x="2966967" y="2946401"/>
          <a:ext cx="4191071" cy="209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3" name="Equation" r:id="rId6" imgW="1397000" imgH="698500" progId="Equation.DSMT4">
                  <p:embed/>
                </p:oleObj>
              </mc:Choice>
              <mc:Fallback>
                <p:oleObj name="Equation" r:id="rId6" imgW="13970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6967" y="2946401"/>
                        <a:ext cx="4191071" cy="2094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62415840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58214"/>
              </p:ext>
            </p:extLst>
          </p:nvPr>
        </p:nvGraphicFramePr>
        <p:xfrm>
          <a:off x="746093" y="1276858"/>
          <a:ext cx="48323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2" name="Equation" r:id="rId4" imgW="1358900" imgH="495300" progId="Equation.DSMT4">
                  <p:embed/>
                </p:oleObj>
              </mc:Choice>
              <mc:Fallback>
                <p:oleObj name="Equation" r:id="rId4" imgW="1358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093" y="1276858"/>
                        <a:ext cx="4832350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21749"/>
              </p:ext>
            </p:extLst>
          </p:nvPr>
        </p:nvGraphicFramePr>
        <p:xfrm>
          <a:off x="3024173" y="3232150"/>
          <a:ext cx="369144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3" name="Equation" r:id="rId6" imgW="1104900" imgH="508000" progId="Equation.DSMT4">
                  <p:embed/>
                </p:oleObj>
              </mc:Choice>
              <mc:Fallback>
                <p:oleObj name="Equation" r:id="rId6" imgW="11049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4173" y="3232150"/>
                        <a:ext cx="3691448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 bwMode="auto">
          <a:xfrm rot="7734783">
            <a:off x="3895171" y="3366056"/>
            <a:ext cx="2879674" cy="1601684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5045" y="5224542"/>
            <a:ext cx="5996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What is 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Pr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[TB]</a:t>
            </a:r>
            <a:r>
              <a:rPr lang="en-US" sz="6000" dirty="0" smtClean="0">
                <a:latin typeface="+mj-lt"/>
              </a:rPr>
              <a:t>?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11918161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39780" y="228600"/>
            <a:ext cx="7678258" cy="939508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11,000 TB cases </a:t>
            </a:r>
            <a:r>
              <a:rPr lang="en-US" sz="4000" dirty="0" smtClean="0">
                <a:solidFill>
                  <a:schemeClr val="tx1"/>
                </a:solidFill>
              </a:rPr>
              <a:t>reported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941" y="1265483"/>
            <a:ext cx="8718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CDC got reports of 11,000 cases of TB in US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in 2011</a:t>
            </a:r>
            <a:r>
              <a:rPr lang="en-US" sz="4800" dirty="0" smtClean="0">
                <a:latin typeface="+mj-lt"/>
              </a:rPr>
              <a:t>.</a:t>
            </a:r>
            <a:endParaRPr lang="en-US" sz="4800" dirty="0">
              <a:latin typeface="+mj-lt"/>
            </a:endParaRPr>
          </a:p>
          <a:p>
            <a:pPr algn="l"/>
            <a:r>
              <a:rPr lang="en-US" sz="4800" dirty="0" smtClean="0">
                <a:latin typeface="+mj-lt"/>
              </a:rPr>
              <a:t>Will be lots of unreported.</a:t>
            </a:r>
          </a:p>
          <a:p>
            <a:pPr algn="l"/>
            <a:r>
              <a:rPr lang="en-US" sz="4800" dirty="0" smtClean="0">
                <a:latin typeface="+mj-lt"/>
              </a:rPr>
              <a:t>So estimate: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279410"/>
              </p:ext>
            </p:extLst>
          </p:nvPr>
        </p:nvGraphicFramePr>
        <p:xfrm>
          <a:off x="2008788" y="3691954"/>
          <a:ext cx="5303030" cy="219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5" name="Equation" r:id="rId4" imgW="1193800" imgH="495300" progId="Equation.DSMT4">
                  <p:embed/>
                </p:oleObj>
              </mc:Choice>
              <mc:Fallback>
                <p:oleObj name="Equation" r:id="rId4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8788" y="3691954"/>
                        <a:ext cx="5303030" cy="219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0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76804"/>
              </p:ext>
            </p:extLst>
          </p:nvPr>
        </p:nvGraphicFramePr>
        <p:xfrm>
          <a:off x="1164944" y="1118331"/>
          <a:ext cx="6753239" cy="192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8" name="Equation" r:id="rId4" imgW="1778000" imgH="508000" progId="Equation.DSMT4">
                  <p:embed/>
                </p:oleObj>
              </mc:Choice>
              <mc:Fallback>
                <p:oleObj name="Equation" r:id="rId4" imgW="17780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4944" y="1118331"/>
                        <a:ext cx="6753239" cy="192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928455"/>
              </p:ext>
            </p:extLst>
          </p:nvPr>
        </p:nvGraphicFramePr>
        <p:xfrm>
          <a:off x="2081213" y="2938846"/>
          <a:ext cx="4953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9" name="Equation" r:id="rId6" imgW="1346200" imgH="889000" progId="Equation.DSMT4">
                  <p:embed/>
                </p:oleObj>
              </mc:Choice>
              <mc:Fallback>
                <p:oleObj name="Equation" r:id="rId6" imgW="13462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1213" y="2938846"/>
                        <a:ext cx="495300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9459625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</a:t>
            </a:r>
            <a:endParaRPr lang="en-US" sz="4400" dirty="0" smtClean="0">
              <a:solidFill>
                <a:srgbClr val="EE040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21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689021"/>
              </p:ext>
            </p:extLst>
          </p:nvPr>
        </p:nvGraphicFramePr>
        <p:xfrm>
          <a:off x="377015" y="1298970"/>
          <a:ext cx="8315689" cy="15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30" name="Equation" r:id="rId4" imgW="2413000" imgH="457200" progId="Equation.DSMT4">
                  <p:embed/>
                </p:oleObj>
              </mc:Choice>
              <mc:Fallback>
                <p:oleObj name="Equation" r:id="rId4" imgW="241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015" y="1298970"/>
                        <a:ext cx="8315689" cy="15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10886"/>
              </p:ext>
            </p:extLst>
          </p:nvPr>
        </p:nvGraphicFramePr>
        <p:xfrm>
          <a:off x="623888" y="2922588"/>
          <a:ext cx="745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31" name="Equation" r:id="rId6" imgW="2235200" imgH="495300" progId="Equation.DSMT4">
                  <p:embed/>
                </p:oleObj>
              </mc:Choice>
              <mc:Fallback>
                <p:oleObj name="Equation" r:id="rId6" imgW="2235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8" y="2922588"/>
                        <a:ext cx="74580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TB testing by cases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05527"/>
              </p:ext>
            </p:extLst>
          </p:nvPr>
        </p:nvGraphicFramePr>
        <p:xfrm>
          <a:off x="1723919" y="4327597"/>
          <a:ext cx="1582074" cy="162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32" name="Equation" r:id="rId8" imgW="457200" imgH="469900" progId="Equation.DSMT4">
                  <p:embed/>
                </p:oleObj>
              </mc:Choice>
              <mc:Fallback>
                <p:oleObj name="Equation" r:id="rId8" imgW="457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3919" y="4327597"/>
                        <a:ext cx="1582074" cy="162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88939" y="4626813"/>
            <a:ext cx="50095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+mj-lt"/>
              </a:rPr>
              <a:t>—dominated </a:t>
            </a:r>
            <a:r>
              <a:rPr lang="en-US" sz="4400" dirty="0" smtClean="0">
                <a:latin typeface="+mj-lt"/>
              </a:rPr>
              <a:t>by</a:t>
            </a:r>
          </a:p>
          <a:p>
            <a:pPr algn="l"/>
            <a:r>
              <a:rPr lang="en-US" sz="4400" dirty="0" smtClean="0">
                <a:latin typeface="+mj-lt"/>
              </a:rPr>
              <a:t>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50098189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838" y="1471987"/>
            <a:ext cx="86434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B</a:t>
            </a:r>
            <a:r>
              <a:rPr lang="en-US" sz="4800" dirty="0" smtClean="0">
                <a:latin typeface="+mj-lt"/>
              </a:rPr>
              <a:t>ecause of </a:t>
            </a:r>
            <a:r>
              <a:rPr lang="en-US" sz="4800" dirty="0" smtClean="0">
                <a:solidFill>
                  <a:srgbClr val="000000"/>
                </a:solidFill>
                <a:latin typeface="+mj-lt"/>
              </a:rPr>
              <a:t>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  <a:r>
              <a:rPr lang="en-US" sz="4800" dirty="0" smtClean="0">
                <a:solidFill>
                  <a:srgbClr val="0000FF"/>
                </a:solidFill>
                <a:latin typeface="+mj-lt"/>
              </a:rPr>
              <a:t>(1%)</a:t>
            </a:r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 </a:t>
            </a:r>
            <a:r>
              <a:rPr lang="en-US" sz="4800" dirty="0" smtClean="0">
                <a:solidFill>
                  <a:srgbClr val="0000FF"/>
                </a:solidFill>
                <a:latin typeface="+mj-lt"/>
              </a:rPr>
              <a:t>(0.01%)</a:t>
            </a:r>
            <a:r>
              <a:rPr lang="en-US" sz="4800" dirty="0" smtClean="0">
                <a:latin typeface="+mj-lt"/>
              </a:rPr>
              <a:t>, </a:t>
            </a:r>
          </a:p>
          <a:p>
            <a:pPr lvl="0" algn="l"/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chance of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having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TB remains</a:t>
            </a:r>
          </a:p>
          <a:p>
            <a:pPr lvl="0" algn="l"/>
            <a:r>
              <a:rPr lang="en-US" sz="6000" dirty="0" smtClean="0">
                <a:solidFill>
                  <a:srgbClr val="247643"/>
                </a:solidFill>
                <a:latin typeface="Comic Sans MS"/>
              </a:rPr>
              <a:t>small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</a:rPr>
              <a:t>(1%)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0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72043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4681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Because of relatively</a:t>
            </a:r>
          </a:p>
          <a:p>
            <a:pPr algn="l"/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high false positive rate </a:t>
            </a:r>
          </a:p>
          <a:p>
            <a:pPr algn="l"/>
            <a:r>
              <a:rPr lang="en-US" sz="4800" dirty="0" smtClean="0">
                <a:latin typeface="+mj-lt"/>
              </a:rPr>
              <a:t>compared to TB rate, chance </a:t>
            </a:r>
          </a:p>
          <a:p>
            <a:pPr algn="l"/>
            <a:r>
              <a:rPr lang="en-US" sz="4800" dirty="0" smtClean="0">
                <a:latin typeface="+mj-lt"/>
              </a:rPr>
              <a:t>of having TB even when a </a:t>
            </a:r>
          </a:p>
          <a:p>
            <a:pPr algn="l"/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99%</a:t>
            </a:r>
            <a:r>
              <a:rPr lang="en-US" sz="4800" dirty="0" smtClean="0">
                <a:latin typeface="+mj-lt"/>
              </a:rPr>
              <a:t> accurate test says so</a:t>
            </a:r>
          </a:p>
          <a:p>
            <a:pPr algn="l"/>
            <a:r>
              <a:rPr lang="en-US" sz="4800" dirty="0" smtClean="0">
                <a:latin typeface="+mj-lt"/>
              </a:rPr>
              <a:t>remains small (</a:t>
            </a:r>
            <a:r>
              <a:rPr lang="en-US" sz="4800" dirty="0" smtClean="0">
                <a:solidFill>
                  <a:srgbClr val="008000"/>
                </a:solidFill>
                <a:latin typeface="+mj-lt"/>
              </a:rPr>
              <a:t>1%</a:t>
            </a:r>
            <a:r>
              <a:rPr lang="en-US" sz="4800" dirty="0" smtClean="0">
                <a:latin typeface="+mj-lt"/>
              </a:rPr>
              <a:t>)!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38129510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1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Unlikely you have TB</a:t>
            </a:r>
          </a:p>
        </p:txBody>
      </p:sp>
    </p:spTree>
    <p:extLst>
      <p:ext uri="{BB962C8B-B14F-4D97-AF65-F5344CB8AC3E}">
        <p14:creationId xmlns:p14="http://schemas.microsoft.com/office/powerpoint/2010/main" val="36139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2340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99%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is not so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good here.  In fact, there’s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 trivial test that is </a:t>
            </a:r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99.99%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accurate:</a:t>
            </a:r>
          </a:p>
          <a:p>
            <a:pPr algn="l"/>
            <a:r>
              <a:rPr lang="en-US" sz="4800" dirty="0">
                <a:latin typeface="Comic Sans MS"/>
                <a:cs typeface="Comic Sans MS"/>
              </a:rPr>
              <a:t>	 </a:t>
            </a:r>
            <a:r>
              <a:rPr lang="en-US" sz="4800" dirty="0" smtClean="0">
                <a:latin typeface="Comic Sans MS"/>
                <a:cs typeface="Comic Sans MS"/>
              </a:rPr>
              <a:t>   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always</a:t>
            </a:r>
            <a:r>
              <a:rPr lang="en-US" sz="4800" dirty="0" smtClean="0">
                <a:latin typeface="Comic Sans MS"/>
                <a:cs typeface="Comic Sans MS"/>
              </a:rPr>
              <a:t> say “</a:t>
            </a:r>
            <a:r>
              <a:rPr lang="en-US" sz="4800" dirty="0" smtClean="0">
                <a:solidFill>
                  <a:srgbClr val="8C0085"/>
                </a:solidFill>
                <a:latin typeface="Comic Sans MS"/>
                <a:cs typeface="Comic Sans MS"/>
              </a:rPr>
              <a:t>No TB</a:t>
            </a:r>
            <a:r>
              <a:rPr lang="en-US" sz="4800" dirty="0" smtClean="0">
                <a:latin typeface="Comic Sans MS"/>
                <a:cs typeface="Comic Sans MS"/>
              </a:rPr>
              <a:t>”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447800" y="3810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A “more accurate” test</a:t>
            </a:r>
          </a:p>
        </p:txBody>
      </p:sp>
    </p:spTree>
    <p:extLst>
      <p:ext uri="{BB962C8B-B14F-4D97-AF65-F5344CB8AC3E}">
        <p14:creationId xmlns:p14="http://schemas.microsoft.com/office/powerpoint/2010/main" val="13978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Bayes Rule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50162"/>
              </p:ext>
            </p:extLst>
          </p:nvPr>
        </p:nvGraphicFramePr>
        <p:xfrm>
          <a:off x="788988" y="1220661"/>
          <a:ext cx="73612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44" name="Equation" r:id="rId3" imgW="2070100" imgH="495300" progId="Equation.DSMT4">
                  <p:embed/>
                </p:oleObj>
              </mc:Choice>
              <mc:Fallback>
                <p:oleObj name="Equation" r:id="rId3" imgW="2070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1220661"/>
                        <a:ext cx="7361237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91841"/>
              </p:ext>
            </p:extLst>
          </p:nvPr>
        </p:nvGraphicFramePr>
        <p:xfrm>
          <a:off x="1126598" y="3238190"/>
          <a:ext cx="6801391" cy="187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45" name="Equation" r:id="rId5" imgW="1790700" imgH="495300" progId="Equation.DSMT4">
                  <p:embed/>
                </p:oleObj>
              </mc:Choice>
              <mc:Fallback>
                <p:oleObj name="Equation" r:id="rId5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598" y="3238190"/>
                        <a:ext cx="6801391" cy="1875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28814" y="3168550"/>
            <a:ext cx="7656732" cy="2268534"/>
          </a:xfrm>
          <a:prstGeom prst="rect">
            <a:avLst/>
          </a:prstGeom>
          <a:noFill/>
          <a:ln w="3810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73263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probability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TB 100 times.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55099" y="250306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accuracy still useful</a:t>
            </a:r>
          </a:p>
        </p:txBody>
      </p:sp>
    </p:spTree>
    <p:extLst>
      <p:ext uri="{BB962C8B-B14F-4D97-AF65-F5344CB8AC3E}">
        <p14:creationId xmlns:p14="http://schemas.microsoft.com/office/powerpoint/2010/main" val="186096364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68" y="1379277"/>
            <a:ext cx="812614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CC"/>
                </a:solidFill>
                <a:latin typeface="Comic Sans MS"/>
                <a:cs typeface="Comic Sans MS"/>
              </a:rPr>
              <a:t>99</a:t>
            </a:r>
            <a:r>
              <a:rPr lang="en-US" sz="4800" dirty="0">
                <a:solidFill>
                  <a:srgbClr val="0000CC"/>
                </a:solidFill>
                <a:latin typeface="Comic Sans MS"/>
                <a:cs typeface="Comic Sans MS"/>
              </a:rPr>
              <a:t>%</a:t>
            </a:r>
            <a:r>
              <a:rPr lang="en-US" sz="4800" dirty="0">
                <a:latin typeface="Comic Sans MS"/>
                <a:cs typeface="Comic Sans MS"/>
              </a:rPr>
              <a:t> accurate </a:t>
            </a:r>
            <a:r>
              <a:rPr lang="en-US" sz="4800" dirty="0" smtClean="0">
                <a:latin typeface="Comic Sans MS"/>
                <a:cs typeface="Comic Sans MS"/>
              </a:rPr>
              <a:t>test did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increase your probability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of TB 100 times.   If you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only had 5M medicine doses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for a population of 350M,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whom should you medicate?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55099" y="250306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accuracy still useful</a:t>
            </a:r>
          </a:p>
        </p:txBody>
      </p:sp>
    </p:spTree>
    <p:extLst>
      <p:ext uri="{BB962C8B-B14F-4D97-AF65-F5344CB8AC3E}">
        <p14:creationId xmlns:p14="http://schemas.microsoft.com/office/powerpoint/2010/main" val="40071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739" y="2269257"/>
            <a:ext cx="8341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Medicate the 3.5M who test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positive, and you’re likely to</a:t>
            </a:r>
          </a:p>
          <a:p>
            <a:pPr algn="l"/>
            <a:r>
              <a:rPr lang="en-US" sz="4800" dirty="0" smtClean="0">
                <a:latin typeface="Comic Sans MS"/>
                <a:cs typeface="Comic Sans MS"/>
              </a:rPr>
              <a:t>cure nearly all the cases.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55099" y="250306"/>
            <a:ext cx="7266290" cy="111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accuracy still useful</a:t>
            </a:r>
          </a:p>
        </p:txBody>
      </p:sp>
    </p:spTree>
    <p:extLst>
      <p:ext uri="{BB962C8B-B14F-4D97-AF65-F5344CB8AC3E}">
        <p14:creationId xmlns:p14="http://schemas.microsoft.com/office/powerpoint/2010/main" val="289041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+mj-lt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+mj-lt"/>
              </a:rPr>
              <a:t>guaranteed</a:t>
            </a:r>
            <a:r>
              <a:rPr lang="en-US" sz="4400" dirty="0" smtClean="0">
                <a:latin typeface="+mj-lt"/>
              </a:rPr>
              <a:t> to detect it.</a:t>
            </a:r>
            <a:endParaRPr lang="en-US" sz="4400" dirty="0" smtClean="0">
              <a:solidFill>
                <a:srgbClr val="EE040A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11004206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+mj-lt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+mj-lt"/>
              </a:rPr>
              <a:t>guaranteed</a:t>
            </a:r>
            <a:r>
              <a:rPr lang="en-US" sz="4400" dirty="0" smtClean="0">
                <a:latin typeface="+mj-lt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+mj-lt"/>
              </a:rPr>
              <a:t>test says so 99% of the time.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62939799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308" y="1061467"/>
            <a:ext cx="8681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A great-sounding diagnostic test for TB:  if you have TB</a:t>
            </a:r>
          </a:p>
          <a:p>
            <a:pPr algn="l"/>
            <a:r>
              <a:rPr lang="en-US" sz="4400" dirty="0" smtClean="0">
                <a:latin typeface="+mj-lt"/>
              </a:rPr>
              <a:t>the test is </a:t>
            </a:r>
            <a:r>
              <a:rPr lang="en-US" sz="4400" dirty="0" smtClean="0">
                <a:solidFill>
                  <a:srgbClr val="247643"/>
                </a:solidFill>
                <a:latin typeface="+mj-lt"/>
              </a:rPr>
              <a:t>guaranteed</a:t>
            </a:r>
            <a:r>
              <a:rPr lang="en-US" sz="4400" dirty="0" smtClean="0">
                <a:latin typeface="+mj-lt"/>
              </a:rPr>
              <a:t> to detect it.  If you don’t have TB, the</a:t>
            </a:r>
          </a:p>
          <a:p>
            <a:pPr algn="l"/>
            <a:r>
              <a:rPr lang="en-US" sz="4400" dirty="0" smtClean="0">
                <a:latin typeface="+mj-lt"/>
              </a:rPr>
              <a:t>test says so 99% of the time.</a:t>
            </a:r>
          </a:p>
          <a:p>
            <a:pPr algn="l"/>
            <a:r>
              <a:rPr lang="en-US" sz="4400" dirty="0" smtClean="0">
                <a:latin typeface="+mj-lt"/>
              </a:rPr>
              <a:t>Your doctor gives you the test,</a:t>
            </a:r>
          </a:p>
          <a:p>
            <a:pPr algn="l"/>
            <a:r>
              <a:rPr lang="en-US" sz="4400" dirty="0" smtClean="0">
                <a:latin typeface="+mj-lt"/>
              </a:rPr>
              <a:t>and </a:t>
            </a:r>
            <a:r>
              <a:rPr lang="en-US" sz="4400" dirty="0" smtClean="0">
                <a:solidFill>
                  <a:srgbClr val="EE040A"/>
                </a:solidFill>
                <a:latin typeface="+mj-lt"/>
              </a:rPr>
              <a:t>it says you have TB!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1295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681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test </a:t>
            </a:r>
            <a:r>
              <a:rPr lang="en-US" sz="4400" dirty="0" smtClean="0">
                <a:solidFill>
                  <a:srgbClr val="EE040A"/>
                </a:solidFill>
                <a:latin typeface="+mj-lt"/>
              </a:rPr>
              <a:t>says TB!</a:t>
            </a:r>
            <a:endParaRPr lang="en-US" sz="4400" dirty="0">
              <a:latin typeface="+mj-lt"/>
            </a:endParaRPr>
          </a:p>
          <a:p>
            <a:pPr algn="l"/>
            <a:r>
              <a:rPr lang="en-US" sz="4400" dirty="0" smtClean="0">
                <a:latin typeface="+mj-lt"/>
              </a:rPr>
              <a:t>TB is a serious disease and the test is at least 99% accurate.</a:t>
            </a:r>
          </a:p>
          <a:p>
            <a:pPr lvl="0" algn="l"/>
            <a:r>
              <a:rPr lang="en-US" sz="4400" dirty="0">
                <a:solidFill>
                  <a:srgbClr val="000000"/>
                </a:solidFill>
                <a:latin typeface="Comic Sans MS"/>
              </a:rPr>
              <a:t>How worried should you be?</a:t>
            </a:r>
          </a:p>
          <a:p>
            <a:pPr algn="l"/>
            <a:r>
              <a:rPr lang="en-US" sz="4400" dirty="0" smtClean="0">
                <a:latin typeface="+mj-lt"/>
              </a:rPr>
              <a:t>What is the probability that you  actually have TB?</a:t>
            </a:r>
          </a:p>
          <a:p>
            <a:pPr algn="l"/>
            <a:endParaRPr lang="en-US" sz="4400" dirty="0" smtClean="0">
              <a:latin typeface="+mj-lt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39396549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121" y="1262480"/>
            <a:ext cx="83446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+mj-lt"/>
              </a:rPr>
              <a:t>What is the probability that</a:t>
            </a:r>
          </a:p>
          <a:p>
            <a:pPr algn="l"/>
            <a:r>
              <a:rPr lang="en-US" sz="4800" dirty="0" smtClean="0">
                <a:latin typeface="+mj-lt"/>
              </a:rPr>
              <a:t>you have TB given that a</a:t>
            </a:r>
          </a:p>
          <a:p>
            <a:pPr algn="l"/>
            <a:r>
              <a:rPr lang="en-US" sz="4800" dirty="0" smtClean="0">
                <a:latin typeface="+mj-lt"/>
              </a:rPr>
              <a:t>99% accurate says you do</a:t>
            </a:r>
            <a:r>
              <a:rPr lang="en-US" sz="5400" dirty="0" smtClean="0">
                <a:solidFill>
                  <a:srgbClr val="9E0096"/>
                </a:solidFill>
                <a:latin typeface="+mj-lt"/>
              </a:rPr>
              <a:t>?</a:t>
            </a:r>
          </a:p>
          <a:p>
            <a:pPr algn="l"/>
            <a:endParaRPr lang="en-US" sz="5400" dirty="0">
              <a:solidFill>
                <a:srgbClr val="CC0099"/>
              </a:solidFill>
              <a:latin typeface="+mj-lt"/>
            </a:endParaRPr>
          </a:p>
          <a:p>
            <a:pPr algn="l"/>
            <a:r>
              <a:rPr lang="en-US" sz="5400" dirty="0" smtClean="0">
                <a:latin typeface="+mj-lt"/>
              </a:rPr>
              <a:t>“</a:t>
            </a:r>
            <a:r>
              <a:rPr lang="en-US" sz="6600" dirty="0" smtClean="0">
                <a:solidFill>
                  <a:srgbClr val="247643"/>
                </a:solidFill>
                <a:latin typeface="+mj-lt"/>
              </a:rPr>
              <a:t>+</a:t>
            </a:r>
            <a:r>
              <a:rPr lang="en-US" sz="5400" dirty="0" smtClean="0">
                <a:latin typeface="+mj-lt"/>
              </a:rPr>
              <a:t>” for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[</a:t>
            </a: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test positive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]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757113"/>
              </p:ext>
            </p:extLst>
          </p:nvPr>
        </p:nvGraphicFramePr>
        <p:xfrm>
          <a:off x="733145" y="3594663"/>
          <a:ext cx="7627785" cy="1048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21" name="Equation" r:id="rId4" imgW="1752600" imgH="241300" progId="Equation.DSMT4">
                  <p:embed/>
                </p:oleObj>
              </mc:Choice>
              <mc:Fallback>
                <p:oleObj name="Equation" r:id="rId4" imgW="175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145" y="3594663"/>
                        <a:ext cx="7627785" cy="1048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" name="TextBox 3"/>
          <p:cNvSpPr txBox="1"/>
          <p:nvPr/>
        </p:nvSpPr>
        <p:spPr>
          <a:xfrm>
            <a:off x="3023513" y="3563729"/>
            <a:ext cx="374385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247643"/>
                </a:solidFill>
                <a:latin typeface="+mj-lt"/>
              </a:rPr>
              <a:t>       +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332706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91281"/>
              </p:ext>
            </p:extLst>
          </p:nvPr>
        </p:nvGraphicFramePr>
        <p:xfrm>
          <a:off x="2147422" y="1248028"/>
          <a:ext cx="4863089" cy="115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5" name="Equation" r:id="rId4" imgW="1016000" imgH="241300" progId="Equation.DSMT4">
                  <p:embed/>
                </p:oleObj>
              </mc:Choice>
              <mc:Fallback>
                <p:oleObj name="Equation" r:id="rId4" imgW="1016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7422" y="1248028"/>
                        <a:ext cx="4863089" cy="1153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27430"/>
              </p:ext>
            </p:extLst>
          </p:nvPr>
        </p:nvGraphicFramePr>
        <p:xfrm>
          <a:off x="1023399" y="2012624"/>
          <a:ext cx="705008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56" name="Equation" r:id="rId6" imgW="1473200" imgH="469900" progId="Equation.DSMT4">
                  <p:embed/>
                </p:oleObj>
              </mc:Choice>
              <mc:Fallback>
                <p:oleObj name="Equation" r:id="rId6" imgW="14732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3399" y="2012624"/>
                        <a:ext cx="7050087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439" y="4380679"/>
            <a:ext cx="8676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EE040A"/>
                </a:solidFill>
                <a:latin typeface="+mj-lt"/>
              </a:rPr>
              <a:t>false positive</a:t>
            </a:r>
            <a:r>
              <a:rPr lang="en-US" sz="5400" dirty="0" smtClean="0">
                <a:latin typeface="+mj-lt"/>
              </a:rPr>
              <a:t> rate only 1%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</p:spTree>
    <p:extLst>
      <p:ext uri="{BB962C8B-B14F-4D97-AF65-F5344CB8AC3E}">
        <p14:creationId xmlns:p14="http://schemas.microsoft.com/office/powerpoint/2010/main" val="23366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bayes</a:t>
            </a:r>
            <a:r>
              <a:rPr lang="en-US" dirty="0" smtClean="0"/>
              <a:t>.</a:t>
            </a:r>
            <a:fld id="{EAD82470-6C7C-49DD-8212-C557C8A87E2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bayes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07601"/>
              </p:ext>
            </p:extLst>
          </p:nvPr>
        </p:nvGraphicFramePr>
        <p:xfrm>
          <a:off x="4466789" y="940895"/>
          <a:ext cx="404177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0" name="Equation" r:id="rId4" imgW="914400" imgH="495300" progId="Equation.DSMT4">
                  <p:embed/>
                </p:oleObj>
              </mc:Choice>
              <mc:Fallback>
                <p:oleObj name="Equation" r:id="rId4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789" y="940895"/>
                        <a:ext cx="4041775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Do you have TB?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334227"/>
              </p:ext>
            </p:extLst>
          </p:nvPr>
        </p:nvGraphicFramePr>
        <p:xfrm>
          <a:off x="2552121" y="3506659"/>
          <a:ext cx="6288088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1" name="Equation" r:id="rId6" imgW="1422400" imgH="495300" progId="Equation.DSMT4">
                  <p:embed/>
                </p:oleObj>
              </mc:Choice>
              <mc:Fallback>
                <p:oleObj name="Equation" r:id="rId6" imgW="1422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2121" y="3506659"/>
                        <a:ext cx="6288088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19636" y="2827566"/>
            <a:ext cx="2636215" cy="1015663"/>
            <a:chOff x="719636" y="2827566"/>
            <a:chExt cx="2636215" cy="1015663"/>
          </a:xfrm>
        </p:grpSpPr>
        <p:sp>
          <p:nvSpPr>
            <p:cNvPr id="2" name="TextBox 1"/>
            <p:cNvSpPr txBox="1"/>
            <p:nvPr/>
          </p:nvSpPr>
          <p:spPr>
            <a:xfrm>
              <a:off x="719636" y="2827566"/>
              <a:ext cx="13596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33CC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6000" dirty="0" smtClean="0">
                  <a:solidFill>
                    <a:srgbClr val="FF33CC"/>
                  </a:solidFill>
                  <a:latin typeface="+mj-lt"/>
                </a:rPr>
                <a:t> 1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 bwMode="auto">
            <a:xfrm>
              <a:off x="2079257" y="3335398"/>
              <a:ext cx="1276594" cy="474860"/>
            </a:xfrm>
            <a:prstGeom prst="straightConnector1">
              <a:avLst/>
            </a:prstGeom>
            <a:solidFill>
              <a:schemeClr val="accent1"/>
            </a:solidFill>
            <a:ln w="44450" cap="flat" cmpd="sng" algn="ctr">
              <a:solidFill>
                <a:srgbClr val="FF33CC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6" name="Oval 5"/>
          <p:cNvSpPr/>
          <p:nvPr/>
        </p:nvSpPr>
        <p:spPr bwMode="auto">
          <a:xfrm>
            <a:off x="3124091" y="3337430"/>
            <a:ext cx="3290958" cy="1501853"/>
          </a:xfrm>
          <a:prstGeom prst="ellipse">
            <a:avLst/>
          </a:prstGeom>
          <a:noFill/>
          <a:ln w="44450" cap="flat" cmpd="sng" algn="ctr">
            <a:solidFill>
              <a:srgbClr val="FF33CC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69455"/>
              </p:ext>
            </p:extLst>
          </p:nvPr>
        </p:nvGraphicFramePr>
        <p:xfrm>
          <a:off x="762879" y="1501774"/>
          <a:ext cx="36496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2" name="Equation" r:id="rId8" imgW="825500" imgH="228600" progId="Equation.DSMT4">
                  <p:embed/>
                </p:oleObj>
              </mc:Choice>
              <mc:Fallback>
                <p:oleObj name="Equation" r:id="rId8" imgW="825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879" y="1501774"/>
                        <a:ext cx="3649662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4186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687</Words>
  <Application>Microsoft Macintosh PowerPoint</Application>
  <PresentationFormat>On-screen Show (4:3)</PresentationFormat>
  <Paragraphs>159</Paragraphs>
  <Slides>28</Slides>
  <Notes>20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1_Default Design</vt:lpstr>
      <vt:lpstr>Equation</vt:lpstr>
      <vt:lpstr>MathType 6.0 Equation</vt:lpstr>
      <vt:lpstr>Probabilistic Diagnosis</vt:lpstr>
      <vt:lpstr>99% accurate TB testing</vt:lpstr>
      <vt:lpstr>99% accurate TB testing</vt:lpstr>
      <vt:lpstr>99% accurate TB testing</vt:lpstr>
      <vt:lpstr>99% accurate TB testing</vt:lpstr>
      <vt:lpstr>99% accurate TB testing</vt:lpstr>
      <vt:lpstr>Do you have TB?</vt:lpstr>
      <vt:lpstr>Do you have TB?</vt:lpstr>
      <vt:lpstr>Do you have TB?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 have TB?</vt:lpstr>
      <vt:lpstr>Do you have TB?</vt:lpstr>
      <vt:lpstr>11,000 TB cases reported</vt:lpstr>
      <vt:lpstr>Do you have TB?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Rule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292</cp:revision>
  <cp:lastPrinted>2013-04-20T16:12:33Z</cp:lastPrinted>
  <dcterms:created xsi:type="dcterms:W3CDTF">2011-04-25T16:32:47Z</dcterms:created>
  <dcterms:modified xsi:type="dcterms:W3CDTF">2013-05-03T00:55:26Z</dcterms:modified>
</cp:coreProperties>
</file>