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06" r:id="rId2"/>
    <p:sldId id="296" r:id="rId3"/>
    <p:sldId id="369" r:id="rId4"/>
    <p:sldId id="404" r:id="rId5"/>
    <p:sldId id="314" r:id="rId6"/>
    <p:sldId id="391" r:id="rId7"/>
    <p:sldId id="401" r:id="rId8"/>
    <p:sldId id="302" r:id="rId9"/>
    <p:sldId id="403" r:id="rId10"/>
    <p:sldId id="324" r:id="rId11"/>
    <p:sldId id="400" r:id="rId12"/>
    <p:sldId id="405" r:id="rId13"/>
    <p:sldId id="407" r:id="rId14"/>
    <p:sldId id="408" r:id="rId15"/>
    <p:sldId id="406" r:id="rId16"/>
    <p:sldId id="409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38" d="100"/>
          <a:sy n="138" d="100"/>
        </p:scale>
        <p:origin x="-256" y="-104"/>
      </p:cViewPr>
      <p:guideLst>
        <p:guide orient="horz" pos="216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3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3E4C6C7A-C13C-402F-A962-0DA50AE125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B|A]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11235" y="3850292"/>
            <a:ext cx="8225215" cy="224570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52461"/>
              </p:ext>
            </p:extLst>
          </p:nvPr>
        </p:nvGraphicFramePr>
        <p:xfrm>
          <a:off x="625475" y="3717925"/>
          <a:ext cx="7808913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4" imgW="1600200" imgH="495300" progId="Equation.DSMT4">
                  <p:embed/>
                </p:oleObj>
              </mc:Choice>
              <mc:Fallback>
                <p:oleObj name="Equation" r:id="rId4" imgW="16002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717925"/>
                        <a:ext cx="7808913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361864"/>
              </p:ext>
            </p:extLst>
          </p:nvPr>
        </p:nvGraphicFramePr>
        <p:xfrm>
          <a:off x="1186016" y="1630277"/>
          <a:ext cx="5765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5" name="Equation" r:id="rId4" imgW="1066800" imgH="215900" progId="Equation.DSMT4">
                  <p:embed/>
                </p:oleObj>
              </mc:Choice>
              <mc:Fallback>
                <p:oleObj name="Equation" r:id="rId4" imgW="1066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016" y="1630277"/>
                        <a:ext cx="5765800" cy="1165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6759" y="317499"/>
            <a:ext cx="7515651" cy="943641"/>
          </a:xfrm>
          <a:noFill/>
        </p:spPr>
        <p:txBody>
          <a:bodyPr/>
          <a:lstStyle/>
          <a:p>
            <a:pPr eaLnBrk="1" hangingPunct="1"/>
            <a:r>
              <a:rPr lang="en-US" sz="5400" b="0" dirty="0" smtClean="0">
                <a:solidFill>
                  <a:schemeClr val="tx1"/>
                </a:solidFill>
              </a:rPr>
              <a:t>Product Rule for 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14834"/>
              </p:ext>
            </p:extLst>
          </p:nvPr>
        </p:nvGraphicFramePr>
        <p:xfrm>
          <a:off x="1920450" y="2804871"/>
          <a:ext cx="5466786" cy="125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6" name="Equation" r:id="rId6" imgW="1054100" imgH="241300" progId="Equation.DSMT4">
                  <p:embed/>
                </p:oleObj>
              </mc:Choice>
              <mc:Fallback>
                <p:oleObj name="Equation" r:id="rId6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0450" y="2804871"/>
                        <a:ext cx="5466786" cy="1251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0049"/>
              </p:ext>
            </p:extLst>
          </p:nvPr>
        </p:nvGraphicFramePr>
        <p:xfrm>
          <a:off x="3420716" y="3983106"/>
          <a:ext cx="4839940" cy="122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7" name="Equation" r:id="rId8" imgW="901700" imgH="228600" progId="Equation.DSMT4">
                  <p:embed/>
                </p:oleObj>
              </mc:Choice>
              <mc:Fallback>
                <p:oleObj name="Equation" r:id="rId8" imgW="901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0716" y="3983106"/>
                        <a:ext cx="4839940" cy="122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207864" cy="838865"/>
          </a:xfrm>
        </p:spPr>
        <p:txBody>
          <a:bodyPr/>
          <a:lstStyle/>
          <a:p>
            <a:r>
              <a:rPr lang="en-US" dirty="0" smtClean="0"/>
              <a:t>Conditioning Defines a New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34" y="1160396"/>
            <a:ext cx="8305901" cy="4627841"/>
          </a:xfrm>
        </p:spPr>
        <p:txBody>
          <a:bodyPr/>
          <a:lstStyle/>
          <a:p>
            <a:r>
              <a:rPr lang="en-US" dirty="0" smtClean="0"/>
              <a:t>Conditioning on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defines a new </a:t>
            </a:r>
          </a:p>
          <a:p>
            <a:r>
              <a:rPr lang="en-US" dirty="0" smtClean="0"/>
              <a:t>probability function </a:t>
            </a:r>
            <a:r>
              <a:rPr lang="en-US" dirty="0" err="1" smtClean="0">
                <a:solidFill>
                  <a:srgbClr val="0000CC"/>
                </a:solidFill>
              </a:rPr>
              <a:t>Pr</a:t>
            </a:r>
            <a:r>
              <a:rPr lang="en-US" baseline="-25000" dirty="0" err="1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condprob.</a:t>
            </a:r>
            <a:fld id="{B9A0B45D-6AFD-413C-B761-B121FB8BE94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207864" cy="838865"/>
          </a:xfrm>
        </p:spPr>
        <p:txBody>
          <a:bodyPr/>
          <a:lstStyle/>
          <a:p>
            <a:r>
              <a:rPr lang="en-US" dirty="0" smtClean="0"/>
              <a:t>Conditioning Defines a New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34" y="1160396"/>
            <a:ext cx="8305901" cy="4627841"/>
          </a:xfrm>
        </p:spPr>
        <p:txBody>
          <a:bodyPr/>
          <a:lstStyle/>
          <a:p>
            <a:r>
              <a:rPr lang="en-US" dirty="0" smtClean="0"/>
              <a:t>Conditioning on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defines a new </a:t>
            </a:r>
          </a:p>
          <a:p>
            <a:r>
              <a:rPr lang="en-US" dirty="0" smtClean="0"/>
              <a:t>probability function </a:t>
            </a:r>
            <a:r>
              <a:rPr lang="en-US" dirty="0" err="1" smtClean="0">
                <a:solidFill>
                  <a:srgbClr val="0000CC"/>
                </a:solidFill>
              </a:rPr>
              <a:t>Pr</a:t>
            </a:r>
            <a:r>
              <a:rPr lang="en-US" baseline="-25000" dirty="0" err="1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where</a:t>
            </a:r>
          </a:p>
          <a:p>
            <a:r>
              <a:rPr lang="en-US" dirty="0" smtClean="0"/>
              <a:t>outcomes not in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are assigned</a:t>
            </a:r>
          </a:p>
          <a:p>
            <a:r>
              <a:rPr lang="en-US" dirty="0" smtClean="0"/>
              <a:t>probability </a:t>
            </a:r>
            <a:r>
              <a:rPr lang="en-US" dirty="0" smtClean="0">
                <a:solidFill>
                  <a:srgbClr val="0000CC"/>
                </a:solidFill>
              </a:rPr>
              <a:t>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condprob.</a:t>
            </a:r>
            <a:fld id="{B9A0B45D-6AFD-413C-B761-B121FB8BE9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207864" cy="838865"/>
          </a:xfrm>
        </p:spPr>
        <p:txBody>
          <a:bodyPr/>
          <a:lstStyle/>
          <a:p>
            <a:r>
              <a:rPr lang="en-US" dirty="0" smtClean="0"/>
              <a:t>Conditioning Defines a New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34" y="1160396"/>
            <a:ext cx="8305901" cy="4627841"/>
          </a:xfrm>
        </p:spPr>
        <p:txBody>
          <a:bodyPr/>
          <a:lstStyle/>
          <a:p>
            <a:r>
              <a:rPr lang="en-US" dirty="0" smtClean="0"/>
              <a:t>Conditioning on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defines a new </a:t>
            </a:r>
          </a:p>
          <a:p>
            <a:r>
              <a:rPr lang="en-US" dirty="0" smtClean="0"/>
              <a:t>probability function </a:t>
            </a:r>
            <a:r>
              <a:rPr lang="en-US" dirty="0" err="1" smtClean="0">
                <a:solidFill>
                  <a:srgbClr val="0000CC"/>
                </a:solidFill>
              </a:rPr>
              <a:t>Pr</a:t>
            </a:r>
            <a:r>
              <a:rPr lang="en-US" baseline="-25000" dirty="0" err="1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where</a:t>
            </a:r>
          </a:p>
          <a:p>
            <a:r>
              <a:rPr lang="en-US" dirty="0" smtClean="0"/>
              <a:t>outcomes not in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are assigned</a:t>
            </a:r>
          </a:p>
          <a:p>
            <a:r>
              <a:rPr lang="en-US" dirty="0" smtClean="0"/>
              <a:t>probability </a:t>
            </a:r>
            <a:r>
              <a:rPr lang="en-US" dirty="0" smtClean="0">
                <a:solidFill>
                  <a:srgbClr val="0000CC"/>
                </a:solidFill>
              </a:rPr>
              <a:t>zero</a:t>
            </a:r>
            <a:r>
              <a:rPr lang="en-US" dirty="0" smtClean="0"/>
              <a:t>, and outcomes in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have their problems raised in</a:t>
            </a:r>
          </a:p>
          <a:p>
            <a:r>
              <a:rPr lang="en-US" dirty="0" smtClean="0"/>
              <a:t>proportion to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condprob.</a:t>
            </a:r>
            <a:fld id="{B9A0B45D-6AFD-413C-B761-B121FB8BE9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207864" cy="838865"/>
          </a:xfrm>
        </p:spPr>
        <p:txBody>
          <a:bodyPr/>
          <a:lstStyle/>
          <a:p>
            <a:r>
              <a:rPr lang="en-US" dirty="0" smtClean="0"/>
              <a:t>Conditioning Defines a New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condprob.</a:t>
            </a:r>
            <a:fld id="{B9A0B45D-6AFD-413C-B761-B121FB8BE9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699"/>
              </p:ext>
            </p:extLst>
          </p:nvPr>
        </p:nvGraphicFramePr>
        <p:xfrm>
          <a:off x="1201573" y="2646390"/>
          <a:ext cx="6716586" cy="3445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3" name="Equation" r:id="rId3" imgW="1930400" imgH="990600" progId="Equation.DSMT4">
                  <p:embed/>
                </p:oleObj>
              </mc:Choice>
              <mc:Fallback>
                <p:oleObj name="Equation" r:id="rId3" imgW="19304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1573" y="2646390"/>
                        <a:ext cx="6716586" cy="3445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8234" y="1160396"/>
            <a:ext cx="8305901" cy="4627841"/>
          </a:xfrm>
        </p:spPr>
        <p:txBody>
          <a:bodyPr/>
          <a:lstStyle/>
          <a:p>
            <a:r>
              <a:rPr lang="en-US" dirty="0" smtClean="0"/>
              <a:t>Conditioning on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defines a new </a:t>
            </a:r>
          </a:p>
          <a:p>
            <a:r>
              <a:rPr lang="en-US" dirty="0" smtClean="0"/>
              <a:t>probability function </a:t>
            </a:r>
            <a:r>
              <a:rPr lang="en-US" dirty="0" err="1" smtClean="0">
                <a:solidFill>
                  <a:srgbClr val="0000CC"/>
                </a:solidFill>
              </a:rPr>
              <a:t>Pr</a:t>
            </a:r>
            <a:r>
              <a:rPr lang="en-US" baseline="-25000" dirty="0" err="1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where</a:t>
            </a:r>
          </a:p>
        </p:txBody>
      </p:sp>
    </p:spTree>
    <p:extLst>
      <p:ext uri="{BB962C8B-B14F-4D97-AF65-F5344CB8AC3E}">
        <p14:creationId xmlns:p14="http://schemas.microsoft.com/office/powerpoint/2010/main" val="63950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207864" cy="838865"/>
          </a:xfrm>
        </p:spPr>
        <p:txBody>
          <a:bodyPr/>
          <a:lstStyle/>
          <a:p>
            <a:r>
              <a:rPr lang="en-US" dirty="0" smtClean="0"/>
              <a:t>Conditioning Defines a New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34" y="1160395"/>
            <a:ext cx="8627988" cy="4839492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Now</a:t>
            </a:r>
          </a:p>
          <a:p>
            <a:pPr>
              <a:spcBef>
                <a:spcPts val="100"/>
              </a:spcBef>
            </a:pPr>
            <a:endParaRPr lang="en-US" dirty="0" smtClean="0"/>
          </a:p>
          <a:p>
            <a:pPr>
              <a:spcBef>
                <a:spcPts val="100"/>
              </a:spcBef>
            </a:pPr>
            <a:r>
              <a:rPr lang="en-US" dirty="0" smtClean="0"/>
              <a:t>This implies conditional probability 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obeys all the rules, </a:t>
            </a:r>
            <a:r>
              <a:rPr lang="en-US" smtClean="0"/>
              <a:t>for example</a:t>
            </a:r>
            <a:endParaRPr lang="en-US" dirty="0" smtClean="0"/>
          </a:p>
          <a:p>
            <a:pPr algn="ctr">
              <a:spcBef>
                <a:spcPts val="100"/>
              </a:spcBef>
            </a:pPr>
            <a:r>
              <a:rPr lang="en-US" dirty="0" smtClean="0">
                <a:solidFill>
                  <a:srgbClr val="CC0099"/>
                </a:solidFill>
              </a:rPr>
              <a:t>Conditional Difference Rule</a:t>
            </a:r>
            <a:endParaRPr lang="en-US" dirty="0">
              <a:solidFill>
                <a:srgbClr val="CC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condprob.</a:t>
            </a:r>
            <a:fld id="{B9A0B45D-6AFD-413C-B761-B121FB8BE94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63973"/>
              </p:ext>
            </p:extLst>
          </p:nvPr>
        </p:nvGraphicFramePr>
        <p:xfrm>
          <a:off x="1539875" y="1325563"/>
          <a:ext cx="601186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8" name="Equation" r:id="rId3" imgW="1257300" imgH="292100" progId="Equation.DSMT4">
                  <p:embed/>
                </p:oleObj>
              </mc:Choice>
              <mc:Fallback>
                <p:oleObj name="Equation" r:id="rId3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9875" y="1325563"/>
                        <a:ext cx="6011863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12420"/>
              </p:ext>
            </p:extLst>
          </p:nvPr>
        </p:nvGraphicFramePr>
        <p:xfrm>
          <a:off x="999436" y="4332288"/>
          <a:ext cx="700722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9" name="Equation" r:id="rId5" imgW="1765300" imgH="457200" progId="Equation.DSMT4">
                  <p:embed/>
                </p:oleObj>
              </mc:Choice>
              <mc:Fallback>
                <p:oleObj name="Equation" r:id="rId5" imgW="1765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9436" y="4332288"/>
                        <a:ext cx="7007225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92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</a:t>
            </a:r>
            <a:r>
              <a:rPr lang="en-US" sz="40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[roll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odd]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30935"/>
              </p:ext>
            </p:extLst>
          </p:nvPr>
        </p:nvGraphicFramePr>
        <p:xfrm>
          <a:off x="922338" y="835025"/>
          <a:ext cx="7264400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4" imgW="2222500" imgH="635000" progId="Equation.DSMT4">
                  <p:embed/>
                </p:oleObj>
              </mc:Choice>
              <mc:Fallback>
                <p:oleObj name="Equation" r:id="rId4" imgW="22225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835025"/>
                        <a:ext cx="7264400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2476"/>
              </p:ext>
            </p:extLst>
          </p:nvPr>
        </p:nvGraphicFramePr>
        <p:xfrm>
          <a:off x="123289" y="1422906"/>
          <a:ext cx="8846050" cy="1476190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174598"/>
              </p:ext>
            </p:extLst>
          </p:nvPr>
        </p:nvGraphicFramePr>
        <p:xfrm>
          <a:off x="5737753" y="1416030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53" y="1416030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46397"/>
              </p:ext>
            </p:extLst>
          </p:nvPr>
        </p:nvGraphicFramePr>
        <p:xfrm>
          <a:off x="564468" y="3094038"/>
          <a:ext cx="533241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6" imgW="1701800" imgH="495300" progId="Equation.DSMT4">
                  <p:embed/>
                </p:oleObj>
              </mc:Choice>
              <mc:Fallback>
                <p:oleObj name="Equation" r:id="rId6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468" y="3094038"/>
                        <a:ext cx="5332412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09918"/>
              </p:ext>
            </p:extLst>
          </p:nvPr>
        </p:nvGraphicFramePr>
        <p:xfrm>
          <a:off x="123289" y="1422906"/>
          <a:ext cx="8846050" cy="1476190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88847"/>
              </p:ext>
            </p:extLst>
          </p:nvPr>
        </p:nvGraphicFramePr>
        <p:xfrm>
          <a:off x="5737753" y="1416030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753" y="1416030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56837"/>
              </p:ext>
            </p:extLst>
          </p:nvPr>
        </p:nvGraphicFramePr>
        <p:xfrm>
          <a:off x="531813" y="3086100"/>
          <a:ext cx="82359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3" name="Equation" r:id="rId6" imgW="2628900" imgH="495300" progId="Equation.DSMT4">
                  <p:embed/>
                </p:oleObj>
              </mc:Choice>
              <mc:Fallback>
                <p:oleObj name="Equation" r:id="rId6" imgW="262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813" y="3086100"/>
                        <a:ext cx="823595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008615"/>
              </p:ext>
            </p:extLst>
          </p:nvPr>
        </p:nvGraphicFramePr>
        <p:xfrm>
          <a:off x="587375" y="4813300"/>
          <a:ext cx="82343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4" name="Equation" r:id="rId8" imgW="2628900" imgH="520700" progId="Equation.DSMT4">
                  <p:embed/>
                </p:oleObj>
              </mc:Choice>
              <mc:Fallback>
                <p:oleObj name="Equation" r:id="rId8" imgW="26289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375" y="4813300"/>
                        <a:ext cx="8234363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46902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5</a:t>
            </a:fld>
            <a:endParaRPr lang="en-US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sp>
          <p:nvSpPr>
            <p:cNvPr id="16413" name="Oval 7"/>
            <p:cNvSpPr>
              <a:spLocks noChangeArrowheads="1"/>
            </p:cNvSpPr>
            <p:nvPr/>
          </p:nvSpPr>
          <p:spPr bwMode="auto">
            <a:xfrm>
              <a:off x="3675063" y="1752600"/>
              <a:ext cx="1143000" cy="11430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{1,3,5}</a:t>
              </a:r>
            </a:p>
          </p:txBody>
        </p:sp>
        <p:sp>
          <p:nvSpPr>
            <p:cNvPr id="16414" name="Oval 8"/>
            <p:cNvSpPr>
              <a:spLocks noChangeArrowheads="1"/>
            </p:cNvSpPr>
            <p:nvPr/>
          </p:nvSpPr>
          <p:spPr bwMode="auto">
            <a:xfrm>
              <a:off x="3675063" y="4114800"/>
              <a:ext cx="1219200" cy="1143000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+mj-lt"/>
                </a:rPr>
                <a:t>{2,4,6}</a:t>
              </a:r>
            </a:p>
          </p:txBody>
        </p:sp>
        <p:cxnSp>
          <p:nvCxnSpPr>
            <p:cNvPr id="21535" name="AutoShape 9"/>
            <p:cNvCxnSpPr>
              <a:cxnSpLocks noChangeShapeType="1"/>
              <a:stCxn id="16387" idx="7"/>
              <a:endCxn id="16413" idx="2"/>
            </p:cNvCxnSpPr>
            <p:nvPr/>
          </p:nvCxnSpPr>
          <p:spPr bwMode="auto">
            <a:xfrm flipV="1">
              <a:off x="2393951" y="2324100"/>
              <a:ext cx="1281113" cy="7381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536" name="AutoShape 10"/>
            <p:cNvCxnSpPr>
              <a:cxnSpLocks noChangeShapeType="1"/>
              <a:stCxn id="16387" idx="5"/>
              <a:endCxn id="16414" idx="2"/>
            </p:cNvCxnSpPr>
            <p:nvPr/>
          </p:nvCxnSpPr>
          <p:spPr bwMode="auto">
            <a:xfrm>
              <a:off x="2393951" y="3871913"/>
              <a:ext cx="1281113" cy="8143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17" name="Text Box 11"/>
            <p:cNvSpPr txBox="1">
              <a:spLocks noChangeArrowheads="1"/>
            </p:cNvSpPr>
            <p:nvPr/>
          </p:nvSpPr>
          <p:spPr bwMode="auto">
            <a:xfrm>
              <a:off x="2532063" y="2057400"/>
              <a:ext cx="114300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Yes</a:t>
              </a:r>
            </a:p>
          </p:txBody>
        </p:sp>
        <p:sp>
          <p:nvSpPr>
            <p:cNvPr id="16418" name="Text Box 12"/>
            <p:cNvSpPr txBox="1">
              <a:spLocks noChangeArrowheads="1"/>
            </p:cNvSpPr>
            <p:nvPr/>
          </p:nvSpPr>
          <p:spPr bwMode="auto">
            <a:xfrm>
              <a:off x="2532063" y="4572000"/>
              <a:ext cx="129540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sp>
          <p:nvSpPr>
            <p:cNvPr id="16419" name="Rectangle 13"/>
            <p:cNvSpPr>
              <a:spLocks noChangeArrowheads="1"/>
            </p:cNvSpPr>
            <p:nvPr/>
          </p:nvSpPr>
          <p:spPr bwMode="auto">
            <a:xfrm>
              <a:off x="2185988" y="2495550"/>
              <a:ext cx="66675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1/2</a:t>
              </a:r>
            </a:p>
          </p:txBody>
        </p:sp>
        <p:sp>
          <p:nvSpPr>
            <p:cNvPr id="16420" name="Rectangle 14"/>
            <p:cNvSpPr>
              <a:spLocks noChangeArrowheads="1"/>
            </p:cNvSpPr>
            <p:nvPr/>
          </p:nvSpPr>
          <p:spPr bwMode="auto">
            <a:xfrm>
              <a:off x="2262188" y="4248150"/>
              <a:ext cx="666750" cy="46196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1/2</a:t>
              </a:r>
            </a:p>
          </p:txBody>
        </p: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odd] 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149742" y="5018886"/>
            <a:ext cx="4038600" cy="698634"/>
            <a:chOff x="1167756" y="5018886"/>
            <a:chExt cx="4038600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167756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</a:t>
              </a: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]</a:t>
              </a:r>
              <a:endParaRPr lang="en-US" sz="2000" dirty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45" name="Curved Connector 44"/>
            <p:cNvCxnSpPr/>
            <p:nvPr/>
          </p:nvCxnSpPr>
          <p:spPr bwMode="auto">
            <a:xfrm rot="5400000" flipH="1" flipV="1">
              <a:off x="4780378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5048" y="1026541"/>
            <a:ext cx="3556966" cy="523220"/>
            <a:chOff x="1115048" y="1026541"/>
            <a:chExt cx="3556966" cy="523220"/>
          </a:xfrm>
        </p:grpSpPr>
        <p:sp>
          <p:nvSpPr>
            <p:cNvPr id="75807" name="Text Box 31"/>
            <p:cNvSpPr txBox="1">
              <a:spLocks noChangeArrowheads="1"/>
            </p:cNvSpPr>
            <p:nvPr/>
          </p:nvSpPr>
          <p:spPr bwMode="auto">
            <a:xfrm>
              <a:off x="1115048" y="1026541"/>
              <a:ext cx="3276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[one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odd] </a:t>
              </a:r>
              <a:r>
                <a:rPr lang="en-US" sz="2400" dirty="0" smtClean="0">
                  <a:solidFill>
                    <a:srgbClr val="0000CC"/>
                  </a:solidFill>
                  <a:latin typeface="+mj-lt"/>
                </a:rPr>
                <a:t> </a:t>
              </a:r>
              <a:endParaRPr lang="en-US" sz="2400" dirty="0">
                <a:solidFill>
                  <a:srgbClr val="0000CC"/>
                </a:solidFill>
                <a:latin typeface="+mj-lt"/>
              </a:endParaRPr>
            </a:p>
          </p:txBody>
        </p:sp>
        <p:cxnSp>
          <p:nvCxnSpPr>
            <p:cNvPr id="4" name="Curved Connector 3"/>
            <p:cNvCxnSpPr>
              <a:endCxn id="16404" idx="1"/>
            </p:cNvCxnSpPr>
            <p:nvPr/>
          </p:nvCxnSpPr>
          <p:spPr bwMode="auto">
            <a:xfrm>
              <a:off x="3837907" y="1307169"/>
              <a:ext cx="834107" cy="240644"/>
            </a:xfrm>
            <a:prstGeom prst="curvedConnector3">
              <a:avLst/>
            </a:prstGeom>
            <a:solidFill>
              <a:schemeClr val="accent1"/>
            </a:solidFill>
            <a:ln w="4445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1" build="p"/>
      <p:bldP spid="54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2078857" y="166688"/>
            <a:ext cx="4948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</a:t>
            </a:r>
            <a:r>
              <a:rPr lang="en-US" sz="3200" b="1" dirty="0" smtClean="0">
                <a:latin typeface="Comic Sans MS" pitchFamily="-128" charset="0"/>
              </a:rPr>
              <a:t>Hall Probabilities</a:t>
            </a:r>
            <a:endParaRPr lang="en-US" sz="32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17233D2A-0857-4415-88C1-423492E69A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3799" y="593514"/>
            <a:ext cx="3034805" cy="778086"/>
            <a:chOff x="1043799" y="593514"/>
            <a:chExt cx="3034805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3799" y="593514"/>
              <a:ext cx="3034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[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pick 1|prize 1]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7257" y="4739482"/>
            <a:ext cx="3149820" cy="1348949"/>
            <a:chOff x="177257" y="4739482"/>
            <a:chExt cx="3149820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7257" y="5565211"/>
              <a:ext cx="3149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[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pick 2|prize 3]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0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1]</a:t>
            </a:r>
          </a:p>
        </p:txBody>
      </p:sp>
      <p:cxnSp>
        <p:nvCxnSpPr>
          <p:cNvPr id="27" name="Curved Connector 26"/>
          <p:cNvCxnSpPr>
            <a:stCxn id="31836" idx="2"/>
            <a:endCxn id="139" idx="2"/>
          </p:cNvCxnSpPr>
          <p:nvPr/>
        </p:nvCxnSpPr>
        <p:spPr bwMode="auto">
          <a:xfrm rot="16200000" flipH="1">
            <a:off x="5117702" y="957661"/>
            <a:ext cx="1795335" cy="2775612"/>
          </a:xfrm>
          <a:prstGeom prst="curvedConnector3">
            <a:avLst>
              <a:gd name="adj1" fmla="val 112733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7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38" y="1232759"/>
            <a:ext cx="847940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latin typeface="Comic Sans MS"/>
                <a:cs typeface="Comic Sans MS"/>
              </a:rPr>
              <a:t>We were reasoning about conditional probability in the way we defined </a:t>
            </a:r>
            <a:r>
              <a:rPr lang="en-US" sz="5400" dirty="0" smtClean="0">
                <a:latin typeface="Comic Sans MS"/>
                <a:cs typeface="Comic Sans MS"/>
              </a:rPr>
              <a:t>our </a:t>
            </a:r>
            <a:r>
              <a:rPr lang="en-US" sz="5400" dirty="0">
                <a:latin typeface="Comic Sans MS"/>
                <a:cs typeface="Comic Sans MS"/>
              </a:rPr>
              <a:t>probability </a:t>
            </a:r>
            <a:r>
              <a:rPr lang="en-US" sz="5400" dirty="0" smtClean="0">
                <a:latin typeface="Comic Sans MS"/>
                <a:cs typeface="Comic Sans MS"/>
              </a:rPr>
              <a:t>spaces </a:t>
            </a:r>
            <a:r>
              <a:rPr lang="en-US" sz="5400" dirty="0">
                <a:latin typeface="Comic Sans MS"/>
                <a:cs typeface="Comic Sans MS"/>
              </a:rPr>
              <a:t>in the first place</a:t>
            </a:r>
            <a:r>
              <a:rPr lang="en-US" sz="5400" dirty="0" smtClean="0">
                <a:latin typeface="Comic Sans MS"/>
                <a:cs typeface="Comic Sans MS"/>
              </a:rPr>
              <a:t>.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  <a:p>
            <a:pPr algn="l"/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7388" y="5401566"/>
            <a:ext cx="5091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We were using:</a:t>
            </a:r>
          </a:p>
        </p:txBody>
      </p:sp>
    </p:spTree>
    <p:extLst>
      <p:ext uri="{BB962C8B-B14F-4D97-AF65-F5344CB8AC3E}">
        <p14:creationId xmlns:p14="http://schemas.microsoft.com/office/powerpoint/2010/main" val="1150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condprob</a:t>
            </a:r>
            <a:r>
              <a:rPr lang="en-US" dirty="0" smtClean="0"/>
              <a:t>.</a:t>
            </a:r>
            <a:fld id="{6243465B-1FAC-4BC8-AF6F-DE32C2D781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6600" b="0" dirty="0" smtClean="0">
                <a:solidFill>
                  <a:schemeClr val="tx1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09250"/>
            <a:ext cx="7578805" cy="3477576"/>
          </a:xfrm>
          <a:prstGeom prst="rect">
            <a:avLst/>
          </a:prstGeom>
          <a:noFill/>
          <a:ln w="3810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28380"/>
              </p:ext>
            </p:extLst>
          </p:nvPr>
        </p:nvGraphicFramePr>
        <p:xfrm>
          <a:off x="2017713" y="1906016"/>
          <a:ext cx="50577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800100" imgH="203200" progId="Equation.DSMT4">
                  <p:embed/>
                </p:oleObj>
              </mc:Choice>
              <mc:Fallback>
                <p:oleObj name="Equation" r:id="rId4" imgW="8001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906016"/>
                        <a:ext cx="5057775" cy="1282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81638"/>
              </p:ext>
            </p:extLst>
          </p:nvPr>
        </p:nvGraphicFramePr>
        <p:xfrm>
          <a:off x="1371047" y="3300370"/>
          <a:ext cx="6398732" cy="146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1054100" imgH="241300" progId="Equation.DSMT4">
                  <p:embed/>
                </p:oleObj>
              </mc:Choice>
              <mc:Fallback>
                <p:oleObj name="Equation" r:id="rId6" imgW="1054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047" y="3300370"/>
                        <a:ext cx="6398732" cy="146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12101533" y="6841086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+mj-lt"/>
              </a:rPr>
              <a:t>condprob</a:t>
            </a:r>
            <a:r>
              <a:rPr lang="en-US" dirty="0" smtClean="0">
                <a:latin typeface="+mj-lt"/>
              </a:rPr>
              <a:t>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9</a:t>
            </a:fld>
            <a:endParaRPr lang="en-US" dirty="0">
              <a:latin typeface="+mj-lt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-17772526" y="537809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b="1" dirty="0">
                <a:latin typeface="+mj-lt"/>
              </a:rPr>
              <a:t>Conditional </a:t>
            </a:r>
            <a:r>
              <a:rPr lang="en-US" sz="3600" b="1" dirty="0" smtClean="0">
                <a:latin typeface="+mj-lt"/>
              </a:rPr>
              <a:t>Probability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-12101533" y="6841086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condprob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4363" y="2453066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0710" y="2023239"/>
            <a:ext cx="8479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/>
                <a:cs typeface="Comic Sans MS"/>
              </a:rPr>
              <a:t>In fact, we use this reasoning to </a:t>
            </a:r>
            <a:r>
              <a:rPr lang="en-US" sz="6000" dirty="0" smtClean="0">
                <a:solidFill>
                  <a:srgbClr val="660066"/>
                </a:solidFill>
                <a:latin typeface="Comic Sans MS"/>
                <a:cs typeface="Comic Sans MS"/>
              </a:rPr>
              <a:t>define</a:t>
            </a:r>
            <a:r>
              <a:rPr lang="en-US" sz="6000" dirty="0" smtClean="0">
                <a:solidFill>
                  <a:srgbClr val="A50021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latin typeface="Comic Sans MS"/>
                <a:cs typeface="Comic Sans MS"/>
              </a:rPr>
              <a:t>conditional probability: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52291" y="264569"/>
            <a:ext cx="62443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Conditional </a:t>
            </a:r>
            <a:r>
              <a:rPr lang="en-US" sz="4400" b="1" dirty="0" smtClean="0">
                <a:latin typeface="+mj-lt"/>
              </a:rPr>
              <a:t>Probability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3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584</Words>
  <Application>Microsoft Macintosh PowerPoint</Application>
  <PresentationFormat>On-screen Show (4:3)</PresentationFormat>
  <Paragraphs>190</Paragraphs>
  <Slides>16</Slides>
  <Notes>11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1_Default Design</vt:lpstr>
      <vt:lpstr>Equation</vt:lpstr>
      <vt:lpstr>MathType 6.0 Equation</vt:lpstr>
      <vt:lpstr>Conditional Probability</vt:lpstr>
      <vt:lpstr>Conditional Probability: A Fair Die</vt:lpstr>
      <vt:lpstr>Conditional Probability: A Fair Die</vt:lpstr>
      <vt:lpstr>Conditional Probability: A Fair Die</vt:lpstr>
      <vt:lpstr>PowerPoint Presentation</vt:lpstr>
      <vt:lpstr>PowerPoint Presentation</vt:lpstr>
      <vt:lpstr>PowerPoint Presentation</vt:lpstr>
      <vt:lpstr>Product Rule</vt:lpstr>
      <vt:lpstr>PowerPoint Presentation</vt:lpstr>
      <vt:lpstr>PowerPoint Presentation</vt:lpstr>
      <vt:lpstr>Product Rule for 3</vt:lpstr>
      <vt:lpstr>Conditioning Defines a New Space</vt:lpstr>
      <vt:lpstr>Conditioning Defines a New Space</vt:lpstr>
      <vt:lpstr>Conditioning Defines a New Space</vt:lpstr>
      <vt:lpstr>Conditioning Defines a New Space</vt:lpstr>
      <vt:lpstr>Conditioning Defines a New Space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280</cp:revision>
  <cp:lastPrinted>2013-04-30T18:32:34Z</cp:lastPrinted>
  <dcterms:created xsi:type="dcterms:W3CDTF">2011-04-25T16:32:47Z</dcterms:created>
  <dcterms:modified xsi:type="dcterms:W3CDTF">2013-05-01T23:59:34Z</dcterms:modified>
</cp:coreProperties>
</file>