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4.bin" ContentType="application/vnd.openxmlformats-officedocument.oleObject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notesSlides/notesSlide11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2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13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4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306" r:id="rId2"/>
    <p:sldId id="334" r:id="rId3"/>
    <p:sldId id="335" r:id="rId4"/>
    <p:sldId id="336" r:id="rId5"/>
    <p:sldId id="375" r:id="rId6"/>
    <p:sldId id="407" r:id="rId7"/>
    <p:sldId id="411" r:id="rId8"/>
    <p:sldId id="377" r:id="rId9"/>
    <p:sldId id="378" r:id="rId10"/>
    <p:sldId id="408" r:id="rId11"/>
    <p:sldId id="379" r:id="rId12"/>
    <p:sldId id="410" r:id="rId13"/>
    <p:sldId id="406" r:id="rId14"/>
    <p:sldId id="381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D0079"/>
    <a:srgbClr val="0000CC"/>
    <a:srgbClr val="1E8E33"/>
    <a:srgbClr val="247643"/>
    <a:srgbClr val="FF33CC"/>
    <a:srgbClr val="24AC3E"/>
    <a:srgbClr val="1B7F3C"/>
    <a:srgbClr val="00A200"/>
    <a:srgbClr val="CC0099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99832" autoAdjust="0"/>
  </p:normalViewPr>
  <p:slideViewPr>
    <p:cSldViewPr snapToGrid="0" showGuides="1">
      <p:cViewPr varScale="1">
        <p:scale>
          <a:sx n="118" d="100"/>
          <a:sy n="118" d="100"/>
        </p:scale>
        <p:origin x="-264" y="-120"/>
      </p:cViewPr>
      <p:guideLst>
        <p:guide orient="horz" pos="2176"/>
        <p:guide pos="2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4D722A-3D16-4D5E-8BF0-A04FE35E8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7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36780C-D2CC-4707-BDEA-F7C72E5CF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0E43C-494B-4867-BC24-0E446CEE9CB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70B8DC-001C-4BA9-A71F-AB7213BAA60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C8CDAB-92DE-4E15-9327-688D59A44B3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CA1BB6-3C8D-449D-AE28-53E7300FFAB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CD3F0-E2BD-4280-874E-4B1C02277B0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B62B7D-A5E4-4920-B9DF-12E9211EE7B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B62B7D-A5E4-4920-B9DF-12E9211EE7B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0264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1318" y="1223318"/>
            <a:ext cx="8254313" cy="329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B9A0B45D-6AFD-413C-B761-B121FB8BE9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198" name="Picture 6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95306" y="6546273"/>
            <a:ext cx="3381694" cy="31172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      May 3, 2013</a:t>
            </a: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  <p:sldLayoutId id="2147483684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None/>
        <a:defRPr sz="2800">
          <a:solidFill>
            <a:schemeClr val="tx1"/>
          </a:solidFill>
          <a:latin typeface="+mj-lt"/>
          <a:cs typeface="Times New Roman" pitchFamily="18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n-lt"/>
          <a:cs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14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B7DC7BFF-89A2-4DCB-9AA1-7530640AAA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9400" y="2058988"/>
            <a:ext cx="8599488" cy="2711450"/>
          </a:xfrm>
        </p:spPr>
        <p:txBody>
          <a:bodyPr/>
          <a:lstStyle/>
          <a:p>
            <a:pPr eaLnBrk="1" hangingPunct="1"/>
            <a:r>
              <a:rPr lang="en-US" sz="7200" dirty="0" smtClean="0"/>
              <a:t>Independent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Events</a:t>
            </a:r>
            <a:endParaRPr lang="en-US" sz="7200" dirty="0" smtClean="0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35113" y="311150"/>
            <a:ext cx="6256337" cy="903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</a:p>
          <a:p>
            <a:pPr>
              <a:lnSpc>
                <a:spcPct val="70000"/>
              </a:lnSpc>
            </a:pP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3A5FE2AD-97E1-47DD-ADC5-9D051A45537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276" y="1727217"/>
            <a:ext cx="8700873" cy="337903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independent of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latin typeface="+mj-lt"/>
              </a:rPr>
              <a:t>means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is independent of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247643"/>
                </a:solidFill>
                <a:latin typeface="+mj-lt"/>
              </a:rPr>
              <a:t>whether</a:t>
            </a:r>
            <a:r>
              <a:rPr lang="en-US" sz="5400" dirty="0" smtClean="0">
                <a:latin typeface="+mj-lt"/>
              </a:rPr>
              <a:t> or </a:t>
            </a:r>
            <a:r>
              <a:rPr lang="en-US" sz="5400" dirty="0" smtClean="0">
                <a:solidFill>
                  <a:srgbClr val="C00000"/>
                </a:solidFill>
                <a:latin typeface="+mj-lt"/>
              </a:rPr>
              <a:t>not</a:t>
            </a:r>
            <a:r>
              <a:rPr lang="en-US" sz="5400" i="1" dirty="0" smtClean="0">
                <a:latin typeface="+mj-lt"/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occurs: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22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59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1350" y="1766415"/>
            <a:ext cx="8095661" cy="2246304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  </a:t>
            </a:r>
            <a:r>
              <a:rPr lang="en-US" sz="5400" dirty="0" smtClean="0"/>
              <a:t>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5F75E0E2-268E-411C-B4A3-35B053FA543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1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57309"/>
              </p:ext>
            </p:extLst>
          </p:nvPr>
        </p:nvGraphicFramePr>
        <p:xfrm>
          <a:off x="6240154" y="2600784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2"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154" y="2600784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2677" y="1064059"/>
            <a:ext cx="178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800000"/>
                </a:solidFill>
                <a:latin typeface="+mj-lt"/>
              </a:rPr>
              <a:t>Lemma:</a:t>
            </a:r>
            <a:endParaRPr lang="en-US" sz="3600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1350" y="1766415"/>
            <a:ext cx="8095661" cy="2246304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  </a:t>
            </a:r>
            <a:endParaRPr lang="en-US" sz="54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5F75E0E2-268E-411C-B4A3-35B053FA543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6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078436"/>
              </p:ext>
            </p:extLst>
          </p:nvPr>
        </p:nvGraphicFramePr>
        <p:xfrm>
          <a:off x="6240154" y="2600784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77"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154" y="2600784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2677" y="1064059"/>
            <a:ext cx="1783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800000"/>
                </a:solidFill>
                <a:latin typeface="+mj-lt"/>
              </a:rPr>
              <a:t>Lemma:</a:t>
            </a:r>
            <a:endParaRPr lang="en-US" sz="3600" dirty="0">
              <a:solidFill>
                <a:srgbClr val="800000"/>
              </a:solidFill>
              <a:latin typeface="+mj-lt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73045" y="3818694"/>
            <a:ext cx="7307353" cy="1717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l">
              <a:spcBef>
                <a:spcPct val="20000"/>
              </a:spcBef>
            </a:pPr>
            <a:r>
              <a:rPr lang="en-US" sz="4800" kern="0" dirty="0">
                <a:solidFill>
                  <a:srgbClr val="800000"/>
                </a:solidFill>
                <a:latin typeface="Comic Sans MS"/>
              </a:rPr>
              <a:t>Simple proof using: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4800" kern="0" dirty="0" err="1" smtClean="0">
                <a:solidFill>
                  <a:srgbClr val="0000FF"/>
                </a:solidFill>
                <a:latin typeface="Comic Sans MS"/>
              </a:rPr>
              <a:t>Pr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</a:rPr>
              <a:t>[A</a:t>
            </a:r>
            <a:r>
              <a:rPr lang="en-US" sz="4800" kern="0" dirty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sym typeface="Symbol" pitchFamily="18" charset="2"/>
              </a:rPr>
              <a:t>B] </a:t>
            </a:r>
            <a:r>
              <a:rPr lang="en-US" sz="4800" kern="0" dirty="0">
                <a:solidFill>
                  <a:srgbClr val="0000FF"/>
                </a:solidFill>
                <a:latin typeface="Comic Sans MS"/>
                <a:sym typeface="Symbol" pitchFamily="18" charset="2"/>
              </a:rPr>
              <a:t>= </a:t>
            </a:r>
            <a:r>
              <a:rPr lang="en-US" sz="4800" kern="0" dirty="0" err="1" smtClean="0">
                <a:solidFill>
                  <a:srgbClr val="0000FF"/>
                </a:solidFill>
                <a:latin typeface="Comic Sans MS"/>
                <a:sym typeface="Symbol" pitchFamily="18" charset="2"/>
              </a:rPr>
              <a:t>Pr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sym typeface="Symbol" pitchFamily="18" charset="2"/>
              </a:rPr>
              <a:t>[A]</a:t>
            </a:r>
            <a:r>
              <a:rPr lang="en-US" sz="4800" kern="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4800" kern="0" dirty="0" err="1" smtClean="0">
                <a:solidFill>
                  <a:srgbClr val="0000FF"/>
                </a:solidFill>
                <a:latin typeface="Comic Sans MS"/>
                <a:sym typeface="Symbol" pitchFamily="18" charset="2"/>
              </a:rPr>
              <a:t>Pr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sym typeface="Symbol" pitchFamily="18" charset="2"/>
              </a:rPr>
              <a:t>[A</a:t>
            </a:r>
            <a:r>
              <a:rPr lang="en-US" sz="4800" b="1" kern="0" dirty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4800" kern="0" dirty="0" smtClean="0">
                <a:solidFill>
                  <a:srgbClr val="0000FF"/>
                </a:solidFill>
                <a:latin typeface="Comic Sans MS"/>
                <a:sym typeface="Symbol" pitchFamily="18" charset="2"/>
              </a:rPr>
              <a:t>B]</a:t>
            </a:r>
            <a:endParaRPr lang="en-US" sz="4800" kern="0" dirty="0">
              <a:solidFill>
                <a:srgbClr val="000000"/>
              </a:solidFill>
              <a:latin typeface="Comic Sans MS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0517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794" y="1595772"/>
            <a:ext cx="8292514" cy="4856399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B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err="1" smtClean="0"/>
              <a:t>iff</a:t>
            </a:r>
            <a:endParaRPr lang="en-US" sz="5400" dirty="0" smtClean="0"/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A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independent</a:t>
            </a:r>
            <a:r>
              <a:rPr lang="en-US" sz="5400" dirty="0" smtClean="0">
                <a:solidFill>
                  <a:srgbClr val="009900"/>
                </a:solidFill>
              </a:rPr>
              <a:t> </a:t>
            </a:r>
            <a:r>
              <a:rPr lang="en-US" sz="5400" dirty="0" smtClean="0"/>
              <a:t>of</a:t>
            </a:r>
            <a:r>
              <a:rPr lang="en-US" sz="5400" dirty="0" smtClean="0">
                <a:solidFill>
                  <a:srgbClr val="009900"/>
                </a:solidFill>
              </a:rPr>
              <a:t>   </a:t>
            </a:r>
            <a:r>
              <a:rPr lang="en-US" sz="54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5200" dirty="0" smtClean="0"/>
              <a:t>Simple proof using:</a:t>
            </a:r>
          </a:p>
          <a:p>
            <a:pPr algn="ctr" eaLnBrk="1" hangingPunct="1"/>
            <a:r>
              <a:rPr lang="en-US" sz="5200" dirty="0" err="1" smtClean="0">
                <a:solidFill>
                  <a:srgbClr val="0000FF"/>
                </a:solidFill>
              </a:rPr>
              <a:t>Pr</a:t>
            </a:r>
            <a:r>
              <a:rPr lang="en-US" sz="5200" dirty="0" smtClean="0">
                <a:solidFill>
                  <a:srgbClr val="0000FF"/>
                </a:solidFill>
              </a:rPr>
              <a:t>[A</a:t>
            </a:r>
            <a:r>
              <a:rPr lang="en-US" sz="52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B] = 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[A]</a:t>
            </a:r>
            <a:r>
              <a:rPr lang="en-US" sz="5200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Symbol" pitchFamily="18" charset="2"/>
              </a:rPr>
              <a:t>-</a:t>
            </a:r>
            <a:r>
              <a:rPr lang="en-US" sz="5200" dirty="0" err="1" smtClean="0">
                <a:solidFill>
                  <a:srgbClr val="0000FF"/>
                </a:solidFill>
                <a:sym typeface="Symbol" pitchFamily="18" charset="2"/>
              </a:rPr>
              <a:t>Pr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[A</a:t>
            </a:r>
            <a:r>
              <a:rPr lang="en-US" sz="5400" b="1" dirty="0" smtClean="0">
                <a:solidFill>
                  <a:srgbClr val="0000FF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dirty="0" smtClean="0">
                <a:solidFill>
                  <a:srgbClr val="0000FF"/>
                </a:solidFill>
                <a:sym typeface="Symbol" pitchFamily="18" charset="2"/>
              </a:rPr>
              <a:t>B]</a:t>
            </a:r>
            <a:endParaRPr lang="en-US" sz="5200" dirty="0" smtClean="0">
              <a:sym typeface="Symbol" pitchFamily="18" charset="2"/>
            </a:endParaRPr>
          </a:p>
          <a:p>
            <a:pPr algn="ctr" eaLnBrk="1" hangingPunct="1">
              <a:buFontTx/>
              <a:buNone/>
            </a:pPr>
            <a:r>
              <a:rPr lang="en-US" sz="5200" dirty="0" smtClean="0">
                <a:solidFill>
                  <a:srgbClr val="247643"/>
                </a:solidFill>
                <a:sym typeface="Symbol" pitchFamily="18" charset="2"/>
              </a:rPr>
              <a:t>DO IT NOW!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5F75E0E2-268E-411C-B4A3-35B053FA543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6151954" y="2433223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954" y="2433223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3159" y="1099335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14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698" y="1451936"/>
            <a:ext cx="8292514" cy="4856399"/>
          </a:xfrm>
          <a:noFill/>
        </p:spPr>
        <p:txBody>
          <a:bodyPr/>
          <a:lstStyle/>
          <a:p>
            <a:pPr eaLnBrk="1" hangingPunct="1"/>
            <a:r>
              <a:rPr lang="en-US" sz="5400" dirty="0" err="1" smtClean="0">
                <a:solidFill>
                  <a:srgbClr val="0000CC"/>
                </a:solidFill>
              </a:rPr>
              <a:t>Pr</a:t>
            </a:r>
            <a:r>
              <a:rPr lang="en-US" sz="5400" dirty="0" smtClean="0">
                <a:solidFill>
                  <a:srgbClr val="0000CC"/>
                </a:solidFill>
              </a:rPr>
              <a:t>[A </a:t>
            </a:r>
            <a:r>
              <a:rPr lang="en-US" sz="54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5200" b="1" dirty="0" smtClean="0">
                <a:solidFill>
                  <a:srgbClr val="0000CC"/>
                </a:solidFill>
                <a:sym typeface="Symbol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sym typeface="Symbol"/>
              </a:rPr>
              <a:t>] = </a:t>
            </a:r>
            <a:r>
              <a:rPr lang="en-US" sz="5200" dirty="0" err="1" smtClean="0">
                <a:solidFill>
                  <a:srgbClr val="0000CC"/>
                </a:solidFill>
              </a:rPr>
              <a:t>Pr</a:t>
            </a:r>
            <a:r>
              <a:rPr lang="en-US" sz="5200" dirty="0" smtClean="0">
                <a:solidFill>
                  <a:srgbClr val="0000CC"/>
                </a:solidFill>
              </a:rPr>
              <a:t>[A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–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B] = 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[A]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–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[A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 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B]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[A]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–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[A]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[B]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Symbol" pitchFamily="18" charset="2"/>
              </a:rPr>
              <a:t>Pr</a:t>
            </a:r>
            <a:r>
              <a:rPr lang="en-US" sz="5200" dirty="0" smtClean="0">
                <a:solidFill>
                  <a:srgbClr val="0000CC"/>
                </a:solidFill>
                <a:sym typeface="Symbol" pitchFamily="18" charset="2"/>
              </a:rPr>
              <a:t>[A]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(1 </a:t>
            </a:r>
            <a:r>
              <a:rPr lang="en-US" sz="52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–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[B])     =</a:t>
            </a:r>
          </a:p>
          <a:p>
            <a:pPr eaLnBrk="1" hangingPunct="1"/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 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[A]</a:t>
            </a:r>
            <a:r>
              <a:rPr lang="en-US" sz="4800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 </a:t>
            </a:r>
            <a:r>
              <a:rPr lang="en-US" sz="5200" dirty="0" err="1" smtClean="0">
                <a:solidFill>
                  <a:srgbClr val="0000CC"/>
                </a:solidFill>
                <a:sym typeface="Euclid Symbol"/>
              </a:rPr>
              <a:t>Pr</a:t>
            </a:r>
            <a:r>
              <a:rPr lang="en-US" sz="5200" dirty="0" smtClean="0">
                <a:solidFill>
                  <a:srgbClr val="0000CC"/>
                </a:solidFill>
                <a:sym typeface="Euclid Symbol"/>
              </a:rPr>
              <a:t>[  ]</a:t>
            </a:r>
            <a:endParaRPr lang="en-US" sz="5200" dirty="0" smtClean="0">
              <a:solidFill>
                <a:srgbClr val="0000CC"/>
              </a:solidFill>
              <a:sym typeface="Symbol" pitchFamily="18" charset="2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5F75E0E2-268E-411C-B4A3-35B053FA543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1113" y="295275"/>
            <a:ext cx="65532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1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/>
        </p:nvGraphicFramePr>
        <p:xfrm>
          <a:off x="2740932" y="1344164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2" name="Equation" r:id="rId6" imgW="126720" imgH="215640" progId="Equation.DSMT4">
                  <p:embed/>
                </p:oleObj>
              </mc:Choice>
              <mc:Fallback>
                <p:oleObj name="Equation" r:id="rId6" imgW="12672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932" y="1344164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6593" y="893852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+mj-lt"/>
              </a:rPr>
              <a:t>Lemma:</a:t>
            </a:r>
            <a:endParaRPr lang="en-US" sz="4000" i="1" dirty="0">
              <a:latin typeface="+mj-lt"/>
            </a:endParaRPr>
          </a:p>
        </p:txBody>
      </p:sp>
      <p:graphicFrame>
        <p:nvGraphicFramePr>
          <p:cNvPr id="112644" name="Object 6"/>
          <p:cNvGraphicFramePr>
            <a:graphicFrameLocks noChangeAspect="1"/>
          </p:cNvGraphicFramePr>
          <p:nvPr/>
        </p:nvGraphicFramePr>
        <p:xfrm>
          <a:off x="3806347" y="5273244"/>
          <a:ext cx="619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3" name="Equation" r:id="rId8" imgW="126720" imgH="215640" progId="Equation.DSMT4">
                  <p:embed/>
                </p:oleObj>
              </mc:Choice>
              <mc:Fallback>
                <p:oleObj name="Equation" r:id="rId8" imgW="12672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347" y="5273244"/>
                        <a:ext cx="619125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1C897DF4-28BD-4138-81C1-642429381A6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Independent Events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081" y="991655"/>
            <a:ext cx="8749564" cy="521018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9D0079"/>
                </a:solidFill>
              </a:rPr>
              <a:t>Definition 1: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</a:t>
            </a:r>
            <a:r>
              <a:rPr lang="en-US" sz="4000" dirty="0" smtClean="0">
                <a:solidFill>
                  <a:srgbClr val="0000CC"/>
                </a:solidFill>
              </a:rPr>
              <a:t>A</a:t>
            </a:r>
            <a:r>
              <a:rPr lang="en-US" sz="4000" dirty="0" smtClean="0"/>
              <a:t> and </a:t>
            </a:r>
            <a:r>
              <a:rPr lang="en-US" sz="4000" dirty="0" smtClean="0">
                <a:solidFill>
                  <a:srgbClr val="0000CC"/>
                </a:solidFill>
              </a:rPr>
              <a:t>B</a:t>
            </a:r>
            <a:r>
              <a:rPr lang="en-US" sz="4000" dirty="0" smtClean="0"/>
              <a:t>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>
              <a:buFontTx/>
              <a:buNone/>
            </a:pPr>
            <a:r>
              <a:rPr lang="en-US" sz="5400" dirty="0" err="1" smtClean="0">
                <a:solidFill>
                  <a:srgbClr val="0000CC"/>
                </a:solidFill>
              </a:rPr>
              <a:t>Pr</a:t>
            </a:r>
            <a:r>
              <a:rPr lang="en-US" sz="5400" dirty="0" smtClean="0">
                <a:solidFill>
                  <a:srgbClr val="0000CC"/>
                </a:solidFill>
              </a:rPr>
              <a:t>[A] = </a:t>
            </a:r>
            <a:r>
              <a:rPr lang="en-US" sz="5400" dirty="0" err="1" smtClean="0">
                <a:solidFill>
                  <a:srgbClr val="0000CC"/>
                </a:solidFill>
              </a:rPr>
              <a:t>Pr</a:t>
            </a:r>
            <a:r>
              <a:rPr lang="en-US" sz="5400" dirty="0" smtClean="0">
                <a:solidFill>
                  <a:srgbClr val="0000CC"/>
                </a:solidFill>
              </a:rPr>
              <a:t>[A | B]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rgbClr val="9D0079"/>
                </a:solidFill>
              </a:rPr>
              <a:t>Definition 2: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Events A and B are independent </a:t>
            </a:r>
            <a:r>
              <a:rPr lang="en-US" sz="4000" dirty="0" err="1" smtClean="0"/>
              <a:t>iff</a:t>
            </a:r>
            <a:endParaRPr lang="en-US" sz="4000" dirty="0" smtClean="0"/>
          </a:p>
          <a:p>
            <a:pPr algn="ctr" eaLnBrk="1" hangingPunct="1"/>
            <a:r>
              <a:rPr lang="en-US" sz="5400" dirty="0" err="1" smtClean="0">
                <a:solidFill>
                  <a:srgbClr val="0000CC"/>
                </a:solidFill>
              </a:rPr>
              <a:t>Pr</a:t>
            </a:r>
            <a:r>
              <a:rPr lang="en-US" sz="5400" dirty="0" smtClean="0">
                <a:solidFill>
                  <a:srgbClr val="0000CC"/>
                </a:solidFill>
              </a:rPr>
              <a:t>[A</a:t>
            </a:r>
            <a:r>
              <a:rPr lang="en-US" sz="5400" dirty="0">
                <a:solidFill>
                  <a:srgbClr val="0000CC"/>
                </a:solidFill>
              </a:rPr>
              <a:t>]</a:t>
            </a:r>
            <a:r>
              <a:rPr lang="en-US" sz="5400" dirty="0" smtClean="0">
                <a:solidFill>
                  <a:srgbClr val="0000CC"/>
                </a:solidFill>
              </a:rPr>
              <a:t> </a:t>
            </a:r>
            <a:r>
              <a:rPr lang="en-US" sz="54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5400" dirty="0" err="1" smtClean="0">
                <a:solidFill>
                  <a:srgbClr val="0000CC"/>
                </a:solidFill>
              </a:rPr>
              <a:t>Pr</a:t>
            </a:r>
            <a:r>
              <a:rPr lang="en-US" sz="5400" dirty="0" smtClean="0">
                <a:solidFill>
                  <a:srgbClr val="0000CC"/>
                </a:solidFill>
              </a:rPr>
              <a:t>[B</a:t>
            </a:r>
            <a:r>
              <a:rPr lang="en-US" sz="5400" dirty="0">
                <a:solidFill>
                  <a:srgbClr val="0000CC"/>
                </a:solidFill>
              </a:rPr>
              <a:t>]</a:t>
            </a:r>
            <a:r>
              <a:rPr lang="en-US" sz="5400" dirty="0" smtClean="0">
                <a:solidFill>
                  <a:srgbClr val="0000CC"/>
                </a:solidFill>
              </a:rPr>
              <a:t> = </a:t>
            </a:r>
            <a:r>
              <a:rPr lang="en-US" sz="5400" dirty="0" err="1" smtClean="0">
                <a:solidFill>
                  <a:srgbClr val="0000CC"/>
                </a:solidFill>
              </a:rPr>
              <a:t>Pr</a:t>
            </a:r>
            <a:r>
              <a:rPr lang="en-US" sz="5400" dirty="0" smtClean="0">
                <a:solidFill>
                  <a:srgbClr val="0000CC"/>
                </a:solidFill>
              </a:rPr>
              <a:t>[A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∩ </a:t>
            </a:r>
            <a:r>
              <a:rPr lang="en-US" sz="5400" dirty="0" smtClean="0">
                <a:solidFill>
                  <a:srgbClr val="0000CC"/>
                </a:solidFill>
                <a:latin typeface="Symbol" pitchFamily="18" charset="2"/>
              </a:rPr>
              <a:t> </a:t>
            </a:r>
            <a:r>
              <a:rPr lang="en-US" sz="5400" dirty="0" smtClean="0">
                <a:solidFill>
                  <a:srgbClr val="0000CC"/>
                </a:solidFill>
              </a:rPr>
              <a:t>B</a:t>
            </a:r>
            <a:r>
              <a:rPr lang="en-US" sz="5400" dirty="0">
                <a:solidFill>
                  <a:srgbClr val="0000CC"/>
                </a:solidFill>
              </a:rPr>
              <a:t>]</a:t>
            </a:r>
            <a:endParaRPr lang="en-US" sz="54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E0A3EF45-8ED1-4608-B264-D60A304B6B9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688584" y="969840"/>
            <a:ext cx="7705404" cy="4978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3600" dirty="0" smtClean="0">
                <a:solidFill>
                  <a:srgbClr val="9D0079"/>
                </a:solidFill>
                <a:latin typeface="Comic Sans MS" pitchFamily="66" charset="0"/>
              </a:rPr>
              <a:t>proof of equivalence:</a:t>
            </a:r>
            <a:endParaRPr lang="en-US" sz="3600" dirty="0">
              <a:solidFill>
                <a:srgbClr val="9D0079"/>
              </a:solidFill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[A]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= </a:t>
            </a: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[A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| 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B]</a:t>
            </a:r>
            <a:r>
              <a:rPr lang="en-US" sz="4800" dirty="0" smtClean="0">
                <a:latin typeface="Comic Sans MS" pitchFamily="66" charset="0"/>
              </a:rPr>
              <a:t>  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800" dirty="0" smtClean="0">
              <a:solidFill>
                <a:srgbClr val="0000CC"/>
              </a:solidFill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[A]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=                 </a:t>
            </a:r>
            <a:r>
              <a:rPr lang="en-US" sz="4800" dirty="0">
                <a:latin typeface="Comic Sans MS" pitchFamily="66" charset="0"/>
              </a:rPr>
              <a:t>      </a:t>
            </a:r>
            <a:r>
              <a:rPr lang="en-US" sz="4800" dirty="0" err="1">
                <a:latin typeface="Comic Sans MS" pitchFamily="66" charset="0"/>
              </a:rPr>
              <a:t>iff</a:t>
            </a:r>
            <a:r>
              <a:rPr lang="en-US" sz="4800" dirty="0">
                <a:latin typeface="Comic Sans MS" pitchFamily="66" charset="0"/>
              </a:rPr>
              <a:t> </a:t>
            </a:r>
            <a:endParaRPr lang="en-US" sz="4800" dirty="0" smtClean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US" sz="4400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[A] </a:t>
            </a:r>
            <a:r>
              <a:rPr lang="en-US" sz="48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4800" dirty="0" smtClean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  </a:t>
            </a: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[B] </a:t>
            </a: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= </a:t>
            </a:r>
            <a:r>
              <a:rPr lang="en-US" sz="4800" dirty="0" err="1" smtClean="0">
                <a:solidFill>
                  <a:srgbClr val="0000CC"/>
                </a:solidFill>
                <a:latin typeface="Comic Sans MS" pitchFamily="66" charset="0"/>
              </a:rPr>
              <a:t>Pr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[A</a:t>
            </a:r>
            <a:r>
              <a:rPr lang="en-US" sz="4800" b="1" dirty="0" smtClean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4800" dirty="0" smtClean="0">
                <a:solidFill>
                  <a:srgbClr val="0000CC"/>
                </a:solidFill>
                <a:latin typeface="Comic Sans MS" pitchFamily="66" charset="0"/>
              </a:rPr>
              <a:t> B]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Definitions of Independence</a:t>
            </a:r>
          </a:p>
        </p:txBody>
      </p:sp>
      <p:graphicFrame>
        <p:nvGraphicFramePr>
          <p:cNvPr id="109571" name="Object 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587714"/>
              </p:ext>
            </p:extLst>
          </p:nvPr>
        </p:nvGraphicFramePr>
        <p:xfrm>
          <a:off x="3178175" y="3035300"/>
          <a:ext cx="2668588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Equation" r:id="rId4" imgW="698500" imgH="444500" progId="Equation.DSMT4">
                  <p:embed/>
                </p:oleObj>
              </mc:Choice>
              <mc:Fallback>
                <p:oleObj name="Equation" r:id="rId4" imgW="6985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3035300"/>
                        <a:ext cx="2668588" cy="169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A7C709AE-DFC1-4AD3-8B5A-939424C9D7C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Definitions of Independence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3" y="1107340"/>
            <a:ext cx="8969999" cy="420440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 need </a:t>
            </a:r>
            <a:r>
              <a:rPr lang="en-US" sz="4800" dirty="0" err="1" smtClean="0">
                <a:solidFill>
                  <a:srgbClr val="0000CC"/>
                </a:solidFill>
              </a:rPr>
              <a:t>Pr</a:t>
            </a:r>
            <a:r>
              <a:rPr lang="en-US" sz="4800" dirty="0" smtClean="0">
                <a:solidFill>
                  <a:srgbClr val="0000CC"/>
                </a:solidFill>
              </a:rPr>
              <a:t>[B] </a:t>
            </a:r>
            <a:r>
              <a:rPr lang="en-US" sz="4800" dirty="0" smtClean="0">
                <a:solidFill>
                  <a:srgbClr val="C00000"/>
                </a:solidFill>
                <a:cs typeface="Times New Roman" pitchFamily="18" charset="0"/>
              </a:rPr>
              <a:t>≠ 0</a:t>
            </a:r>
            <a:r>
              <a:rPr lang="en-US" sz="4800" dirty="0" smtClean="0">
                <a:cs typeface="Times New Roman" pitchFamily="18" charset="0"/>
              </a:rPr>
              <a:t> for Def. 1.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Def. 2 always works:</a:t>
            </a:r>
          </a:p>
          <a:p>
            <a:pPr eaLnBrk="1" hangingPunct="1">
              <a:buFontTx/>
              <a:buNone/>
            </a:pPr>
            <a:endParaRPr lang="en-US" sz="4400" dirty="0" smtClean="0">
              <a:cs typeface="Times New Roman" pitchFamily="18" charset="0"/>
            </a:endParaRPr>
          </a:p>
          <a:p>
            <a:pPr eaLnBrk="1" hangingPunct="1"/>
            <a:r>
              <a:rPr lang="en-US" sz="6000" dirty="0" smtClean="0"/>
              <a:t> </a:t>
            </a:r>
            <a:r>
              <a:rPr lang="en-US" sz="6600" dirty="0" err="1" smtClean="0">
                <a:solidFill>
                  <a:srgbClr val="0000CC"/>
                </a:solidFill>
              </a:rPr>
              <a:t>Pr</a:t>
            </a:r>
            <a:r>
              <a:rPr lang="en-US" sz="6600" smtClean="0">
                <a:solidFill>
                  <a:srgbClr val="0000CC"/>
                </a:solidFill>
              </a:rPr>
              <a:t>[</a:t>
            </a:r>
            <a:r>
              <a:rPr lang="en-US" sz="6600" smtClean="0">
                <a:solidFill>
                  <a:srgbClr val="0000CC"/>
                </a:solidFill>
              </a:rPr>
              <a:t>A]</a:t>
            </a:r>
            <a:r>
              <a:rPr lang="en-US" sz="660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</a:t>
            </a:r>
            <a:r>
              <a:rPr lang="en-US" sz="6600" dirty="0" smtClean="0">
                <a:solidFill>
                  <a:srgbClr val="0000CC"/>
                </a:solidFill>
              </a:rPr>
              <a:t>[B] = </a:t>
            </a:r>
            <a:r>
              <a:rPr lang="en-US" sz="6600" dirty="0" err="1" smtClean="0">
                <a:solidFill>
                  <a:srgbClr val="0000CC"/>
                </a:solidFill>
              </a:rPr>
              <a:t>Pr</a:t>
            </a:r>
            <a:r>
              <a:rPr lang="en-US" sz="6600" dirty="0" smtClean="0">
                <a:solidFill>
                  <a:srgbClr val="0000CC"/>
                </a:solidFill>
              </a:rPr>
              <a:t>[A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</a:rPr>
              <a:t>B]</a:t>
            </a:r>
            <a:endParaRPr lang="en-US" sz="6000" dirty="0" smtClean="0">
              <a:solidFill>
                <a:srgbClr val="0000CC"/>
              </a:solidFill>
            </a:endParaRP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211138" y="3471293"/>
            <a:ext cx="8721650" cy="1608308"/>
          </a:xfrm>
          <a:prstGeom prst="rect">
            <a:avLst/>
          </a:prstGeom>
          <a:noFill/>
          <a:ln w="44450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59A5E57D-2001-41D4-AD76-19AF9DD79E3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6403" y="1388201"/>
            <a:ext cx="8680467" cy="4077651"/>
          </a:xfrm>
        </p:spPr>
        <p:txBody>
          <a:bodyPr/>
          <a:lstStyle/>
          <a:p>
            <a:pPr lvl="0" eaLnBrk="1" hangingPunct="1"/>
            <a:r>
              <a:rPr lang="en-US" sz="6600" dirty="0" err="1" smtClean="0">
                <a:solidFill>
                  <a:srgbClr val="0000CC"/>
                </a:solidFill>
              </a:rPr>
              <a:t>Pr</a:t>
            </a:r>
            <a:r>
              <a:rPr lang="en-US" sz="6600" dirty="0" smtClean="0">
                <a:solidFill>
                  <a:srgbClr val="0000CC"/>
                </a:solidFill>
              </a:rPr>
              <a:t>[A]</a:t>
            </a:r>
            <a:r>
              <a:rPr lang="en-US" sz="6600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Symbol" pitchFamily="18" charset="2"/>
              </a:rPr>
              <a:t>⋅</a:t>
            </a:r>
            <a:r>
              <a:rPr lang="en-US" sz="6600" dirty="0" err="1" smtClean="0">
                <a:solidFill>
                  <a:srgbClr val="0000CC"/>
                </a:solidFill>
              </a:rPr>
              <a:t>Pr</a:t>
            </a:r>
            <a:r>
              <a:rPr lang="en-US" sz="6600" dirty="0" smtClean="0">
                <a:solidFill>
                  <a:srgbClr val="0000CC"/>
                </a:solidFill>
              </a:rPr>
              <a:t>[B] = </a:t>
            </a:r>
            <a:r>
              <a:rPr lang="en-US" sz="6600" dirty="0" err="1" smtClean="0">
                <a:solidFill>
                  <a:srgbClr val="0000CC"/>
                </a:solidFill>
              </a:rPr>
              <a:t>Pr</a:t>
            </a:r>
            <a:r>
              <a:rPr lang="en-US" sz="6600" dirty="0" smtClean="0">
                <a:solidFill>
                  <a:srgbClr val="0000CC"/>
                </a:solidFill>
              </a:rPr>
              <a:t>[A</a:t>
            </a:r>
            <a:r>
              <a:rPr lang="en-US" sz="6600" b="1" dirty="0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∩</a:t>
            </a:r>
            <a:r>
              <a:rPr lang="en-US" sz="6600" dirty="0" smtClean="0">
                <a:solidFill>
                  <a:srgbClr val="0000CC"/>
                </a:solidFill>
              </a:rPr>
              <a:t>B]</a:t>
            </a:r>
            <a:endParaRPr lang="en-US" sz="5800" dirty="0" smtClean="0">
              <a:latin typeface="+mj-lt"/>
            </a:endParaRPr>
          </a:p>
          <a:p>
            <a:pPr lvl="0" eaLnBrk="1" hangingPunct="1">
              <a:buNone/>
            </a:pPr>
            <a:r>
              <a:rPr lang="en-US" sz="5200" dirty="0" smtClean="0">
                <a:solidFill>
                  <a:srgbClr val="247643"/>
                </a:solidFill>
                <a:latin typeface="+mj-lt"/>
              </a:rPr>
              <a:t> symmetric</a:t>
            </a:r>
            <a:r>
              <a:rPr lang="en-US" sz="520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5200" dirty="0" smtClean="0">
                <a:latin typeface="+mj-lt"/>
              </a:rPr>
              <a:t>in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and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so,</a:t>
            </a: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</a:t>
            </a:r>
            <a:r>
              <a:rPr lang="en-US" sz="5200" dirty="0" err="1" smtClean="0">
                <a:latin typeface="+mj-lt"/>
              </a:rPr>
              <a:t>iff</a:t>
            </a:r>
            <a:endParaRPr lang="en-US" sz="5200" dirty="0" smtClean="0">
              <a:latin typeface="+mj-lt"/>
            </a:endParaRPr>
          </a:p>
          <a:p>
            <a:pPr lvl="1" eaLnBrk="1" hangingPunct="1">
              <a:buFontTx/>
              <a:buNone/>
              <a:defRPr/>
            </a:pPr>
            <a:r>
              <a:rPr lang="en-US" sz="5200" dirty="0" smtClean="0">
                <a:latin typeface="+mj-lt"/>
              </a:rPr>
              <a:t> 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200" dirty="0" smtClean="0">
                <a:latin typeface="+mj-lt"/>
              </a:rPr>
              <a:t> independent of </a:t>
            </a:r>
            <a:r>
              <a:rPr lang="en-US" sz="5200" dirty="0" smtClean="0">
                <a:solidFill>
                  <a:srgbClr val="0000CC"/>
                </a:solidFill>
                <a:latin typeface="+mj-lt"/>
              </a:rPr>
              <a:t>A</a:t>
            </a:r>
            <a:endParaRPr lang="en-US" sz="5200" dirty="0" smtClean="0">
              <a:latin typeface="+mj-lt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2D994F43-519D-419E-A160-538A20EAE50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1587500"/>
            <a:ext cx="8942387" cy="3616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9D0079"/>
                </a:solidFill>
              </a:rPr>
              <a:t>Corollary:</a:t>
            </a:r>
            <a:r>
              <a:rPr lang="en-US" sz="5400" dirty="0" smtClean="0"/>
              <a:t> If </a:t>
            </a:r>
            <a:r>
              <a:rPr lang="en-US" sz="5400" dirty="0" err="1" smtClean="0">
                <a:solidFill>
                  <a:srgbClr val="0000FF"/>
                </a:solidFill>
              </a:rPr>
              <a:t>Pr</a:t>
            </a:r>
            <a:r>
              <a:rPr lang="en-US" sz="5400" dirty="0" smtClean="0">
                <a:solidFill>
                  <a:srgbClr val="0000FF"/>
                </a:solidFill>
              </a:rPr>
              <a:t>[B]= 0</a:t>
            </a:r>
            <a:r>
              <a:rPr lang="en-US" sz="5400" dirty="0" smtClean="0"/>
              <a:t>, then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B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1B7F3C"/>
                </a:solidFill>
              </a:rPr>
              <a:t>independent of every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1B7F3C"/>
                </a:solidFill>
              </a:rPr>
              <a:t>event</a:t>
            </a:r>
            <a:endParaRPr lang="en-US" sz="40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94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2D994F43-519D-419E-A160-538A20EAE50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1587500"/>
            <a:ext cx="8942387" cy="3616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9D0079"/>
                </a:solidFill>
              </a:rPr>
              <a:t>Corollary:</a:t>
            </a:r>
            <a:r>
              <a:rPr lang="en-US" sz="5400" dirty="0" smtClean="0"/>
              <a:t> If </a:t>
            </a:r>
            <a:r>
              <a:rPr lang="en-US" sz="5400" dirty="0" err="1" smtClean="0">
                <a:solidFill>
                  <a:srgbClr val="0000FF"/>
                </a:solidFill>
              </a:rPr>
              <a:t>Pr</a:t>
            </a:r>
            <a:r>
              <a:rPr lang="en-US" sz="5400" dirty="0" smtClean="0">
                <a:solidFill>
                  <a:srgbClr val="0000FF"/>
                </a:solidFill>
              </a:rPr>
              <a:t>[B]= 0</a:t>
            </a:r>
            <a:r>
              <a:rPr lang="en-US" sz="5400" dirty="0" smtClean="0"/>
              <a:t>, then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B </a:t>
            </a:r>
            <a:r>
              <a:rPr lang="en-US" sz="5400" dirty="0" smtClean="0"/>
              <a:t>is</a:t>
            </a:r>
            <a:r>
              <a:rPr lang="en-US" sz="5400" dirty="0" smtClean="0">
                <a:solidFill>
                  <a:schemeClr val="accent2"/>
                </a:solidFill>
              </a:rPr>
              <a:t> </a:t>
            </a:r>
            <a:r>
              <a:rPr lang="en-US" sz="5400" dirty="0" smtClean="0">
                <a:solidFill>
                  <a:srgbClr val="1B7F3C"/>
                </a:solidFill>
              </a:rPr>
              <a:t>independent of every</a:t>
            </a:r>
          </a:p>
          <a:p>
            <a:pPr eaLnBrk="1" hangingPunct="1"/>
            <a:r>
              <a:rPr lang="en-US" sz="5400" dirty="0" smtClean="0">
                <a:solidFill>
                  <a:srgbClr val="1B7F3C"/>
                </a:solidFill>
              </a:rPr>
              <a:t>event  </a:t>
            </a:r>
            <a:r>
              <a:rPr lang="en-US" sz="5400" dirty="0" smtClean="0">
                <a:solidFill>
                  <a:srgbClr val="000000"/>
                </a:solidFill>
              </a:rPr>
              <a:t>––even </a:t>
            </a:r>
            <a:r>
              <a:rPr lang="en-US" sz="5400" dirty="0">
                <a:solidFill>
                  <a:srgbClr val="000000"/>
                </a:solidFill>
              </a:rPr>
              <a:t>itself.</a:t>
            </a:r>
            <a:endParaRPr lang="en-US" sz="4000" dirty="0" smtClean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58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B091242E-EDE0-4F6A-BA69-15FFB65BD54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Independence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988" y="1449388"/>
            <a:ext cx="8567737" cy="39385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2"/>
                </a:solidFill>
              </a:rPr>
              <a:t>Quickies:</a:t>
            </a:r>
            <a:r>
              <a:rPr lang="en-US" sz="5400" smtClean="0">
                <a:solidFill>
                  <a:schemeClr val="accent1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5400" smtClean="0">
                <a:solidFill>
                  <a:schemeClr val="accent1"/>
                </a:solidFill>
              </a:rPr>
              <a:t>  </a:t>
            </a:r>
            <a:r>
              <a:rPr lang="en-US" sz="5400" smtClean="0"/>
              <a:t>Reflexive?</a:t>
            </a:r>
          </a:p>
          <a:p>
            <a:pPr eaLnBrk="1" hangingPunct="1">
              <a:buFontTx/>
              <a:buNone/>
            </a:pPr>
            <a:r>
              <a:rPr lang="en-US" sz="5400" smtClean="0"/>
              <a:t> Transitive?</a:t>
            </a:r>
          </a:p>
          <a:p>
            <a:pPr algn="ctr" eaLnBrk="1" hangingPunct="1">
              <a:buFontTx/>
              <a:buNone/>
            </a:pPr>
            <a:r>
              <a:rPr lang="en-US" sz="5400" smtClean="0"/>
              <a:t>Intuition for Symmetry?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96200" y="6629400"/>
            <a:ext cx="1447800" cy="228600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indep</a:t>
            </a:r>
            <a:r>
              <a:rPr lang="en-US" dirty="0" smtClean="0"/>
              <a:t>-events.</a:t>
            </a:r>
            <a:fld id="{3A5FE2AD-97E1-47DD-ADC5-9D051A45537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Independence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276" y="1727217"/>
            <a:ext cx="8700873" cy="337903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A</a:t>
            </a:r>
            <a:r>
              <a:rPr lang="en-US" sz="5400" dirty="0" smtClean="0">
                <a:latin typeface="+mj-lt"/>
              </a:rPr>
              <a:t> independent of 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B</a:t>
            </a:r>
            <a:r>
              <a:rPr lang="en-US" sz="5400" dirty="0" smtClean="0">
                <a:latin typeface="+mj-lt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5400" dirty="0" smtClean="0">
                <a:latin typeface="+mj-lt"/>
              </a:rPr>
              <a:t>means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41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96200" y="66294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err="1" smtClean="0">
                <a:latin typeface="+mn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indep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-events.</a:t>
            </a:r>
            <a:fld id="{B9A0B45D-6AFD-413C-B761-B121FB8BE9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1"/>
  <p:tag name="EMBEDFONTS" val="1"/>
  <p:tag name="USEBOLDAMS" val="0"/>
  <p:tag name="DEFAULTDISPLAYSOURCE" val="&#10;\documentclass{slides}\pagestyle{empty}&#10;\input{c:/latex-macros/texpoint.sty}&#10;\begin{document}&#10;$   $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0"/>
  <p:tag name="DEFAULTTRANSPARENT" val="0"/>
  <p:tag name="DEFAULTWORKAROUNDTRANSPARENCYBUG" val="0"/>
  <p:tag name="DEFAULTRESOLUTION" val="300"/>
  <p:tag name="DEFAULTMAGNIFICATION" val="2000"/>
  <p:tag name="DEFAULTFONTSIZE" val="12"/>
  <p:tag name="DEFAULTWORDWRAP" val="1"/>
  <p:tag name="DEFAULTWIDTH" val="348"/>
  <p:tag name="DEFAULTHEIGHT" val="360"/>
</p:tagLst>
</file>

<file path=ppt/theme/theme1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>
            <a:solidFill>
              <a:schemeClr val="accent2"/>
            </a:solidFill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3071</TotalTime>
  <Words>550</Words>
  <Application>Microsoft Macintosh PowerPoint</Application>
  <PresentationFormat>On-screen Show (4:3)</PresentationFormat>
  <Paragraphs>106</Paragraphs>
  <Slides>14</Slides>
  <Notes>14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1_Default Design</vt:lpstr>
      <vt:lpstr>Equation</vt:lpstr>
      <vt:lpstr>Independent Events</vt:lpstr>
      <vt:lpstr>Independent Events</vt:lpstr>
      <vt:lpstr>Definitions of Independence</vt:lpstr>
      <vt:lpstr>Definitions of Independence</vt:lpstr>
      <vt:lpstr>Independence</vt:lpstr>
      <vt:lpstr>Independence</vt:lpstr>
      <vt:lpstr>Independence</vt:lpstr>
      <vt:lpstr>Independence</vt:lpstr>
      <vt:lpstr>Independence</vt:lpstr>
      <vt:lpstr>Independence</vt:lpstr>
      <vt:lpstr>Independence</vt:lpstr>
      <vt:lpstr>Independence</vt:lpstr>
      <vt:lpstr>Independence</vt:lpstr>
      <vt:lpstr>Independence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</dc:title>
  <dc:creator> </dc:creator>
  <cp:lastModifiedBy>Albert R Meyer</cp:lastModifiedBy>
  <cp:revision>229</cp:revision>
  <cp:lastPrinted>2012-04-23T21:15:39Z</cp:lastPrinted>
  <dcterms:created xsi:type="dcterms:W3CDTF">2011-04-25T16:32:47Z</dcterms:created>
  <dcterms:modified xsi:type="dcterms:W3CDTF">2013-05-02T20:11:37Z</dcterms:modified>
</cp:coreProperties>
</file>