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7" r:id="rId3"/>
    <p:sldId id="292" r:id="rId4"/>
    <p:sldId id="291" r:id="rId5"/>
    <p:sldId id="279" r:id="rId6"/>
    <p:sldId id="293" r:id="rId7"/>
    <p:sldId id="294" r:id="rId8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195"/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32" autoAdjust="0"/>
    <p:restoredTop sz="97554" autoAdjust="0"/>
  </p:normalViewPr>
  <p:slideViewPr>
    <p:cSldViewPr>
      <p:cViewPr>
        <p:scale>
          <a:sx n="100" d="100"/>
          <a:sy n="100" d="100"/>
        </p:scale>
        <p:origin x="-1376" y="-1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C3EA4-0352-4A20-8F0A-D70E14F257F1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C3EA4-0352-4A20-8F0A-D70E14F257F1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7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May 1,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7" r:id="rId6"/>
    <p:sldLayoutId id="2147483675" r:id="rId7"/>
    <p:sldLayoutId id="2147483677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88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: a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</a:rPr>
              <a:t>countable</a:t>
            </a:r>
            <a:r>
              <a:rPr lang="en-US" sz="4400" dirty="0" smtClean="0">
                <a:latin typeface="Comic Sans MS" pitchFamily="-128" charset="0"/>
              </a:rPr>
              <a:t> set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endParaRPr lang="en-US" sz="4400" i="1" dirty="0" smtClean="0">
              <a:latin typeface="Comic Sans MS" pitchFamily="-128" charset="0"/>
              <a:sym typeface="Euclid Math One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     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 1]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 such tha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t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319570"/>
              </p:ext>
            </p:extLst>
          </p:nvPr>
        </p:nvGraphicFramePr>
        <p:xfrm>
          <a:off x="2133600" y="4557713"/>
          <a:ext cx="4344988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98" name="Equation" r:id="rId4" imgW="889000" imgH="381000" progId="Equation.DSMT4">
                  <p:embed/>
                </p:oleObj>
              </mc:Choice>
              <mc:Fallback>
                <p:oleObj name="Equation" r:id="rId4" imgW="889000" imgH="381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57713"/>
                        <a:ext cx="4344988" cy="186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The purpose of the “tree model” is to figure out which probability space to use: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outcomes = leaves of tree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outcome probabilities calculated from branch probabilities.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3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1534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An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event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is a subset,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 pitchFamily="18" charset="2"/>
              </a:rPr>
              <a:t>⊆ </a:t>
            </a:r>
            <a:r>
              <a:rPr lang="en-US" sz="4800" b="1" i="1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6000" dirty="0" err="1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Cor</a:t>
            </a:r>
            <a:r>
              <a:rPr lang="en-US" sz="60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: 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-128" charset="0"/>
                <a:sym typeface="Symbol" pitchFamily="18" charset="2"/>
              </a:rPr>
              <a:t>Sum Rule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759117"/>
              </p:ext>
            </p:extLst>
          </p:nvPr>
        </p:nvGraphicFramePr>
        <p:xfrm>
          <a:off x="1235075" y="2189163"/>
          <a:ext cx="6145213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47" name="Equation" r:id="rId4" imgW="1257300" imgH="381000" progId="Equation.DSMT4">
                  <p:embed/>
                </p:oleObj>
              </mc:Choice>
              <mc:Fallback>
                <p:oleObj name="Equation" r:id="rId4" imgW="1257300" imgH="38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2189163"/>
                        <a:ext cx="6145213" cy="186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581400" cy="10668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534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-128" charset="0"/>
              </a:rPr>
              <a:t>For</a:t>
            </a:r>
            <a:r>
              <a:rPr lang="en-US" sz="4800" dirty="0">
                <a:solidFill>
                  <a:schemeClr val="accent6"/>
                </a:solidFill>
                <a:latin typeface="Comic Sans MS" pitchFamily="-128" charset="0"/>
              </a:rPr>
              <a:t> </a:t>
            </a:r>
            <a:r>
              <a:rPr lang="en-US" sz="4800" dirty="0" err="1">
                <a:solidFill>
                  <a:srgbClr val="FF00FF"/>
                </a:solidFill>
                <a:latin typeface="Comic Sans MS" pitchFamily="-128" charset="0"/>
              </a:rPr>
              <a:t>pairwise</a:t>
            </a:r>
            <a:r>
              <a:rPr lang="en-US" sz="4800" dirty="0">
                <a:solidFill>
                  <a:srgbClr val="FF00FF"/>
                </a:solidFill>
                <a:latin typeface="Comic Sans MS" pitchFamily="-128" charset="0"/>
              </a:rPr>
              <a:t> disjoint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0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1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,…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2514600"/>
            <a:ext cx="86106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573850"/>
              </p:ext>
            </p:extLst>
          </p:nvPr>
        </p:nvGraphicFramePr>
        <p:xfrm>
          <a:off x="358775" y="2514600"/>
          <a:ext cx="84232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56" name="Equation" r:id="rId4" imgW="1930400" imgH="558800" progId="Equation.DSMT4">
                  <p:embed/>
                </p:oleObj>
              </mc:Choice>
              <mc:Fallback>
                <p:oleObj name="Equation" r:id="rId4" imgW="1930400" imgH="55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2514600"/>
                        <a:ext cx="8423275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581400" cy="10668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534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-128" charset="0"/>
              </a:rPr>
              <a:t>For</a:t>
            </a:r>
            <a:r>
              <a:rPr lang="en-US" sz="4800" dirty="0">
                <a:solidFill>
                  <a:schemeClr val="accent6"/>
                </a:solidFill>
                <a:latin typeface="Comic Sans MS" pitchFamily="-128" charset="0"/>
              </a:rPr>
              <a:t> </a:t>
            </a:r>
            <a:r>
              <a:rPr lang="en-US" sz="4800" dirty="0" err="1">
                <a:solidFill>
                  <a:srgbClr val="FF00FF"/>
                </a:solidFill>
                <a:latin typeface="Comic Sans MS" pitchFamily="-128" charset="0"/>
              </a:rPr>
              <a:t>pairwise</a:t>
            </a:r>
            <a:r>
              <a:rPr lang="en-US" sz="4800" dirty="0">
                <a:solidFill>
                  <a:srgbClr val="FF00FF"/>
                </a:solidFill>
                <a:latin typeface="Comic Sans MS" pitchFamily="-128" charset="0"/>
              </a:rPr>
              <a:t> disjoint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0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1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,…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2514600"/>
            <a:ext cx="86106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321094"/>
              </p:ext>
            </p:extLst>
          </p:nvPr>
        </p:nvGraphicFramePr>
        <p:xfrm>
          <a:off x="769938" y="2590800"/>
          <a:ext cx="748665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1397000" imgH="431800" progId="Equation.DSMT4">
                  <p:embed/>
                </p:oleObj>
              </mc:Choice>
              <mc:Fallback>
                <p:oleObj name="Equation" r:id="rId4" imgW="1397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590800"/>
                        <a:ext cx="7486650" cy="2314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8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5867400" cy="990600"/>
          </a:xfrm>
        </p:spPr>
        <p:txBody>
          <a:bodyPr/>
          <a:lstStyle/>
          <a:p>
            <a:r>
              <a:rPr lang="en-US" sz="4400" dirty="0" smtClean="0"/>
              <a:t>Discrete Probability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samplespace.</a:t>
            </a:r>
            <a:fld id="{17233D2A-0857-4415-88C1-423492E69A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19200"/>
            <a:ext cx="76010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B90195"/>
                </a:solidFill>
              </a:rPr>
              <a:t>Discrete</a:t>
            </a:r>
            <a:r>
              <a:rPr lang="en-US" sz="6000" dirty="0" smtClean="0"/>
              <a:t> = </a:t>
            </a:r>
            <a:r>
              <a:rPr lang="en-US" sz="6000" dirty="0" smtClean="0">
                <a:solidFill>
                  <a:srgbClr val="0000FF"/>
                </a:solidFill>
              </a:rPr>
              <a:t>countable</a:t>
            </a:r>
          </a:p>
          <a:p>
            <a:r>
              <a:rPr lang="en-US" sz="6000" dirty="0" smtClean="0"/>
              <a:t>sample space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454400"/>
            <a:ext cx="80162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Allows </a:t>
            </a:r>
            <a:r>
              <a:rPr lang="en-US" sz="6600" dirty="0" smtClean="0">
                <a:solidFill>
                  <a:srgbClr val="0000FF"/>
                </a:solidFill>
              </a:rPr>
              <a:t>sums </a:t>
            </a:r>
            <a:r>
              <a:rPr lang="en-US" sz="6600" dirty="0" smtClean="0">
                <a:solidFill>
                  <a:srgbClr val="000000"/>
                </a:solidFill>
              </a:rPr>
              <a:t>instead</a:t>
            </a:r>
          </a:p>
          <a:p>
            <a:r>
              <a:rPr lang="en-US" sz="6600" dirty="0" smtClean="0"/>
              <a:t>of </a:t>
            </a:r>
            <a:r>
              <a:rPr lang="en-US" sz="6600" dirty="0" smtClean="0">
                <a:solidFill>
                  <a:srgbClr val="FF0000"/>
                </a:solidFill>
              </a:rPr>
              <a:t>integrals</a:t>
            </a:r>
          </a:p>
        </p:txBody>
      </p:sp>
    </p:spTree>
    <p:extLst>
      <p:ext uri="{BB962C8B-B14F-4D97-AF65-F5344CB8AC3E}">
        <p14:creationId xmlns:p14="http://schemas.microsoft.com/office/powerpoint/2010/main" val="299981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4450">
          <a:solidFill>
            <a:srgbClr val="CC00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14522</TotalTime>
  <Words>151</Words>
  <Application>Microsoft Macintosh PowerPoint</Application>
  <PresentationFormat>On-screen Show (4:3)</PresentationFormat>
  <Paragraphs>40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6.042 Lecture Template</vt:lpstr>
      <vt:lpstr>Equation</vt:lpstr>
      <vt:lpstr>PowerPoint Presentation</vt:lpstr>
      <vt:lpstr>Probability Spaces</vt:lpstr>
      <vt:lpstr>Probability Spaces</vt:lpstr>
      <vt:lpstr>Probability Spaces</vt:lpstr>
      <vt:lpstr>Sum Rule</vt:lpstr>
      <vt:lpstr>Sum Rule</vt:lpstr>
      <vt:lpstr>Discrete Probability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1794</cp:revision>
  <cp:lastPrinted>2013-04-30T19:19:10Z</cp:lastPrinted>
  <dcterms:created xsi:type="dcterms:W3CDTF">2011-04-15T22:26:53Z</dcterms:created>
  <dcterms:modified xsi:type="dcterms:W3CDTF">2013-04-30T19:26:30Z</dcterms:modified>
</cp:coreProperties>
</file>