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5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6" r:id="rId17"/>
    <p:sldId id="277" r:id="rId18"/>
    <p:sldId id="281" r:id="rId19"/>
    <p:sldId id="271" r:id="rId20"/>
    <p:sldId id="272" r:id="rId21"/>
    <p:sldId id="282" r:id="rId22"/>
    <p:sldId id="273" r:id="rId23"/>
    <p:sldId id="279" r:id="rId24"/>
    <p:sldId id="278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932" autoAdjust="0"/>
    <p:restoredTop sz="97554" autoAdjust="0"/>
  </p:normalViewPr>
  <p:slideViewPr>
    <p:cSldViewPr>
      <p:cViewPr>
        <p:scale>
          <a:sx n="130" d="100"/>
          <a:sy n="130" d="100"/>
        </p:scale>
        <p:origin x="-1096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856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3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May 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  <p:sldLayoutId id="2147483677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600200"/>
            <a:ext cx="8610600" cy="3733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Probability Theory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The Tree Model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5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377950" y="4495800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Prize</a:t>
            </a:r>
          </a:p>
          <a:p>
            <a:r>
              <a:rPr lang="en-US" sz="2400" dirty="0">
                <a:latin typeface="Comic Sans MS" pitchFamily="-128" charset="0"/>
              </a:rPr>
              <a:t>location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95400" y="2133600"/>
            <a:ext cx="1524000" cy="2514600"/>
            <a:chOff x="1295400" y="2133600"/>
            <a:chExt cx="1524000" cy="2514600"/>
          </a:xfrm>
        </p:grpSpPr>
        <p:sp>
          <p:nvSpPr>
            <p:cNvPr id="2050" name="Oval 2"/>
            <p:cNvSpPr>
              <a:spLocks noChangeArrowheads="1"/>
            </p:cNvSpPr>
            <p:nvPr/>
          </p:nvSpPr>
          <p:spPr bwMode="auto">
            <a:xfrm>
              <a:off x="12954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259080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6670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667000" y="4495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98" name="Text Box 50"/>
            <p:cNvSpPr txBox="1">
              <a:spLocks noChangeArrowheads="1"/>
            </p:cNvSpPr>
            <p:nvPr/>
          </p:nvSpPr>
          <p:spPr bwMode="auto">
            <a:xfrm>
              <a:off x="2025650" y="21336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1</a:t>
              </a:r>
            </a:p>
          </p:txBody>
        </p:sp>
        <p:sp>
          <p:nvSpPr>
            <p:cNvPr id="2100" name="Text Box 52"/>
            <p:cNvSpPr txBox="1">
              <a:spLocks noChangeArrowheads="1"/>
            </p:cNvSpPr>
            <p:nvPr/>
          </p:nvSpPr>
          <p:spPr bwMode="auto">
            <a:xfrm>
              <a:off x="2057400" y="2971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sp>
          <p:nvSpPr>
            <p:cNvPr id="2101" name="Text Box 53"/>
            <p:cNvSpPr txBox="1">
              <a:spLocks noChangeArrowheads="1"/>
            </p:cNvSpPr>
            <p:nvPr/>
          </p:nvSpPr>
          <p:spPr bwMode="auto">
            <a:xfrm>
              <a:off x="2057400" y="36576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cxnSp>
          <p:nvCxnSpPr>
            <p:cNvPr id="2102" name="AutoShape 54"/>
            <p:cNvCxnSpPr>
              <a:cxnSpLocks noChangeShapeType="1"/>
              <a:stCxn id="2050" idx="6"/>
              <a:endCxn id="2051" idx="2"/>
            </p:cNvCxnSpPr>
            <p:nvPr/>
          </p:nvCxnSpPr>
          <p:spPr bwMode="auto">
            <a:xfrm flipV="1">
              <a:off x="1462088" y="2209800"/>
              <a:ext cx="1114425" cy="1244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3" name="AutoShape 55"/>
            <p:cNvCxnSpPr>
              <a:cxnSpLocks noChangeShapeType="1"/>
              <a:stCxn id="2050" idx="6"/>
              <a:endCxn id="2052" idx="2"/>
            </p:cNvCxnSpPr>
            <p:nvPr/>
          </p:nvCxnSpPr>
          <p:spPr bwMode="auto">
            <a:xfrm>
              <a:off x="1462088" y="3454400"/>
              <a:ext cx="119062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4" name="AutoShape 56"/>
            <p:cNvCxnSpPr>
              <a:cxnSpLocks noChangeShapeType="1"/>
              <a:stCxn id="2050" idx="6"/>
              <a:endCxn id="2053" idx="2"/>
            </p:cNvCxnSpPr>
            <p:nvPr/>
          </p:nvCxnSpPr>
          <p:spPr bwMode="auto">
            <a:xfrm>
              <a:off x="1462088" y="3454400"/>
              <a:ext cx="1190625" cy="1117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8"/>
          <p:cNvGrpSpPr/>
          <p:nvPr/>
        </p:nvGrpSpPr>
        <p:grpSpPr>
          <a:xfrm>
            <a:off x="2757488" y="1066800"/>
            <a:ext cx="1071562" cy="1219200"/>
            <a:chOff x="2757488" y="1066800"/>
            <a:chExt cx="1071562" cy="1219200"/>
          </a:xfrm>
        </p:grpSpPr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3676650" y="1295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676650" y="17145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367665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99" name="Text Box 51"/>
            <p:cNvSpPr txBox="1">
              <a:spLocks noChangeArrowheads="1"/>
            </p:cNvSpPr>
            <p:nvPr/>
          </p:nvSpPr>
          <p:spPr bwMode="auto">
            <a:xfrm>
              <a:off x="3429000" y="10668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1</a:t>
              </a:r>
            </a:p>
          </p:txBody>
        </p:sp>
        <p:cxnSp>
          <p:nvCxnSpPr>
            <p:cNvPr id="2105" name="AutoShape 57"/>
            <p:cNvCxnSpPr>
              <a:cxnSpLocks noChangeShapeType="1"/>
              <a:stCxn id="2051" idx="6"/>
              <a:endCxn id="2065" idx="2"/>
            </p:cNvCxnSpPr>
            <p:nvPr/>
          </p:nvCxnSpPr>
          <p:spPr bwMode="auto">
            <a:xfrm flipV="1">
              <a:off x="2757488" y="1371600"/>
              <a:ext cx="904875" cy="838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6" name="AutoShape 58"/>
            <p:cNvCxnSpPr>
              <a:cxnSpLocks noChangeShapeType="1"/>
              <a:stCxn id="2051" idx="6"/>
              <a:endCxn id="2066" idx="2"/>
            </p:cNvCxnSpPr>
            <p:nvPr/>
          </p:nvCxnSpPr>
          <p:spPr bwMode="auto">
            <a:xfrm flipV="1">
              <a:off x="2757488" y="1790700"/>
              <a:ext cx="904875" cy="4191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7" name="AutoShape 59"/>
            <p:cNvCxnSpPr>
              <a:cxnSpLocks noChangeShapeType="1"/>
              <a:stCxn id="2051" idx="6"/>
              <a:endCxn id="2067" idx="2"/>
            </p:cNvCxnSpPr>
            <p:nvPr/>
          </p:nvCxnSpPr>
          <p:spPr bwMode="auto">
            <a:xfrm>
              <a:off x="2757488" y="2209800"/>
              <a:ext cx="90487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35" name="Text Box 87"/>
            <p:cNvSpPr txBox="1">
              <a:spLocks noChangeArrowheads="1"/>
            </p:cNvSpPr>
            <p:nvPr/>
          </p:nvSpPr>
          <p:spPr bwMode="auto">
            <a:xfrm>
              <a:off x="3429000" y="1828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38" name="Text Box 90"/>
            <p:cNvSpPr txBox="1">
              <a:spLocks noChangeArrowheads="1"/>
            </p:cNvSpPr>
            <p:nvPr/>
          </p:nvSpPr>
          <p:spPr bwMode="auto">
            <a:xfrm>
              <a:off x="3429000" y="1447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43338" y="533400"/>
            <a:ext cx="1395412" cy="1752600"/>
            <a:chOff x="3843338" y="533400"/>
            <a:chExt cx="1395412" cy="1752600"/>
          </a:xfrm>
        </p:grpSpPr>
        <p:sp>
          <p:nvSpPr>
            <p:cNvPr id="2139" name="Text Box 91"/>
            <p:cNvSpPr txBox="1">
              <a:spLocks noChangeArrowheads="1"/>
            </p:cNvSpPr>
            <p:nvPr/>
          </p:nvSpPr>
          <p:spPr bwMode="auto">
            <a:xfrm>
              <a:off x="4806950" y="533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43338" y="914400"/>
              <a:ext cx="1395412" cy="1371600"/>
              <a:chOff x="3843338" y="914400"/>
              <a:chExt cx="1395412" cy="1371600"/>
            </a:xfrm>
          </p:grpSpPr>
          <p:sp>
            <p:nvSpPr>
              <p:cNvPr id="2077" name="Oval 29"/>
              <p:cNvSpPr>
                <a:spLocks noChangeArrowheads="1"/>
              </p:cNvSpPr>
              <p:nvPr/>
            </p:nvSpPr>
            <p:spPr bwMode="auto">
              <a:xfrm>
                <a:off x="5086350" y="914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78" name="Oval 30"/>
              <p:cNvSpPr>
                <a:spLocks noChangeArrowheads="1"/>
              </p:cNvSpPr>
              <p:nvPr/>
            </p:nvSpPr>
            <p:spPr bwMode="auto">
              <a:xfrm>
                <a:off x="5086350" y="1320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79" name="Oval 31"/>
              <p:cNvSpPr>
                <a:spLocks noChangeArrowheads="1"/>
              </p:cNvSpPr>
              <p:nvPr/>
            </p:nvSpPr>
            <p:spPr bwMode="auto">
              <a:xfrm>
                <a:off x="5086350" y="1727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80" name="Oval 32"/>
              <p:cNvSpPr>
                <a:spLocks noChangeArrowheads="1"/>
              </p:cNvSpPr>
              <p:nvPr/>
            </p:nvSpPr>
            <p:spPr bwMode="auto">
              <a:xfrm>
                <a:off x="5086350" y="21336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cxnSp>
            <p:nvCxnSpPr>
              <p:cNvPr id="2114" name="AutoShape 66"/>
              <p:cNvCxnSpPr>
                <a:cxnSpLocks noChangeShapeType="1"/>
                <a:stCxn id="2065" idx="6"/>
                <a:endCxn id="2077" idx="2"/>
              </p:cNvCxnSpPr>
              <p:nvPr/>
            </p:nvCxnSpPr>
            <p:spPr bwMode="auto">
              <a:xfrm flipV="1">
                <a:off x="3843338" y="990600"/>
                <a:ext cx="1228725" cy="3810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15" name="AutoShape 67"/>
              <p:cNvCxnSpPr>
                <a:cxnSpLocks noChangeShapeType="1"/>
                <a:stCxn id="2065" idx="6"/>
                <a:endCxn id="2078" idx="2"/>
              </p:cNvCxnSpPr>
              <p:nvPr/>
            </p:nvCxnSpPr>
            <p:spPr bwMode="auto">
              <a:xfrm>
                <a:off x="3843338" y="1371600"/>
                <a:ext cx="1228725" cy="254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16" name="AutoShape 68"/>
              <p:cNvCxnSpPr>
                <a:cxnSpLocks noChangeShapeType="1"/>
                <a:stCxn id="2066" idx="6"/>
                <a:endCxn id="2079" idx="2"/>
              </p:cNvCxnSpPr>
              <p:nvPr/>
            </p:nvCxnSpPr>
            <p:spPr bwMode="auto">
              <a:xfrm>
                <a:off x="3843338" y="1790700"/>
                <a:ext cx="1228725" cy="127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17" name="AutoShape 69"/>
              <p:cNvCxnSpPr>
                <a:cxnSpLocks noChangeShapeType="1"/>
                <a:stCxn id="2067" idx="6"/>
                <a:endCxn id="2080" idx="2"/>
              </p:cNvCxnSpPr>
              <p:nvPr/>
            </p:nvCxnSpPr>
            <p:spPr bwMode="auto">
              <a:xfrm>
                <a:off x="3843338" y="2209800"/>
                <a:ext cx="1228725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141" name="Text Box 93"/>
              <p:cNvSpPr txBox="1">
                <a:spLocks noChangeArrowheads="1"/>
              </p:cNvSpPr>
              <p:nvPr/>
            </p:nvSpPr>
            <p:spPr bwMode="auto">
              <a:xfrm>
                <a:off x="4806950" y="9906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3</a:t>
                </a:r>
              </a:p>
            </p:txBody>
          </p:sp>
          <p:sp>
            <p:nvSpPr>
              <p:cNvPr id="2142" name="Text Box 94"/>
              <p:cNvSpPr txBox="1">
                <a:spLocks noChangeArrowheads="1"/>
              </p:cNvSpPr>
              <p:nvPr/>
            </p:nvSpPr>
            <p:spPr bwMode="auto">
              <a:xfrm>
                <a:off x="4806950" y="1447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3</a:t>
                </a:r>
              </a:p>
            </p:txBody>
          </p:sp>
          <p:sp>
            <p:nvSpPr>
              <p:cNvPr id="2143" name="Text Box 95"/>
              <p:cNvSpPr txBox="1">
                <a:spLocks noChangeArrowheads="1"/>
              </p:cNvSpPr>
              <p:nvPr/>
            </p:nvSpPr>
            <p:spPr bwMode="auto">
              <a:xfrm>
                <a:off x="4806950" y="1828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2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833688" y="2438400"/>
            <a:ext cx="2405062" cy="3429000"/>
            <a:chOff x="2833688" y="2438400"/>
            <a:chExt cx="2405062" cy="3429000"/>
          </a:xfrm>
        </p:grpSpPr>
        <p:grpSp>
          <p:nvGrpSpPr>
            <p:cNvPr id="6" name="Group 5"/>
            <p:cNvGrpSpPr/>
            <p:nvPr/>
          </p:nvGrpSpPr>
          <p:grpSpPr>
            <a:xfrm>
              <a:off x="2833688" y="2590800"/>
              <a:ext cx="2405062" cy="3276600"/>
              <a:chOff x="2833688" y="2590800"/>
              <a:chExt cx="2405062" cy="32766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33688" y="2590800"/>
                <a:ext cx="2405062" cy="3048000"/>
                <a:chOff x="2833688" y="2590800"/>
                <a:chExt cx="2405062" cy="3048000"/>
              </a:xfrm>
            </p:grpSpPr>
            <p:sp>
              <p:nvSpPr>
                <p:cNvPr id="2069" name="Oval 21"/>
                <p:cNvSpPr>
                  <a:spLocks noChangeArrowheads="1"/>
                </p:cNvSpPr>
                <p:nvPr/>
              </p:nvSpPr>
              <p:spPr bwMode="auto">
                <a:xfrm>
                  <a:off x="3676650" y="29591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0" name="Oval 22"/>
                <p:cNvSpPr>
                  <a:spLocks noChangeArrowheads="1"/>
                </p:cNvSpPr>
                <p:nvPr/>
              </p:nvSpPr>
              <p:spPr bwMode="auto">
                <a:xfrm>
                  <a:off x="3676650" y="3378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1" name="Oval 23"/>
                <p:cNvSpPr>
                  <a:spLocks noChangeArrowheads="1"/>
                </p:cNvSpPr>
                <p:nvPr/>
              </p:nvSpPr>
              <p:spPr bwMode="auto">
                <a:xfrm>
                  <a:off x="3676650" y="37973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3" name="Oval 35"/>
                <p:cNvSpPr>
                  <a:spLocks noChangeArrowheads="1"/>
                </p:cNvSpPr>
                <p:nvPr/>
              </p:nvSpPr>
              <p:spPr bwMode="auto">
                <a:xfrm>
                  <a:off x="5086350" y="2743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4" name="Oval 36"/>
                <p:cNvSpPr>
                  <a:spLocks noChangeArrowheads="1"/>
                </p:cNvSpPr>
                <p:nvPr/>
              </p:nvSpPr>
              <p:spPr bwMode="auto">
                <a:xfrm>
                  <a:off x="5086350" y="3175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5" name="Oval 37"/>
                <p:cNvSpPr>
                  <a:spLocks noChangeArrowheads="1"/>
                </p:cNvSpPr>
                <p:nvPr/>
              </p:nvSpPr>
              <p:spPr bwMode="auto">
                <a:xfrm>
                  <a:off x="5086350" y="35814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6" name="Oval 38"/>
                <p:cNvSpPr>
                  <a:spLocks noChangeArrowheads="1"/>
                </p:cNvSpPr>
                <p:nvPr/>
              </p:nvSpPr>
              <p:spPr bwMode="auto">
                <a:xfrm>
                  <a:off x="5086350" y="403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8" name="Oval 40"/>
                <p:cNvSpPr>
                  <a:spLocks noChangeArrowheads="1"/>
                </p:cNvSpPr>
                <p:nvPr/>
              </p:nvSpPr>
              <p:spPr bwMode="auto">
                <a:xfrm>
                  <a:off x="5086350" y="4495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9" name="Oval 41"/>
                <p:cNvSpPr>
                  <a:spLocks noChangeArrowheads="1"/>
                </p:cNvSpPr>
                <p:nvPr/>
              </p:nvSpPr>
              <p:spPr bwMode="auto">
                <a:xfrm>
                  <a:off x="5086350" y="4902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90" name="Oval 42"/>
                <p:cNvSpPr>
                  <a:spLocks noChangeArrowheads="1"/>
                </p:cNvSpPr>
                <p:nvPr/>
              </p:nvSpPr>
              <p:spPr bwMode="auto">
                <a:xfrm>
                  <a:off x="5086350" y="530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cxnSp>
              <p:nvCxnSpPr>
                <p:cNvPr id="2108" name="AutoShape 60"/>
                <p:cNvCxnSpPr>
                  <a:cxnSpLocks noChangeShapeType="1"/>
                  <a:stCxn id="2052" idx="6"/>
                  <a:endCxn id="2069" idx="2"/>
                </p:cNvCxnSpPr>
                <p:nvPr/>
              </p:nvCxnSpPr>
              <p:spPr bwMode="auto">
                <a:xfrm flipV="1">
                  <a:off x="2833688" y="30353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09" name="AutoShape 61"/>
                <p:cNvCxnSpPr>
                  <a:cxnSpLocks noChangeShapeType="1"/>
                  <a:stCxn id="2052" idx="6"/>
                  <a:endCxn id="2070" idx="2"/>
                </p:cNvCxnSpPr>
                <p:nvPr/>
              </p:nvCxnSpPr>
              <p:spPr bwMode="auto">
                <a:xfrm>
                  <a:off x="2833688" y="34544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0" name="AutoShape 62"/>
                <p:cNvCxnSpPr>
                  <a:cxnSpLocks noChangeShapeType="1"/>
                  <a:stCxn id="2052" idx="6"/>
                  <a:endCxn id="2071" idx="2"/>
                </p:cNvCxnSpPr>
                <p:nvPr/>
              </p:nvCxnSpPr>
              <p:spPr bwMode="auto">
                <a:xfrm>
                  <a:off x="2833688" y="34544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1" name="AutoShape 63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2" name="AutoShape 64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3" name="AutoShape 65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09625" cy="9906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1" name="AutoShape 73"/>
                <p:cNvCxnSpPr>
                  <a:cxnSpLocks noChangeShapeType="1"/>
                  <a:stCxn id="2069" idx="6"/>
                  <a:endCxn id="2083" idx="2"/>
                </p:cNvCxnSpPr>
                <p:nvPr/>
              </p:nvCxnSpPr>
              <p:spPr bwMode="auto">
                <a:xfrm flipV="1">
                  <a:off x="3843338" y="2819400"/>
                  <a:ext cx="1228725" cy="2159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2" name="AutoShape 74"/>
                <p:cNvCxnSpPr>
                  <a:cxnSpLocks noChangeShapeType="1"/>
                  <a:stCxn id="2070" idx="6"/>
                  <a:endCxn id="2084" idx="2"/>
                </p:cNvCxnSpPr>
                <p:nvPr/>
              </p:nvCxnSpPr>
              <p:spPr bwMode="auto">
                <a:xfrm flipV="1">
                  <a:off x="3843338" y="32512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3" name="AutoShape 75"/>
                <p:cNvCxnSpPr>
                  <a:cxnSpLocks noChangeShapeType="1"/>
                  <a:stCxn id="2070" idx="6"/>
                  <a:endCxn id="2085" idx="2"/>
                </p:cNvCxnSpPr>
                <p:nvPr/>
              </p:nvCxnSpPr>
              <p:spPr bwMode="auto">
                <a:xfrm>
                  <a:off x="3843338" y="34544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4" name="AutoShape 76"/>
                <p:cNvCxnSpPr>
                  <a:cxnSpLocks noChangeShapeType="1"/>
                  <a:stCxn id="2071" idx="6"/>
                  <a:endCxn id="2086" idx="2"/>
                </p:cNvCxnSpPr>
                <p:nvPr/>
              </p:nvCxnSpPr>
              <p:spPr bwMode="auto">
                <a:xfrm>
                  <a:off x="3843338" y="3873500"/>
                  <a:ext cx="1228725" cy="2413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6" name="AutoShape 78"/>
                <p:cNvCxnSpPr>
                  <a:cxnSpLocks noChangeShapeType="1"/>
                  <a:endCxn id="2090" idx="2"/>
                </p:cNvCxnSpPr>
                <p:nvPr/>
              </p:nvCxnSpPr>
              <p:spPr bwMode="auto">
                <a:xfrm flipV="1">
                  <a:off x="3824288" y="5384800"/>
                  <a:ext cx="1247775" cy="1778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7" name="AutoShape 79"/>
                <p:cNvCxnSpPr>
                  <a:cxnSpLocks noChangeShapeType="1"/>
                  <a:endCxn id="2089" idx="2"/>
                </p:cNvCxnSpPr>
                <p:nvPr/>
              </p:nvCxnSpPr>
              <p:spPr bwMode="auto">
                <a:xfrm flipV="1">
                  <a:off x="3843338" y="4978400"/>
                  <a:ext cx="1228725" cy="127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8" name="AutoShape 80"/>
                <p:cNvCxnSpPr>
                  <a:cxnSpLocks noChangeShapeType="1"/>
                  <a:endCxn id="2088" idx="2"/>
                </p:cNvCxnSpPr>
                <p:nvPr/>
              </p:nvCxnSpPr>
              <p:spPr bwMode="auto">
                <a:xfrm>
                  <a:off x="3843338" y="4572000"/>
                  <a:ext cx="122872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13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048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572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429000" y="2590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114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429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3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429000" y="50292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191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4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2766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806950" y="28194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6576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953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5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5720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grpSp>
              <p:nvGrpSpPr>
                <p:cNvPr id="2" name="Group 157"/>
                <p:cNvGrpSpPr>
                  <a:grpSpLocks/>
                </p:cNvGrpSpPr>
                <p:nvPr/>
              </p:nvGrpSpPr>
              <p:grpSpPr bwMode="auto">
                <a:xfrm>
                  <a:off x="3657600" y="4495800"/>
                  <a:ext cx="152400" cy="1143000"/>
                  <a:chOff x="2304" y="2832"/>
                  <a:chExt cx="96" cy="720"/>
                </a:xfrm>
              </p:grpSpPr>
              <p:sp>
                <p:nvSpPr>
                  <p:cNvPr id="12368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83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69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07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70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456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</p:grpSp>
          </p:grpSp>
          <p:sp>
            <p:nvSpPr>
              <p:cNvPr id="2091" name="Oval 43"/>
              <p:cNvSpPr>
                <a:spLocks noChangeArrowheads="1"/>
              </p:cNvSpPr>
              <p:nvPr/>
            </p:nvSpPr>
            <p:spPr bwMode="auto">
              <a:xfrm>
                <a:off x="5086350" y="5715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cxnSp>
            <p:nvCxnSpPr>
              <p:cNvPr id="2125" name="AutoShape 77"/>
              <p:cNvCxnSpPr>
                <a:cxnSpLocks noChangeShapeType="1"/>
                <a:endCxn id="2091" idx="2"/>
              </p:cNvCxnSpPr>
              <p:nvPr/>
            </p:nvCxnSpPr>
            <p:spPr bwMode="auto">
              <a:xfrm>
                <a:off x="3824288" y="5562600"/>
                <a:ext cx="1247775" cy="22860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144" name="Text Box 96"/>
            <p:cNvSpPr txBox="1">
              <a:spLocks noChangeArrowheads="1"/>
            </p:cNvSpPr>
            <p:nvPr/>
          </p:nvSpPr>
          <p:spPr bwMode="auto">
            <a:xfrm>
              <a:off x="4806950" y="2438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51" name="Text Box 103"/>
            <p:cNvSpPr txBox="1">
              <a:spLocks noChangeArrowheads="1"/>
            </p:cNvSpPr>
            <p:nvPr/>
          </p:nvSpPr>
          <p:spPr bwMode="auto">
            <a:xfrm>
              <a:off x="4806950" y="53340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1</a:t>
              </a:r>
            </a:p>
          </p:txBody>
        </p:sp>
      </p:grp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6858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905000" y="101025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93" grpId="0"/>
      <p:bldP spid="2094" grpId="0"/>
      <p:bldP spid="2092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FF3C3C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400" y="1828800"/>
            <a:ext cx="358054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0000"/>
                </a:solidFill>
              </a:rPr>
              <a:t>NO</a:t>
            </a:r>
            <a:endParaRPr 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824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and 1 prize are left.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5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the prize (by symmetry), so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2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the prize (by symmetry), so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828800"/>
            <a:ext cx="358054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0000"/>
                </a:solidFill>
              </a:rPr>
              <a:t>NO</a:t>
            </a:r>
            <a:endParaRPr 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8100">
            <a:noFill/>
            <a:prstDash val="sys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 dirty="0">
                <a:latin typeface="Comic Sans MS" pitchFamily="-128" charset="0"/>
              </a:rPr>
              <a:t>: 6/9  = </a:t>
            </a:r>
            <a:r>
              <a:rPr lang="en-US" sz="2800" b="1" dirty="0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 dirty="0">
              <a:latin typeface="Comic Sans MS" pitchFamily="-128" charset="0"/>
            </a:endParaRPr>
          </a:p>
          <a:p>
            <a:r>
              <a:rPr lang="en-US" sz="2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 dirty="0">
                <a:latin typeface="Comic Sans MS" pitchFamily="-128" charset="0"/>
              </a:rPr>
              <a:t>: 6/18 = </a:t>
            </a:r>
            <a:r>
              <a:rPr lang="en-US" sz="2800" b="1" dirty="0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477000" y="2209800"/>
            <a:ext cx="2514600" cy="167640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1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6" grpId="0"/>
      <p:bldP spid="31857" grpId="0"/>
      <p:bldP spid="31858" grpId="0"/>
      <p:bldP spid="31859" grpId="0"/>
      <p:bldP spid="31860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probintro.</a:t>
            </a:r>
            <a:fld id="{17233D2A-0857-4415-88C1-423492E69A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600200"/>
            <a:ext cx="6144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  <a:latin typeface="Comic Sans MS" pitchFamily="-128" charset="0"/>
              </a:rPr>
              <a:t>Pr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-128" charset="0"/>
              </a:rPr>
              <a:t>[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-128" charset="0"/>
              </a:rPr>
              <a:t>wins</a:t>
            </a:r>
            <a:r>
              <a:rPr lang="en-US" sz="6600" dirty="0">
                <a:solidFill>
                  <a:srgbClr val="0000FF"/>
                </a:solidFill>
                <a:latin typeface="Comic Sans MS" pitchFamily="-128" charset="0"/>
              </a:rPr>
              <a:t>]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endParaRPr lang="en-US" sz="4800" dirty="0">
              <a:latin typeface="Comic Sans MS" pitchFamily="-12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72491"/>
              </p:ext>
            </p:extLst>
          </p:nvPr>
        </p:nvGraphicFramePr>
        <p:xfrm>
          <a:off x="3820886" y="2794000"/>
          <a:ext cx="1589314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609480" imgH="939600" progId="Equation.DSMT4">
                  <p:embed/>
                </p:oleObj>
              </mc:Choice>
              <mc:Fallback>
                <p:oleObj name="Equation" r:id="rId4" imgW="6094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86" y="2794000"/>
                        <a:ext cx="1589314" cy="1854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1828800"/>
            <a:ext cx="84582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Not always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28" charset="0"/>
              </a:rPr>
              <a:t>uniform</a:t>
            </a:r>
            <a:r>
              <a:rPr lang="en-US" sz="60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695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-128" charset="0"/>
              </a:rPr>
              <a:t>(tree helps)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1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 err="1" smtClean="0">
                <a:latin typeface="Comic Sans MS" pitchFamily="66" charset="0"/>
              </a:rPr>
              <a:t>Pr</a:t>
            </a:r>
            <a:r>
              <a:rPr lang="en-US" dirty="0"/>
              <a:t>[</a:t>
            </a:r>
            <a:r>
              <a:rPr lang="en-US" dirty="0" smtClean="0">
                <a:latin typeface="Comic Sans MS" pitchFamily="66" charset="0"/>
              </a:rPr>
              <a:t>2 Jacks]</a:t>
            </a:r>
            <a:r>
              <a:rPr lang="en-US" dirty="0" smtClean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86688"/>
              </p:ext>
            </p:extLst>
          </p:nvPr>
        </p:nvGraphicFramePr>
        <p:xfrm>
          <a:off x="617538" y="4640263"/>
          <a:ext cx="79184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5" name="Equation" r:id="rId4" imgW="2374900" imgH="508000" progId="Equation.DSMT4">
                  <p:embed/>
                </p:oleObj>
              </mc:Choice>
              <mc:Fallback>
                <p:oleObj name="Equation" r:id="rId4" imgW="23749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640263"/>
                        <a:ext cx="7918450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0"/>
          </a:schemeClr>
        </a:solidFill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14613</TotalTime>
  <Words>810</Words>
  <Application>Microsoft Macintosh PowerPoint</Application>
  <PresentationFormat>On-screen Show (4:3)</PresentationFormat>
  <Paragraphs>298</Paragraphs>
  <Slides>24</Slides>
  <Notes>24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6.042 Lecture Template</vt:lpstr>
      <vt:lpstr>Equation</vt:lpstr>
      <vt:lpstr>MathType 6.0 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Analyzing Monty Hall</vt:lpstr>
      <vt:lpstr>Analyzing Monty Hall</vt:lpstr>
      <vt:lpstr>Analyzing Monty Hall</vt:lpstr>
      <vt:lpstr>PowerPoint Presentation</vt:lpstr>
      <vt:lpstr>PowerPoint Presentation</vt:lpstr>
      <vt:lpstr>PowerPoint Presentation</vt:lpstr>
      <vt:lpstr>Finding Probability</vt:lpstr>
      <vt:lpstr>Finding Probability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1810</cp:revision>
  <cp:lastPrinted>2013-04-30T13:46:05Z</cp:lastPrinted>
  <dcterms:created xsi:type="dcterms:W3CDTF">2011-04-15T22:26:53Z</dcterms:created>
  <dcterms:modified xsi:type="dcterms:W3CDTF">2013-04-30T19:06:50Z</dcterms:modified>
</cp:coreProperties>
</file>