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306" r:id="rId2"/>
    <p:sldId id="257" r:id="rId3"/>
    <p:sldId id="263" r:id="rId4"/>
    <p:sldId id="380" r:id="rId5"/>
    <p:sldId id="266" r:id="rId6"/>
    <p:sldId id="265" r:id="rId7"/>
    <p:sldId id="258" r:id="rId8"/>
    <p:sldId id="273" r:id="rId9"/>
    <p:sldId id="274" r:id="rId10"/>
    <p:sldId id="361" r:id="rId11"/>
    <p:sldId id="362" r:id="rId12"/>
    <p:sldId id="322" r:id="rId13"/>
    <p:sldId id="276" r:id="rId14"/>
    <p:sldId id="381" r:id="rId15"/>
    <p:sldId id="382" r:id="rId16"/>
    <p:sldId id="383" r:id="rId17"/>
  </p:sldIdLst>
  <p:sldSz cx="9144000" cy="6858000" type="screen4x3"/>
  <p:notesSz cx="9601200" cy="7315200"/>
  <p:custDataLst>
    <p:tags r:id="rId21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E8E33"/>
    <a:srgbClr val="247643"/>
    <a:srgbClr val="FF33CC"/>
    <a:srgbClr val="24AC3E"/>
    <a:srgbClr val="1B7F3C"/>
    <a:srgbClr val="00A200"/>
    <a:srgbClr val="CC0099"/>
    <a:srgbClr val="A50021"/>
    <a:srgbClr val="EE0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181" autoAdjust="0"/>
    <p:restoredTop sz="99832" autoAdjust="0"/>
  </p:normalViewPr>
  <p:slideViewPr>
    <p:cSldViewPr snapToGrid="0" showGuides="1">
      <p:cViewPr varScale="1">
        <p:scale>
          <a:sx n="144" d="100"/>
          <a:sy n="144" d="100"/>
        </p:scale>
        <p:origin x="-104" y="-360"/>
      </p:cViewPr>
      <p:guideLst>
        <p:guide orient="horz" pos="2159"/>
        <p:guide pos="2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4D722A-3D16-4D5E-8BF0-A04FE35E8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7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E36780C-D2CC-4707-BDEA-F7C72E5CF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9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8E1F8E-F5F8-4661-BD48-A1E783B3581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499B0-6710-4636-8490-C796EFEAA83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BBE559-DE76-4E44-9C7B-0DED42B048F7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521798-985D-4B04-B768-D9A3BFDB5F2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521798-985D-4B04-B768-D9A3BFDB5F2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499B0-6710-4636-8490-C796EFEAA832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499B0-6710-4636-8490-C796EFEAA83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ADD5EA-4536-4330-B3A6-B1DE904BB54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2665FE-F139-4642-A140-E79D6344002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2665FE-F139-4642-A140-E79D6344002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E8A7BD-AA51-4487-B799-DCBB12C79567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A9A88-356F-491A-86F1-5BCF7C779EE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176D28-DB40-4423-A788-0CD47417302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34A965-4294-4661-9FDC-B2D98AC9BE6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9F66E-C113-4089-AACA-7F8FA70360E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maybe-</a:t>
            </a:r>
            <a:r>
              <a:rPr lang="en-US" dirty="0" err="1" smtClean="0"/>
              <a:t>indep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maybe-</a:t>
            </a:r>
            <a:r>
              <a:rPr lang="en-US" dirty="0" err="1" smtClean="0"/>
              <a:t>indep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maybe-</a:t>
            </a:r>
            <a:r>
              <a:rPr lang="en-US" dirty="0" err="1" smtClean="0"/>
              <a:t>indep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maybe-</a:t>
            </a:r>
            <a:r>
              <a:rPr lang="en-US" dirty="0" err="1" smtClean="0"/>
              <a:t>indep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0264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maybe-</a:t>
            </a:r>
            <a:r>
              <a:rPr lang="en-US" dirty="0" err="1" smtClean="0"/>
              <a:t>indep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318" y="1223318"/>
            <a:ext cx="8254313" cy="329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maybe-</a:t>
            </a:r>
            <a:r>
              <a:rPr lang="en-US" dirty="0" err="1" smtClean="0"/>
              <a:t>indep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8" name="Picture 6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95306" y="6546273"/>
            <a:ext cx="3381694" cy="311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     May 3, 2013</a:t>
            </a: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4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None/>
        <a:defRPr sz="28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maybe-</a:t>
            </a:r>
            <a:r>
              <a:rPr lang="en-US" dirty="0" err="1" smtClean="0"/>
              <a:t>indep</a:t>
            </a:r>
            <a:r>
              <a:rPr lang="en-US" dirty="0" smtClean="0"/>
              <a:t>.</a:t>
            </a:r>
            <a:fld id="{B7DC7BFF-89A2-4DCB-9AA1-7530640AAA0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8008" y="1776779"/>
            <a:ext cx="8076280" cy="3417711"/>
          </a:xfrm>
        </p:spPr>
        <p:txBody>
          <a:bodyPr/>
          <a:lstStyle/>
          <a:p>
            <a:pPr eaLnBrk="1" hangingPunct="1"/>
            <a:r>
              <a:rPr lang="en-US" sz="7200" dirty="0" smtClean="0"/>
              <a:t>Recognizing Independent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/>
              <a:t>Events</a:t>
            </a:r>
            <a:endParaRPr lang="en-US" sz="7200" dirty="0" smtClean="0"/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maybe-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maybe-</a:t>
            </a:r>
            <a:r>
              <a:rPr lang="en-US" dirty="0" err="1" smtClean="0"/>
              <a:t>indep</a:t>
            </a:r>
            <a:r>
              <a:rPr lang="en-US" dirty="0" smtClean="0"/>
              <a:t>.</a:t>
            </a:r>
            <a:fld id="{95BE0A17-CC8A-4359-9FA2-C5A7897B199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658" y="1345910"/>
            <a:ext cx="8774130" cy="414049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influence of IO’s magnetic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field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>
                <a:solidFill>
                  <a:srgbClr val="FF33CC"/>
                </a:solidFill>
              </a:rPr>
              <a:t>changes with phases</a:t>
            </a:r>
            <a:r>
              <a:rPr lang="en-US" sz="5400" dirty="0" smtClean="0"/>
              <a:t>!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--might affect radios in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ambulances, for example 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maybe-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maybe-</a:t>
            </a:r>
            <a:r>
              <a:rPr lang="en-US" dirty="0" err="1" smtClean="0"/>
              <a:t>indep</a:t>
            </a:r>
            <a:r>
              <a:rPr lang="en-US" dirty="0" smtClean="0"/>
              <a:t>.</a:t>
            </a:r>
            <a:fld id="{A2D81367-6BCD-497D-A5EA-C966CF7160B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723" y="2187003"/>
            <a:ext cx="8807979" cy="240777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Independence of </a:t>
            </a:r>
            <a:r>
              <a:rPr lang="en-US" sz="6000" dirty="0" smtClean="0">
                <a:solidFill>
                  <a:srgbClr val="0000CC"/>
                </a:solidFill>
              </a:rPr>
              <a:t>B</a:t>
            </a:r>
            <a:r>
              <a:rPr lang="en-US" sz="6000" dirty="0" smtClean="0"/>
              <a:t> &amp; </a:t>
            </a:r>
            <a:r>
              <a:rPr lang="en-US" sz="6000" dirty="0" smtClean="0">
                <a:solidFill>
                  <a:srgbClr val="0000CC"/>
                </a:solidFill>
              </a:rPr>
              <a:t>F</a:t>
            </a:r>
            <a:r>
              <a:rPr lang="en-US" sz="60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sz="6000" dirty="0" smtClean="0"/>
              <a:t>is actually unclear 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maybe-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maybe-</a:t>
            </a:r>
            <a:r>
              <a:rPr lang="en-US" dirty="0" err="1" smtClean="0"/>
              <a:t>indep</a:t>
            </a:r>
            <a:r>
              <a:rPr lang="en-US" dirty="0" smtClean="0"/>
              <a:t>.</a:t>
            </a:r>
            <a:fld id="{70BFCCC0-ED85-44D1-8BC0-19E6FB2DE4B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3793" y="1621703"/>
            <a:ext cx="8112039" cy="363451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have to compare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4800" dirty="0" smtClean="0"/>
              <a:t>all daily birth statistics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4800" dirty="0" smtClean="0"/>
              <a:t>daily birth statistics when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 IO was full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Babies &amp; Full Moons 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maybe-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maybe-</a:t>
            </a:r>
            <a:r>
              <a:rPr lang="en-US" dirty="0" err="1" smtClean="0"/>
              <a:t>indep</a:t>
            </a:r>
            <a:r>
              <a:rPr lang="en-US" dirty="0" smtClean="0"/>
              <a:t>.</a:t>
            </a:r>
            <a:fld id="{5A566AFE-CD65-40D2-BA2E-07E1403AEF0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565" y="1325365"/>
            <a:ext cx="8846048" cy="4438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if baby frequency 1:00--01AM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is </a:t>
            </a:r>
            <a:r>
              <a:rPr lang="en-US" sz="4400" dirty="0" smtClean="0">
                <a:solidFill>
                  <a:schemeClr val="accent2"/>
                </a:solidFill>
              </a:rPr>
              <a:t>same</a:t>
            </a:r>
            <a:r>
              <a:rPr lang="en-US" sz="4400" dirty="0" smtClean="0"/>
              <a:t> when IO is full: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chemeClr val="accent2"/>
                </a:solidFill>
              </a:rPr>
              <a:t>Pr{Baby born 1AM | IO is full}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chemeClr val="accent2"/>
                </a:solidFill>
              </a:rPr>
              <a:t> =  Pr{Baby born 1AM},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then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 and </a:t>
            </a:r>
            <a:r>
              <a:rPr lang="en-US" sz="4800" dirty="0" smtClean="0">
                <a:solidFill>
                  <a:srgbClr val="0000CC"/>
                </a:solidFill>
              </a:rPr>
              <a:t>F</a:t>
            </a:r>
            <a:r>
              <a:rPr lang="en-US" sz="4800" dirty="0" smtClean="0"/>
              <a:t> are independent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705678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maybe-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maybe-</a:t>
            </a:r>
            <a:r>
              <a:rPr lang="en-US" dirty="0" err="1" smtClean="0"/>
              <a:t>indep</a:t>
            </a:r>
            <a:r>
              <a:rPr lang="en-US" dirty="0" smtClean="0"/>
              <a:t>.</a:t>
            </a:r>
            <a:fld id="{5A566AFE-CD65-40D2-BA2E-07E1403AEF0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324" y="1748677"/>
            <a:ext cx="8589285" cy="3322335"/>
          </a:xfrm>
        </p:spPr>
        <p:txBody>
          <a:bodyPr/>
          <a:lstStyle/>
          <a:p>
            <a:pPr eaLnBrk="1" hangingPunct="1"/>
            <a:r>
              <a:rPr lang="en-US" sz="4400" dirty="0"/>
              <a:t>If </a:t>
            </a:r>
            <a:r>
              <a:rPr lang="en-US" sz="4400" dirty="0">
                <a:solidFill>
                  <a:srgbClr val="0000CC"/>
                </a:solidFill>
              </a:rPr>
              <a:t>B</a:t>
            </a:r>
            <a:r>
              <a:rPr lang="en-US" sz="4400" dirty="0"/>
              <a:t> and </a:t>
            </a:r>
            <a:r>
              <a:rPr lang="en-US" sz="4400" dirty="0">
                <a:solidFill>
                  <a:srgbClr val="0000CC"/>
                </a:solidFill>
              </a:rPr>
              <a:t>F</a:t>
            </a:r>
            <a:r>
              <a:rPr lang="en-US" sz="4400" dirty="0"/>
              <a:t> are independent,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then # babies born 1:00--01AM</a:t>
            </a:r>
          </a:p>
          <a:p>
            <a:pPr eaLnBrk="1" hangingPunct="1"/>
            <a:r>
              <a:rPr lang="en-US" sz="4400" dirty="0" smtClean="0"/>
              <a:t>should be </a:t>
            </a:r>
            <a:r>
              <a:rPr lang="en-US" sz="4400" dirty="0" smtClean="0">
                <a:solidFill>
                  <a:srgbClr val="0000CC"/>
                </a:solidFill>
              </a:rPr>
              <a:t>about the sa</a:t>
            </a:r>
            <a:r>
              <a:rPr lang="en-US" sz="4400" dirty="0" smtClean="0">
                <a:solidFill>
                  <a:schemeClr val="accent2"/>
                </a:solidFill>
              </a:rPr>
              <a:t>me</a:t>
            </a:r>
            <a:r>
              <a:rPr lang="en-US" sz="4400" dirty="0"/>
              <a:t> as </a:t>
            </a:r>
            <a:endParaRPr lang="en-US" sz="4400" dirty="0" smtClean="0"/>
          </a:p>
          <a:p>
            <a:pPr eaLnBrk="1" hangingPunct="1"/>
            <a:r>
              <a:rPr lang="en-US" sz="4400" dirty="0" smtClean="0"/>
              <a:t>usual when IO is full 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705678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maybe-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1370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maybe-</a:t>
            </a:r>
            <a:r>
              <a:rPr lang="en-US" dirty="0" err="1" smtClean="0"/>
              <a:t>indep</a:t>
            </a:r>
            <a:r>
              <a:rPr lang="en-US" dirty="0" smtClean="0"/>
              <a:t>.</a:t>
            </a:r>
            <a:fld id="{A2D81367-6BCD-497D-A5EA-C966CF7160B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916" y="1022876"/>
            <a:ext cx="8167196" cy="487714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Independence of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 &amp; </a:t>
            </a:r>
            <a:r>
              <a:rPr lang="en-US" sz="4800" dirty="0" smtClean="0">
                <a:solidFill>
                  <a:srgbClr val="0000CC"/>
                </a:solidFill>
              </a:rPr>
              <a:t>F</a:t>
            </a:r>
            <a:r>
              <a:rPr lang="en-US" sz="48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is unclear.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Deciding whether to treat them as independent is a </a:t>
            </a:r>
            <a:r>
              <a:rPr lang="en-US" sz="4800" dirty="0" smtClean="0">
                <a:solidFill>
                  <a:srgbClr val="660066"/>
                </a:solidFill>
              </a:rPr>
              <a:t>matter of statistics</a:t>
            </a:r>
            <a:r>
              <a:rPr lang="en-US" sz="4800" dirty="0" smtClean="0"/>
              <a:t>, not theory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maybe-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0944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maybe-</a:t>
            </a:r>
            <a:r>
              <a:rPr lang="en-US" dirty="0" err="1" smtClean="0"/>
              <a:t>indep</a:t>
            </a:r>
            <a:r>
              <a:rPr lang="en-US" dirty="0" smtClean="0"/>
              <a:t>.</a:t>
            </a:r>
            <a:fld id="{A2D81367-6BCD-497D-A5EA-C966CF7160B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2189" y="1966519"/>
            <a:ext cx="7391048" cy="282228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Though </a:t>
            </a:r>
            <a:r>
              <a:rPr lang="en-US" sz="4800" dirty="0" smtClean="0">
                <a:solidFill>
                  <a:srgbClr val="0000CC"/>
                </a:solidFill>
              </a:rPr>
              <a:t>interpreting the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00CC"/>
                </a:solidFill>
              </a:rPr>
              <a:t>statistics</a:t>
            </a:r>
            <a:r>
              <a:rPr lang="en-US" sz="4800" dirty="0" smtClean="0"/>
              <a:t> does </a:t>
            </a:r>
            <a:r>
              <a:rPr lang="en-US" sz="4800" dirty="0" smtClean="0">
                <a:solidFill>
                  <a:srgbClr val="660066"/>
                </a:solidFill>
              </a:rPr>
              <a:t>require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660066"/>
                </a:solidFill>
              </a:rPr>
              <a:t>mathematical theory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maybe-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613019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maybe-</a:t>
            </a:r>
            <a:r>
              <a:rPr lang="en-US" dirty="0" err="1" smtClean="0"/>
              <a:t>indep</a:t>
            </a:r>
            <a:r>
              <a:rPr lang="en-US" dirty="0" smtClean="0"/>
              <a:t>.</a:t>
            </a:r>
            <a:fld id="{C35FC781-3E65-46D6-8429-1B5F2841414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Independent Events?</a:t>
            </a:r>
            <a:r>
              <a:rPr lang="en-US" sz="3200" smtClean="0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8392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B</a:t>
            </a:r>
            <a:r>
              <a:rPr lang="en-US" sz="3600" dirty="0" smtClean="0"/>
              <a:t>: Baby born at Mass General Hospital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/>
              <a:t>     between 1:00AM and 1:01AM.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F</a:t>
            </a:r>
            <a:r>
              <a:rPr lang="en-US" sz="3600" dirty="0" smtClean="0"/>
              <a:t>:</a:t>
            </a:r>
            <a:r>
              <a:rPr lang="en-US" sz="2800" dirty="0" smtClean="0"/>
              <a:t>  </a:t>
            </a:r>
            <a:r>
              <a:rPr lang="en-US" sz="3600" dirty="0" smtClean="0"/>
              <a:t>Jupiter’s moon IO is full.</a:t>
            </a:r>
            <a:endParaRPr lang="en-US" sz="2400" dirty="0" smtClean="0"/>
          </a:p>
        </p:txBody>
      </p:sp>
      <p:pic>
        <p:nvPicPr>
          <p:cNvPr id="3079" name="Picture 7" descr="PIA00583_thum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2895600" y="3276600"/>
            <a:ext cx="2743200" cy="2743200"/>
          </a:xfrm>
          <a:noFill/>
        </p:spPr>
      </p:pic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maybe-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maybe-</a:t>
            </a:r>
            <a:r>
              <a:rPr lang="en-US" dirty="0" err="1" smtClean="0"/>
              <a:t>indep</a:t>
            </a:r>
            <a:r>
              <a:rPr lang="en-US" dirty="0" smtClean="0"/>
              <a:t>.</a:t>
            </a:r>
            <a:fld id="{EF49FDF3-DC55-4DA0-AF17-8F95A8D045A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316" y="1797973"/>
            <a:ext cx="8332341" cy="318498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Does event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r>
              <a:rPr lang="en-US" sz="5400" dirty="0" smtClean="0"/>
              <a:t> (baby born)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have anything to do with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event </a:t>
            </a:r>
            <a:r>
              <a:rPr lang="en-US" sz="5400" dirty="0" smtClean="0">
                <a:solidFill>
                  <a:srgbClr val="0000CC"/>
                </a:solidFill>
              </a:rPr>
              <a:t>F</a:t>
            </a:r>
            <a:r>
              <a:rPr lang="en-US" sz="5400" dirty="0" smtClean="0"/>
              <a:t> (IO is full)?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smtClean="0"/>
              <a:t>Independent Events?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maybe-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maybe-</a:t>
            </a:r>
            <a:r>
              <a:rPr lang="en-US" dirty="0" err="1" smtClean="0"/>
              <a:t>indep</a:t>
            </a:r>
            <a:r>
              <a:rPr lang="en-US" dirty="0" smtClean="0"/>
              <a:t>.</a:t>
            </a:r>
            <a:fld id="{EF49FDF3-DC55-4DA0-AF17-8F95A8D045A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603" y="1479480"/>
            <a:ext cx="8262060" cy="3801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Does event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 (baby is born)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have anything to do with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event </a:t>
            </a:r>
            <a:r>
              <a:rPr lang="en-US" sz="4800" dirty="0" smtClean="0">
                <a:solidFill>
                  <a:srgbClr val="0000CC"/>
                </a:solidFill>
              </a:rPr>
              <a:t>F</a:t>
            </a:r>
            <a:r>
              <a:rPr lang="en-US" sz="4800" dirty="0" smtClean="0"/>
              <a:t> (IO is full)?</a:t>
            </a:r>
          </a:p>
          <a:p>
            <a:pPr algn="ctr" eaLnBrk="1" hangingPunct="1">
              <a:buFontTx/>
              <a:buNone/>
            </a:pPr>
            <a:r>
              <a:rPr lang="en-US" sz="6000" dirty="0" smtClean="0">
                <a:solidFill>
                  <a:srgbClr val="FF33CC"/>
                </a:solidFill>
              </a:rPr>
              <a:t>of course not!</a:t>
            </a:r>
            <a:endParaRPr lang="en-US" sz="7200" dirty="0" smtClean="0">
              <a:solidFill>
                <a:srgbClr val="FF33CC"/>
              </a:solidFill>
            </a:endParaRP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smtClean="0"/>
              <a:t>Independent Events?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maybe-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maybe-</a:t>
            </a:r>
            <a:r>
              <a:rPr lang="en-US" dirty="0" err="1" smtClean="0"/>
              <a:t>indep</a:t>
            </a:r>
            <a:r>
              <a:rPr lang="en-US" dirty="0" smtClean="0"/>
              <a:t>.</a:t>
            </a:r>
            <a:fld id="{F85DF8E6-2D4E-424C-8A64-596317D67FC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570" y="1632856"/>
            <a:ext cx="8902097" cy="424542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The events are</a:t>
            </a:r>
          </a:p>
          <a:p>
            <a:pPr algn="ctr" eaLnBrk="1" hangingPunct="1">
              <a:buFontTx/>
              <a:buNone/>
            </a:pP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CC0099"/>
                </a:solidFill>
              </a:rPr>
              <a:t>independent: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IO phase has </a:t>
            </a:r>
            <a:r>
              <a:rPr lang="en-US" sz="5400" i="1" dirty="0" smtClean="0"/>
              <a:t>no effect</a:t>
            </a:r>
            <a:r>
              <a:rPr lang="en-US" sz="5400" dirty="0" smtClean="0"/>
              <a:t> on birth frequency.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maybe-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maybe-</a:t>
            </a:r>
            <a:r>
              <a:rPr lang="en-US" dirty="0" err="1" smtClean="0"/>
              <a:t>indep</a:t>
            </a:r>
            <a:r>
              <a:rPr lang="en-US" dirty="0" smtClean="0"/>
              <a:t>.</a:t>
            </a:r>
            <a:fld id="{56D15FD8-A799-4B10-A950-01D0435A94E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Babies &amp; Full Moons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917" y="970531"/>
            <a:ext cx="8500271" cy="550041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/>
              <a:t>My sweet Aunt Daisy believed in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Astrology.  She thought celestial 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events </a:t>
            </a:r>
            <a:r>
              <a:rPr lang="en-US" sz="4000" dirty="0" smtClean="0">
                <a:solidFill>
                  <a:srgbClr val="FF33CC"/>
                </a:solidFill>
              </a:rPr>
              <a:t>could influence</a:t>
            </a:r>
            <a:r>
              <a:rPr lang="en-US" sz="4000" dirty="0" smtClean="0"/>
              <a:t> babies.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We might say “nonsense,” there’s</a:t>
            </a:r>
            <a:r>
              <a:rPr lang="en-US" sz="4000" dirty="0" smtClean="0">
                <a:solidFill>
                  <a:srgbClr val="1E8E33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1B7F3C"/>
                </a:solidFill>
              </a:rPr>
              <a:t>no effect</a:t>
            </a:r>
            <a:r>
              <a:rPr lang="en-US" sz="4000" dirty="0" smtClean="0"/>
              <a:t>.</a:t>
            </a:r>
          </a:p>
          <a:p>
            <a:pPr eaLnBrk="1" hangingPunct="1">
              <a:buNone/>
            </a:pPr>
            <a:r>
              <a:rPr lang="en-US" sz="4400" dirty="0" smtClean="0"/>
              <a:t>But Daisy</a:t>
            </a:r>
            <a:r>
              <a:rPr lang="en-US" sz="4400" dirty="0" smtClean="0">
                <a:solidFill>
                  <a:srgbClr val="1E8E33"/>
                </a:solidFill>
              </a:rPr>
              <a:t> </a:t>
            </a:r>
            <a:r>
              <a:rPr lang="en-US" sz="4400" dirty="0" smtClean="0">
                <a:solidFill>
                  <a:srgbClr val="FF33CC"/>
                </a:solidFill>
              </a:rPr>
              <a:t>might be right</a:t>
            </a:r>
          </a:p>
          <a:p>
            <a:pPr eaLnBrk="1" hangingPunct="1">
              <a:buNone/>
            </a:pPr>
            <a:r>
              <a:rPr lang="en-US" sz="4400" dirty="0" smtClean="0">
                <a:solidFill>
                  <a:srgbClr val="000000"/>
                </a:solidFill>
              </a:rPr>
              <a:t>(for wrong reasons)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maybe-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maybe-</a:t>
            </a:r>
            <a:r>
              <a:rPr lang="en-US" dirty="0" err="1" smtClean="0"/>
              <a:t>indep</a:t>
            </a:r>
            <a:r>
              <a:rPr lang="en-US" dirty="0" smtClean="0"/>
              <a:t>.</a:t>
            </a:r>
            <a:fld id="{326F81EE-CDCA-4EE9-BD35-0F63BF2B1A8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758" y="1598489"/>
            <a:ext cx="8086261" cy="366188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There </a:t>
            </a:r>
            <a:r>
              <a:rPr lang="en-US" sz="4800" dirty="0" smtClean="0">
                <a:solidFill>
                  <a:srgbClr val="660066"/>
                </a:solidFill>
              </a:rPr>
              <a:t>is </a:t>
            </a:r>
            <a:r>
              <a:rPr lang="en-US" sz="4800" dirty="0" smtClean="0"/>
              <a:t>an effect: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IO full and IO “new” are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different distances</a:t>
            </a:r>
            <a:r>
              <a:rPr lang="en-US" sz="4800" dirty="0" smtClean="0"/>
              <a:t> from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Earth.</a:t>
            </a:r>
            <a:endParaRPr lang="en-US" sz="4800" dirty="0" smtClean="0">
              <a:solidFill>
                <a:schemeClr val="accent2"/>
              </a:solidFill>
            </a:endParaRPr>
          </a:p>
        </p:txBody>
      </p:sp>
      <p:sp>
        <p:nvSpPr>
          <p:cNvPr id="41988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maybe-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maybe-</a:t>
            </a:r>
            <a:r>
              <a:rPr lang="en-US" dirty="0" err="1" smtClean="0"/>
              <a:t>indep</a:t>
            </a:r>
            <a:r>
              <a:rPr lang="en-US" dirty="0" smtClean="0"/>
              <a:t>.</a:t>
            </a:r>
            <a:fld id="{0BB89C5A-C403-4815-A3F6-EDBD9149D63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319963" cy="944563"/>
          </a:xfrm>
        </p:spPr>
        <p:txBody>
          <a:bodyPr/>
          <a:lstStyle/>
          <a:p>
            <a:pPr eaLnBrk="1" hangingPunct="1"/>
            <a:r>
              <a:rPr lang="en-US" sz="3200" smtClean="0"/>
              <a:t>C:\42\pub\jup-radio_070115.htm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" y="1301750"/>
            <a:ext cx="8915400" cy="41576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smtClean="0"/>
              <a:t>** INFORMATION FOR AMATEUR</a:t>
            </a:r>
          </a:p>
          <a:p>
            <a:pPr eaLnBrk="1" hangingPunct="1">
              <a:buFontTx/>
              <a:buNone/>
            </a:pPr>
            <a:r>
              <a:rPr lang="en-US" sz="3600" smtClean="0"/>
              <a:t>RADIO ASTRONOMERS ** JUPITER</a:t>
            </a:r>
          </a:p>
          <a:p>
            <a:pPr eaLnBrk="1" hangingPunct="1">
              <a:buFontTx/>
              <a:buNone/>
            </a:pPr>
            <a:r>
              <a:rPr lang="en-US" sz="3600" smtClean="0"/>
              <a:t>DECAMETRIC EMISSIONS **</a:t>
            </a:r>
          </a:p>
          <a:p>
            <a:pPr eaLnBrk="1" hangingPunct="1">
              <a:buFontTx/>
              <a:buNone/>
            </a:pPr>
            <a:r>
              <a:rPr lang="en-US" sz="3600" smtClean="0"/>
              <a:t>JUPITER EPHEMERIS  01 Jul 1994,</a:t>
            </a:r>
          </a:p>
          <a:p>
            <a:pPr eaLnBrk="1" hangingPunct="1">
              <a:buFontTx/>
              <a:buNone/>
            </a:pPr>
            <a:r>
              <a:rPr lang="en-US" sz="3600" smtClean="0"/>
              <a:t>0000UTC, Julian Day: 2449534.5, GMT</a:t>
            </a:r>
          </a:p>
          <a:p>
            <a:pPr eaLnBrk="1" hangingPunct="1">
              <a:buFontTx/>
              <a:buNone/>
            </a:pPr>
            <a:r>
              <a:rPr lang="en-US" sz="3600" smtClean="0"/>
              <a:t>Sidereal Time: 18h35m17s ….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maybe-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maybe-</a:t>
            </a:r>
            <a:r>
              <a:rPr lang="en-US" dirty="0" err="1" smtClean="0"/>
              <a:t>indep</a:t>
            </a:r>
            <a:r>
              <a:rPr lang="en-US" dirty="0" smtClean="0"/>
              <a:t>.</a:t>
            </a:r>
            <a:fld id="{677826E3-95E6-4F27-8871-3C2BB5E9DC3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657350"/>
            <a:ext cx="8451850" cy="353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rgbClr val="660066"/>
                </a:solidFill>
              </a:rPr>
              <a:t>SUMMARY</a:t>
            </a:r>
            <a:r>
              <a:rPr lang="en-US" sz="3200" dirty="0" smtClean="0"/>
              <a:t>: Jupiter's HF emissions are</a:t>
            </a:r>
          </a:p>
          <a:p>
            <a:pPr eaLnBrk="1" hangingPunct="1">
              <a:buFontTx/>
              <a:buNone/>
            </a:pPr>
            <a:r>
              <a:rPr lang="en-US" sz="3200" dirty="0" smtClean="0"/>
              <a:t>…heard on earth when Jupiter's magnetic</a:t>
            </a:r>
          </a:p>
          <a:p>
            <a:pPr eaLnBrk="1" hangingPunct="1">
              <a:buFontTx/>
              <a:buNone/>
            </a:pPr>
            <a:r>
              <a:rPr lang="en-US" sz="3200" dirty="0" smtClean="0"/>
              <a:t> field "sweeps" the earth every 9h55m27s </a:t>
            </a:r>
          </a:p>
          <a:p>
            <a:pPr eaLnBrk="1" hangingPunct="1">
              <a:buFontTx/>
              <a:buNone/>
            </a:pPr>
            <a:r>
              <a:rPr lang="en-US" sz="3200" dirty="0" smtClean="0"/>
              <a:t>and at other times when </a:t>
            </a:r>
            <a:r>
              <a:rPr lang="en-US" sz="3200" dirty="0" smtClean="0">
                <a:solidFill>
                  <a:schemeClr val="accent2"/>
                </a:solidFill>
              </a:rPr>
              <a:t>Io's geometric</a:t>
            </a:r>
          </a:p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chemeClr val="accent2"/>
                </a:solidFill>
              </a:rPr>
              <a:t>position influences activity.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319963" cy="944563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C:\42\pub\jup-radio_070115.htm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maybe-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1"/>
  <p:tag name="USEBOLDAMS" val="0"/>
  <p:tag name="DEFAULTDISPLAYSOURCE" val="&#10;\documentclass{slides}\pagestyle{empty}&#10;\input{c:/latex-macros/texpoint.sty}&#10;\begin{document}&#10;$   $&#10;\end{document}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300"/>
  <p:tag name="DEFAULTMAGNIFICATION" val="2000"/>
  <p:tag name="DEFAULTFONTSIZE" val="12"/>
  <p:tag name="DEFAULTWORDWRAP" val="1"/>
  <p:tag name="DEFAULTWIDTH" val="348"/>
  <p:tag name="DEFAULTHEIGHT" val="36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>
            <a:solidFill>
              <a:schemeClr val="accent2"/>
            </a:solidFill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3067</TotalTime>
  <Words>611</Words>
  <Application>Microsoft Macintosh PowerPoint</Application>
  <PresentationFormat>On-screen Show (4:3)</PresentationFormat>
  <Paragraphs>126</Paragraphs>
  <Slides>16</Slides>
  <Notes>16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1_Default Design</vt:lpstr>
      <vt:lpstr>Recognizing Independent Events</vt:lpstr>
      <vt:lpstr>Independent Events? </vt:lpstr>
      <vt:lpstr>Independent Events?</vt:lpstr>
      <vt:lpstr>Independent Events?</vt:lpstr>
      <vt:lpstr>Babies &amp; Full Moons</vt:lpstr>
      <vt:lpstr>Babies &amp; Full Moons</vt:lpstr>
      <vt:lpstr>Babies &amp; Full Moons</vt:lpstr>
      <vt:lpstr>C:\42\pub\jup-radio_070115.htm</vt:lpstr>
      <vt:lpstr>C:\42\pub\jup-radio_070115.htm</vt:lpstr>
      <vt:lpstr>Babies &amp; Full Moons</vt:lpstr>
      <vt:lpstr>Babies &amp; Full Moons</vt:lpstr>
      <vt:lpstr>Babies &amp; Full Moons </vt:lpstr>
      <vt:lpstr>Babies &amp; Full Moons</vt:lpstr>
      <vt:lpstr>Babies &amp; Full Moons</vt:lpstr>
      <vt:lpstr>Babies &amp; Full Moons</vt:lpstr>
      <vt:lpstr>Babies &amp; Full Moons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229</cp:revision>
  <cp:lastPrinted>2012-04-23T21:15:39Z</cp:lastPrinted>
  <dcterms:created xsi:type="dcterms:W3CDTF">2011-04-25T16:32:47Z</dcterms:created>
  <dcterms:modified xsi:type="dcterms:W3CDTF">2013-04-30T20:12:08Z</dcterms:modified>
</cp:coreProperties>
</file>