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6" r:id="rId2"/>
    <p:sldId id="407" r:id="rId3"/>
    <p:sldId id="423" r:id="rId4"/>
    <p:sldId id="408" r:id="rId5"/>
    <p:sldId id="421" r:id="rId6"/>
    <p:sldId id="409" r:id="rId7"/>
    <p:sldId id="412" r:id="rId8"/>
    <p:sldId id="413" r:id="rId9"/>
    <p:sldId id="414" r:id="rId10"/>
    <p:sldId id="403" r:id="rId11"/>
    <p:sldId id="416" r:id="rId12"/>
    <p:sldId id="415" r:id="rId13"/>
    <p:sldId id="419" r:id="rId14"/>
    <p:sldId id="382" r:id="rId15"/>
    <p:sldId id="417" r:id="rId16"/>
    <p:sldId id="402" r:id="rId17"/>
    <p:sldId id="398" r:id="rId18"/>
    <p:sldId id="383" r:id="rId19"/>
    <p:sldId id="405" r:id="rId20"/>
    <p:sldId id="399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42" d="100"/>
          <a:sy n="142" d="100"/>
        </p:scale>
        <p:origin x="-168" y="-104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Mutually 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4000" dirty="0" smtClean="0">
                <a:latin typeface="+mj-lt"/>
              </a:rPr>
              <a:t> times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i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[Head on </a:t>
            </a:r>
            <a:r>
              <a:rPr lang="en-US" sz="4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4000" baseline="30000" dirty="0" err="1" smtClean="0">
                <a:solidFill>
                  <a:srgbClr val="0000CC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flip]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O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  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lang="en-US" sz="4000" dirty="0">
                <a:solidFill>
                  <a:srgbClr val="0000CC"/>
                </a:solidFill>
                <a:latin typeface="Comic Sans MS"/>
                <a:cs typeface="Comic Sans MS"/>
              </a:rPr>
              <a:t>:=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[Odd # Heads]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61" y="3312041"/>
            <a:ext cx="882898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800000"/>
                </a:solidFill>
                <a:latin typeface="Comic Sans MS"/>
                <a:cs typeface="Comic Sans MS"/>
              </a:rPr>
              <a:t>Claim: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Any set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these</a:t>
            </a:r>
          </a:p>
          <a:p>
            <a:pPr algn="l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events are mutually independent,</a:t>
            </a:r>
          </a:p>
          <a:p>
            <a:pPr algn="l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all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k+1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of them are not.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 smtClean="0"/>
              <a:t>-way Independence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2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25" y="122770"/>
            <a:ext cx="65532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829" y="880653"/>
            <a:ext cx="6817762" cy="4728335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any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 are</a:t>
            </a:r>
          </a:p>
          <a:p>
            <a:r>
              <a:rPr lang="en-US" sz="4800" dirty="0" smtClean="0"/>
              <a:t>mutually independent.</a:t>
            </a:r>
          </a:p>
          <a:p>
            <a:pPr algn="ctr"/>
            <a:r>
              <a:rPr lang="en-US" sz="4800" dirty="0">
                <a:solidFill>
                  <a:srgbClr val="660066"/>
                </a:solidFill>
              </a:rPr>
              <a:t>Pairwise</a:t>
            </a:r>
            <a:r>
              <a:rPr lang="en-US" sz="4800" dirty="0"/>
              <a:t>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CC"/>
                </a:solidFill>
              </a:rPr>
              <a:t>2</a:t>
            </a:r>
            <a:r>
              <a:rPr lang="en-US" sz="4800" dirty="0"/>
              <a:t>-</a:t>
            </a:r>
            <a:r>
              <a:rPr lang="en-US" sz="4800" dirty="0" smtClean="0"/>
              <a:t>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941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25" y="122770"/>
            <a:ext cx="65532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005" y="854200"/>
            <a:ext cx="7611547" cy="5783321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any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 are</a:t>
            </a:r>
          </a:p>
          <a:p>
            <a:r>
              <a:rPr lang="en-US" sz="4800" dirty="0" smtClean="0"/>
              <a:t>mutually independent.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   O, H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</a:t>
            </a:r>
            <a:r>
              <a:rPr lang="en-US" sz="4400" b="1" dirty="0">
                <a:solidFill>
                  <a:srgbClr val="0000CC"/>
                </a:solidFill>
                <a:latin typeface="AbadiMT-CondensedExtraBold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AbadiMT-CondensedExtraBold"/>
              </a:rPr>
              <a:t>…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rgbClr val="660066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are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-way,</a:t>
            </a:r>
          </a:p>
          <a:p>
            <a:r>
              <a:rPr lang="en-US" sz="4800" dirty="0" smtClean="0"/>
              <a:t>not (</a:t>
            </a:r>
            <a:r>
              <a:rPr lang="en-US" sz="4800" dirty="0" smtClean="0">
                <a:solidFill>
                  <a:srgbClr val="0000CC"/>
                </a:solidFill>
              </a:rPr>
              <a:t>k+1</a:t>
            </a:r>
            <a:r>
              <a:rPr lang="en-US" sz="4800" dirty="0" smtClean="0"/>
              <a:t>)-way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0215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(k-1)</a:t>
            </a:r>
            <a:r>
              <a:rPr lang="en-US" sz="4800" dirty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8298"/>
              </p:ext>
            </p:extLst>
          </p:nvPr>
        </p:nvGraphicFramePr>
        <p:xfrm>
          <a:off x="1933575" y="3819525"/>
          <a:ext cx="60594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3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819525"/>
                        <a:ext cx="6059488" cy="226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885" y="3765098"/>
            <a:ext cx="1139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7691990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18" y="1225864"/>
            <a:ext cx="8367372" cy="3270833"/>
          </a:xfrm>
        </p:spPr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 …,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satisfy the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sz="4400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59279"/>
              </p:ext>
            </p:extLst>
          </p:nvPr>
        </p:nvGraphicFramePr>
        <p:xfrm>
          <a:off x="609600" y="3473450"/>
          <a:ext cx="7872413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76" name="Equation" r:id="rId3" imgW="1803400" imgH="558800" progId="Equation.DSMT4">
                  <p:embed/>
                </p:oleObj>
              </mc:Choice>
              <mc:Fallback>
                <p:oleObj name="Equation" r:id="rId3" imgW="1803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473450"/>
                        <a:ext cx="7872413" cy="243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8740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22" y="1123442"/>
            <a:ext cx="7629405" cy="4601591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 the probability that 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  <a:sym typeface="Euclid Symbol"/>
              </a:rPr>
              <a:t>i </a:t>
            </a:r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occurs</a:t>
            </a:r>
            <a:endParaRPr lang="en-US" sz="4800" dirty="0" smtClean="0">
              <a:solidFill>
                <a:srgbClr val="0000CC"/>
              </a:solidFill>
              <a:sym typeface="Euclid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988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31815"/>
              </p:ext>
            </p:extLst>
          </p:nvPr>
        </p:nvGraphicFramePr>
        <p:xfrm>
          <a:off x="1550988" y="2605088"/>
          <a:ext cx="6670675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6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605088"/>
                        <a:ext cx="6670675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07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22" y="1123442"/>
            <a:ext cx="7629405" cy="4601591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 the probability that 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  <a:sym typeface="Euclid Symbol"/>
              </a:rPr>
              <a:t>i </a:t>
            </a:r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occurs is unchanged by 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which other ones occur.</a:t>
            </a:r>
            <a:endParaRPr lang="en-US" sz="4800" dirty="0" smtClean="0">
              <a:solidFill>
                <a:srgbClr val="0000CC"/>
              </a:solidFill>
              <a:sym typeface="Euclid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8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1" y="1086950"/>
            <a:ext cx="8428420" cy="5253584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47262"/>
              </p:ext>
            </p:extLst>
          </p:nvPr>
        </p:nvGraphicFramePr>
        <p:xfrm>
          <a:off x="243601" y="3725070"/>
          <a:ext cx="8439650" cy="27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4" name="Equation" r:id="rId4" imgW="2400300" imgH="787400" progId="Equation.DSMT4">
                  <p:embed/>
                </p:oleObj>
              </mc:Choice>
              <mc:Fallback>
                <p:oleObj name="Equation" r:id="rId4" imgW="24003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01" y="3725070"/>
                        <a:ext cx="8439650" cy="27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1" y="1086950"/>
            <a:ext cx="8428420" cy="5253584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50810"/>
              </p:ext>
            </p:extLst>
          </p:nvPr>
        </p:nvGraphicFramePr>
        <p:xfrm>
          <a:off x="1309950" y="3682890"/>
          <a:ext cx="6517750" cy="237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4" name="Equation" r:id="rId4" imgW="1638300" imgH="596900" progId="Equation.DSMT4">
                  <p:embed/>
                </p:oleObj>
              </mc:Choice>
              <mc:Fallback>
                <p:oleObj name="Equation" r:id="rId4" imgW="1638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950" y="3682890"/>
                        <a:ext cx="6517750" cy="2373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3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031" y="1179695"/>
            <a:ext cx="7835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Successive coin flips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i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</a:t>
            </a:r>
            <a:r>
              <a:rPr lang="en-US" sz="4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4000" baseline="30000" dirty="0" err="1" smtClean="0">
                <a:solidFill>
                  <a:srgbClr val="0000CC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 is Heads]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What happens on the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5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 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flip is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independent of what happens on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st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4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+mj-lt"/>
              </a:rPr>
              <a:t>or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7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 flip: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63601"/>
              </p:ext>
            </p:extLst>
          </p:nvPr>
        </p:nvGraphicFramePr>
        <p:xfrm>
          <a:off x="376238" y="3883025"/>
          <a:ext cx="85042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6" name="Equation" r:id="rId4" imgW="2108200" imgH="419100" progId="Equation.DSMT4">
                  <p:embed/>
                </p:oleObj>
              </mc:Choice>
              <mc:Fallback>
                <p:oleObj name="Equation" r:id="rId4" imgW="21082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3883025"/>
                        <a:ext cx="85042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52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Pairwise 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1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[Head on 1</a:t>
            </a:r>
            <a:r>
              <a:rPr lang="en-US" sz="4000" baseline="30000" dirty="0" smtClean="0">
                <a:solidFill>
                  <a:srgbClr val="0000CC"/>
                </a:solidFill>
                <a:latin typeface="+mj-lt"/>
              </a:rPr>
              <a:t>st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flip]</a:t>
            </a:r>
          </a:p>
          <a:p>
            <a:pPr lvl="0" algn="l"/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2  </a:t>
            </a:r>
            <a:r>
              <a:rPr lang="en-US" sz="4000" dirty="0">
                <a:solidFill>
                  <a:srgbClr val="0000CC"/>
                </a:solidFill>
                <a:latin typeface="Comic Sans MS"/>
              </a:rPr>
              <a:t>::= [Head on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2</a:t>
            </a:r>
            <a:r>
              <a:rPr lang="en-US" sz="4000" baseline="30000" dirty="0" smtClean="0">
                <a:solidFill>
                  <a:srgbClr val="0000CC"/>
                </a:solidFill>
                <a:latin typeface="Comic Sans MS"/>
              </a:rPr>
              <a:t>nd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  </a:t>
            </a:r>
            <a:r>
              <a:rPr lang="en-US" sz="4000" dirty="0">
                <a:solidFill>
                  <a:srgbClr val="0000CC"/>
                </a:solidFill>
                <a:latin typeface="Comic Sans MS"/>
              </a:rPr>
              <a:t>flip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O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   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lang="en-US" sz="4000" dirty="0">
                <a:solidFill>
                  <a:srgbClr val="0000CC"/>
                </a:solidFill>
                <a:latin typeface="Comic Sans MS"/>
                <a:cs typeface="Comic Sans MS"/>
              </a:rPr>
              <a:t>:=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[Odd # Heads]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61" y="3973478"/>
            <a:ext cx="7650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800000"/>
                </a:solidFill>
                <a:latin typeface="Comic Sans MS"/>
                <a:cs typeface="Comic Sans MS"/>
              </a:rPr>
              <a:t>Claim: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 O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is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independent of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03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Pairwise 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2440" y="1916023"/>
            <a:ext cx="647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is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independent of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H</a:t>
            </a:r>
            <a:r>
              <a:rPr lang="en-US" sz="4400" baseline="-25000" dirty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66057"/>
              </p:ext>
            </p:extLst>
          </p:nvPr>
        </p:nvGraphicFramePr>
        <p:xfrm>
          <a:off x="841654" y="4692650"/>
          <a:ext cx="7473106" cy="10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6" name="Equation" r:id="rId4" imgW="2336800" imgH="292100" progId="Equation.DSMT4">
                  <p:embed/>
                </p:oleObj>
              </mc:Choice>
              <mc:Fallback>
                <p:oleObj name="Equation" r:id="rId4" imgW="2336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654" y="4692650"/>
                        <a:ext cx="7473106" cy="10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20172"/>
              </p:ext>
            </p:extLst>
          </p:nvPr>
        </p:nvGraphicFramePr>
        <p:xfrm>
          <a:off x="1537836" y="2686050"/>
          <a:ext cx="68659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7" name="Equation" r:id="rId6" imgW="2006600" imgH="228600" progId="Equation.DSMT4">
                  <p:embed/>
                </p:oleObj>
              </mc:Choice>
              <mc:Fallback>
                <p:oleObj name="Equation" r:id="rId6" imgW="200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7836" y="2686050"/>
                        <a:ext cx="68659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62234"/>
              </p:ext>
            </p:extLst>
          </p:nvPr>
        </p:nvGraphicFramePr>
        <p:xfrm>
          <a:off x="371475" y="3565761"/>
          <a:ext cx="8416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8" name="Equation" r:id="rId8" imgW="2298700" imgH="292100" progId="Equation.DSMT4">
                  <p:embed/>
                </p:oleObj>
              </mc:Choice>
              <mc:Fallback>
                <p:oleObj name="Equation" r:id="rId8" imgW="2298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475" y="3565761"/>
                        <a:ext cx="84169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4024" y="5589528"/>
            <a:ext cx="750123" cy="7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31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847" y="1987213"/>
            <a:ext cx="7011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But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O, 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4400" dirty="0" smtClean="0">
                <a:latin typeface="Comic Sans MS"/>
                <a:cs typeface="Comic Sans MS"/>
              </a:rPr>
              <a:t> mutually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independent: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6765"/>
              </p:ext>
            </p:extLst>
          </p:nvPr>
        </p:nvGraphicFramePr>
        <p:xfrm>
          <a:off x="934871" y="3544240"/>
          <a:ext cx="7279296" cy="113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3" name="Equation" r:id="rId4" imgW="1879600" imgH="292100" progId="Equation.DSMT4">
                  <p:embed/>
                </p:oleObj>
              </mc:Choice>
              <mc:Fallback>
                <p:oleObj name="Equation" r:id="rId4" imgW="1879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871" y="3544240"/>
                        <a:ext cx="7279296" cy="113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27700" cy="86497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Not Mutually Ind</a:t>
            </a:r>
            <a:r>
              <a:rPr lang="en-US" sz="4000" dirty="0" smtClean="0"/>
              <a:t>ependent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45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752</Words>
  <Application>Microsoft Macintosh PowerPoint</Application>
  <PresentationFormat>On-screen Show (4:3)</PresentationFormat>
  <Paragraphs>168</Paragraphs>
  <Slides>20</Slides>
  <Notes>19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1_Default Design</vt:lpstr>
      <vt:lpstr>Equation</vt:lpstr>
      <vt:lpstr>Mutually Independent Events</vt:lpstr>
      <vt:lpstr>Mutual Independence</vt:lpstr>
      <vt:lpstr>Mutual Independence</vt:lpstr>
      <vt:lpstr>Mutual Independence</vt:lpstr>
      <vt:lpstr>Mutual Independence</vt:lpstr>
      <vt:lpstr>Mutual Independence</vt:lpstr>
      <vt:lpstr>Pairwise Independence</vt:lpstr>
      <vt:lpstr>Pairwise Independence</vt:lpstr>
      <vt:lpstr>Not Mutually Independent</vt:lpstr>
      <vt:lpstr>2-way Independence</vt:lpstr>
      <vt:lpstr>k-way Independence</vt:lpstr>
      <vt:lpstr>k-way Independence</vt:lpstr>
      <vt:lpstr>k-way Independence</vt:lpstr>
      <vt:lpstr>Mutual Independence</vt:lpstr>
      <vt:lpstr>k-way Independence</vt:lpstr>
      <vt:lpstr>Independent Product Rule</vt:lpstr>
      <vt:lpstr>k-way Independence</vt:lpstr>
      <vt:lpstr>2-way vs 3-way independence</vt:lpstr>
      <vt:lpstr>2-way vs 3-way Independence</vt:lpstr>
      <vt:lpstr>Mutual 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260</cp:revision>
  <cp:lastPrinted>2012-04-23T21:15:39Z</cp:lastPrinted>
  <dcterms:created xsi:type="dcterms:W3CDTF">2011-04-25T16:32:47Z</dcterms:created>
  <dcterms:modified xsi:type="dcterms:W3CDTF">2013-05-02T23:51:32Z</dcterms:modified>
</cp:coreProperties>
</file>