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96" r:id="rId2"/>
    <p:sldId id="290" r:id="rId3"/>
    <p:sldId id="280" r:id="rId4"/>
    <p:sldId id="282" r:id="rId5"/>
    <p:sldId id="288" r:id="rId6"/>
    <p:sldId id="284" r:id="rId7"/>
    <p:sldId id="285" r:id="rId8"/>
    <p:sldId id="286" r:id="rId9"/>
    <p:sldId id="295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195"/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2" autoAdjust="0"/>
    <p:restoredTop sz="97554" autoAdjust="0"/>
  </p:normalViewPr>
  <p:slideViewPr>
    <p:cSldViewPr>
      <p:cViewPr>
        <p:scale>
          <a:sx n="150" d="100"/>
          <a:sy n="150" d="100"/>
        </p:scale>
        <p:origin x="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0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6341F-3A17-49EE-BBB9-E4A3C8A3E3C4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16D9-2207-484D-A668-F9515BC956C3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36EA3-11A4-4365-A7A4-32FAD20FE25C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93A63-816A-43C0-80E9-05F91268D6C6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probrules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May 1,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7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5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14" Type="http://schemas.openxmlformats.org/officeDocument/2006/relationships/oleObject" Target="../embeddings/oleObject4.bin"/><Relationship Id="rId1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.xml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samplespace.</a:t>
            </a:r>
            <a:fld id="{17233D2A-0857-4415-88C1-423492E69A2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658" y="2057400"/>
            <a:ext cx="769854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Derived Rules</a:t>
            </a:r>
          </a:p>
          <a:p>
            <a:r>
              <a:rPr lang="en-US" sz="8800" smtClean="0"/>
              <a:t>of Probability</a:t>
            </a:r>
            <a:endParaRPr lang="en-US" sz="88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22370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143000"/>
            <a:ext cx="8763000" cy="5029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endParaRPr lang="en-US" sz="4400" dirty="0" smtClean="0">
              <a:latin typeface="Comic Sans MS" pitchFamily="-128" charset="0"/>
              <a:sym typeface="Euclid Math One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Math One" pitchFamily="18" charset="2"/>
              </a:rPr>
              <a:t>sigma field </a:t>
            </a:r>
            <a:r>
              <a:rPr lang="en-US" sz="44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E</a:t>
            </a:r>
            <a:r>
              <a:rPr lang="en-US" sz="4400" dirty="0" smtClean="0">
                <a:latin typeface="Comic Sans MS"/>
                <a:cs typeface="Comic Sans MS"/>
                <a:sym typeface="Euclid Math One" pitchFamily="18" charset="2"/>
              </a:rPr>
              <a:t>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Math One" pitchFamily="18" charset="2"/>
              </a:rPr>
              <a:t>events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:</a:t>
            </a:r>
            <a:r>
              <a:rPr lang="en-US" sz="4800" dirty="0">
                <a:cs typeface="Comic Sans MS"/>
                <a:sym typeface="Euclid Math One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E</a:t>
            </a:r>
            <a:r>
              <a:rPr lang="en-US" sz="4800" dirty="0" smtClean="0">
                <a:cs typeface="Comic Sans MS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[0,1]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(a)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Pr{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} = 1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(b) the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Sum Rule.</a:t>
            </a:r>
            <a:endParaRPr lang="en-US" sz="4400" dirty="0" smtClean="0"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Difference Rule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79525" y="2246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85" y="1524000"/>
            <a:ext cx="80667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</a:rPr>
              <a:t>Pr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[A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-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B]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=</a:t>
            </a:r>
          </a:p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  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</a:rPr>
              <a:t>Pr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[A</a:t>
            </a:r>
            <a:r>
              <a:rPr lang="en-US" sz="7200" dirty="0">
                <a:solidFill>
                  <a:srgbClr val="0000E5"/>
                </a:solidFill>
                <a:sym typeface="Euclid Symbol"/>
              </a:rPr>
              <a:t>]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 –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Pr</a:t>
            </a:r>
            <a:r>
              <a:rPr lang="en-US" sz="7200" dirty="0">
                <a:solidFill>
                  <a:srgbClr val="0000E5"/>
                </a:solidFill>
                <a:sym typeface="Euclid Symbol"/>
              </a:rPr>
              <a:t>[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A</a:t>
            </a:r>
            <a:r>
              <a:rPr lang="en-US" sz="7200" b="1" dirty="0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B]</a:t>
            </a:r>
            <a:endParaRPr lang="en-US" sz="72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14800"/>
            <a:ext cx="825929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because by Sum Rule:</a:t>
            </a:r>
          </a:p>
          <a:p>
            <a:pPr>
              <a:spcBef>
                <a:spcPts val="1200"/>
              </a:spcBef>
            </a:pP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Pr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[A</a:t>
            </a:r>
            <a:r>
              <a:rPr lang="en-US" sz="5400" dirty="0">
                <a:solidFill>
                  <a:srgbClr val="0000E5"/>
                </a:solidFill>
              </a:rPr>
              <a:t>]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=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Pr</a:t>
            </a:r>
            <a:r>
              <a:rPr lang="en-US" sz="5400" dirty="0">
                <a:solidFill>
                  <a:srgbClr val="0000E5"/>
                </a:solidFill>
              </a:rPr>
              <a:t>[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="1" dirty="0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B]+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Pr</a:t>
            </a:r>
            <a:r>
              <a:rPr lang="en-US" sz="5400" dirty="0">
                <a:solidFill>
                  <a:srgbClr val="0000E5"/>
                </a:solidFill>
                <a:sym typeface="Euclid Symbol"/>
              </a:rPr>
              <a:t>[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A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-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B]</a:t>
            </a:r>
            <a:endParaRPr lang="en-US" sz="54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371600"/>
            <a:ext cx="8077200" cy="2590800"/>
          </a:xfrm>
          <a:prstGeom prst="rect">
            <a:avLst/>
          </a:prstGeom>
          <a:noFill/>
          <a:ln w="44450">
            <a:solidFill>
              <a:srgbClr val="CC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09600" y="1143000"/>
            <a:ext cx="787487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[A</a:t>
            </a:r>
            <a:r>
              <a:rPr lang="en-US" sz="9600" b="1" dirty="0" smtClean="0">
                <a:solidFill>
                  <a:srgbClr val="0000E5"/>
                </a:solidFill>
                <a:latin typeface="Comic Sans MS" pitchFamily="-128" charset="0"/>
                <a:sym typeface="Symbol"/>
              </a:rPr>
              <a:t>∪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B]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[A</a:t>
            </a:r>
            <a:r>
              <a:rPr lang="en-US" sz="9600" dirty="0">
                <a:solidFill>
                  <a:srgbClr val="0000E5"/>
                </a:solidFill>
                <a:latin typeface="Comic Sans MS" pitchFamily="-128" charset="0"/>
              </a:rPr>
              <a:t>]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+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[B</a:t>
            </a:r>
            <a:r>
              <a:rPr lang="en-US" sz="9600" dirty="0">
                <a:solidFill>
                  <a:srgbClr val="0000E5"/>
                </a:solidFill>
                <a:latin typeface="Comic Sans MS" pitchFamily="-128" charset="0"/>
              </a:rPr>
              <a:t>]</a:t>
            </a:r>
            <a:endParaRPr lang="en-US" sz="9600" dirty="0" smtClean="0">
              <a:solidFill>
                <a:srgbClr val="0000E5"/>
              </a:solidFill>
              <a:latin typeface="Comic Sans MS" pitchFamily="-128" charset="0"/>
            </a:endParaRPr>
          </a:p>
          <a:p>
            <a:r>
              <a:rPr lang="en-US" sz="9600" dirty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 -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[A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∩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B]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858485"/>
              </p:ext>
            </p:extLst>
          </p:nvPr>
        </p:nvGraphicFramePr>
        <p:xfrm>
          <a:off x="438150" y="1952625"/>
          <a:ext cx="8245475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1" name="Equation" r:id="rId8" imgW="2489200" imgH="914400" progId="Equation.DSMT4">
                  <p:embed/>
                </p:oleObj>
              </mc:Choice>
              <mc:Fallback>
                <p:oleObj name="Equation" r:id="rId8" imgW="248920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952625"/>
                        <a:ext cx="8245475" cy="302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The Union Bound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978576"/>
              </p:ext>
            </p:extLst>
          </p:nvPr>
        </p:nvGraphicFramePr>
        <p:xfrm>
          <a:off x="806450" y="1816100"/>
          <a:ext cx="7529513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3" name="Equation" r:id="rId4" imgW="965200" imgH="444500" progId="Equation.DSMT4">
                  <p:embed/>
                </p:oleObj>
              </mc:Choice>
              <mc:Fallback>
                <p:oleObj name="Equation" r:id="rId4" imgW="9652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1816100"/>
                        <a:ext cx="7529513" cy="346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Monotonicity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826" y="2743200"/>
            <a:ext cx="80798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</a:t>
            </a:r>
            <a:r>
              <a:rPr lang="en-US" sz="80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A]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Pr</a:t>
            </a:r>
            <a:r>
              <a:rPr lang="en-US" sz="8000" dirty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[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A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∪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B]</a:t>
            </a:r>
            <a:endParaRPr lang="en-US" sz="8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Boole’s Inequality</a:t>
            </a:r>
          </a:p>
        </p:txBody>
      </p:sp>
      <p:pic>
        <p:nvPicPr>
          <p:cNvPr id="30723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164344"/>
              </p:ext>
            </p:extLst>
          </p:nvPr>
        </p:nvGraphicFramePr>
        <p:xfrm>
          <a:off x="752475" y="2895600"/>
          <a:ext cx="7624763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45" name="Equation" r:id="rId12" imgW="1435100" imgH="495300" progId="Equation.DSMT4">
                  <p:embed/>
                </p:oleObj>
              </mc:Choice>
              <mc:Fallback>
                <p:oleObj name="Equation" r:id="rId12" imgW="14351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895600"/>
                        <a:ext cx="7624763" cy="263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280551"/>
              </p:ext>
            </p:extLst>
          </p:nvPr>
        </p:nvGraphicFramePr>
        <p:xfrm>
          <a:off x="1524000" y="1371600"/>
          <a:ext cx="636104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46" name="Equation" r:id="rId14" imgW="1219200" imgH="292100" progId="Equation.DSMT4">
                  <p:embed/>
                </p:oleObj>
              </mc:Choice>
              <mc:Fallback>
                <p:oleObj name="Equation" r:id="rId14" imgW="1219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24000" y="1371600"/>
                        <a:ext cx="6361043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: a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</a:rPr>
              <a:t>countable</a:t>
            </a:r>
            <a:r>
              <a:rPr lang="en-US" sz="4400" dirty="0" smtClean="0">
                <a:latin typeface="Comic Sans MS" pitchFamily="-128" charset="0"/>
              </a:rPr>
              <a:t> set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endParaRPr lang="en-US" sz="4400" i="1" dirty="0" smtClean="0">
              <a:latin typeface="Comic Sans MS" pitchFamily="-128" charset="0"/>
              <a:sym typeface="Euclid Math One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     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 1]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 such tha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t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61934"/>
              </p:ext>
            </p:extLst>
          </p:nvPr>
        </p:nvGraphicFramePr>
        <p:xfrm>
          <a:off x="2133600" y="4557713"/>
          <a:ext cx="4344988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0" name="Equation" r:id="rId4" imgW="889000" imgH="381000" progId="Equation.DSMT4">
                  <p:embed/>
                </p:oleObj>
              </mc:Choice>
              <mc:Fallback>
                <p:oleObj name="Equation" r:id="rId4" imgW="889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57713"/>
                        <a:ext cx="4344988" cy="186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13112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\alpha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3"/>
  <p:tag name="PICTUREFILESIZE" val="11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begin{document}&#10;$tt 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6.125"/>
  <p:tag name="PICTUREFILESIZE" val="10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$ 99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24"/>
  <p:tag name="PICTUREFILESIZE" val="12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p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0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rgbClr val="CC00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14524</TotalTime>
  <Words>216</Words>
  <Application>Microsoft Macintosh PowerPoint</Application>
  <PresentationFormat>On-screen Show (4:3)</PresentationFormat>
  <Paragraphs>47</Paragraphs>
  <Slides>9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6.042 Lecture Template</vt:lpstr>
      <vt:lpstr>MathType 6.0 Equation</vt:lpstr>
      <vt:lpstr>Equation</vt:lpstr>
      <vt:lpstr>PowerPoint Presentation</vt:lpstr>
      <vt:lpstr>Probability Spaces</vt:lpstr>
      <vt:lpstr>Difference Rule</vt:lpstr>
      <vt:lpstr>Inclusion-Exclusion</vt:lpstr>
      <vt:lpstr>Inclusion-Exclusion</vt:lpstr>
      <vt:lpstr>The Union Bound</vt:lpstr>
      <vt:lpstr>Monotonicity</vt:lpstr>
      <vt:lpstr>Boole’s Inequality</vt:lpstr>
      <vt:lpstr>Probability Spaces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1795</cp:revision>
  <cp:lastPrinted>2013-04-30T19:14:58Z</cp:lastPrinted>
  <dcterms:created xsi:type="dcterms:W3CDTF">2011-04-15T22:26:53Z</dcterms:created>
  <dcterms:modified xsi:type="dcterms:W3CDTF">2013-04-30T19:25:53Z</dcterms:modified>
</cp:coreProperties>
</file>