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31.xml" ContentType="application/vnd.openxmlformats-officedocument.presentationml.notesSlide+xml"/>
  <Override PartName="/ppt/embeddings/oleObject22.bin" ContentType="application/vnd.openxmlformats-officedocument.oleObject"/>
  <Override PartName="/ppt/notesSlides/notesSlide3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4.xml" ContentType="application/vnd.openxmlformats-officedocument.presentationml.notesSlide+xml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06" r:id="rId2"/>
    <p:sldId id="417" r:id="rId3"/>
    <p:sldId id="406" r:id="rId4"/>
    <p:sldId id="410" r:id="rId5"/>
    <p:sldId id="365" r:id="rId6"/>
    <p:sldId id="418" r:id="rId7"/>
    <p:sldId id="408" r:id="rId8"/>
    <p:sldId id="419" r:id="rId9"/>
    <p:sldId id="440" r:id="rId10"/>
    <p:sldId id="420" r:id="rId11"/>
    <p:sldId id="407" r:id="rId12"/>
    <p:sldId id="409" r:id="rId13"/>
    <p:sldId id="404" r:id="rId14"/>
    <p:sldId id="421" r:id="rId15"/>
    <p:sldId id="422" r:id="rId16"/>
    <p:sldId id="423" r:id="rId17"/>
    <p:sldId id="411" r:id="rId18"/>
    <p:sldId id="386" r:id="rId19"/>
    <p:sldId id="388" r:id="rId20"/>
    <p:sldId id="412" r:id="rId21"/>
    <p:sldId id="300" r:id="rId22"/>
    <p:sldId id="416" r:id="rId23"/>
    <p:sldId id="425" r:id="rId24"/>
    <p:sldId id="426" r:id="rId25"/>
    <p:sldId id="427" r:id="rId26"/>
    <p:sldId id="428" r:id="rId27"/>
    <p:sldId id="429" r:id="rId28"/>
    <p:sldId id="393" r:id="rId29"/>
    <p:sldId id="430" r:id="rId30"/>
    <p:sldId id="441" r:id="rId31"/>
    <p:sldId id="431" r:id="rId32"/>
    <p:sldId id="432" r:id="rId33"/>
    <p:sldId id="436" r:id="rId34"/>
    <p:sldId id="434" r:id="rId35"/>
    <p:sldId id="437" r:id="rId36"/>
    <p:sldId id="438" r:id="rId37"/>
    <p:sldId id="439" r:id="rId38"/>
  </p:sldIdLst>
  <p:sldSz cx="9144000" cy="6858000" type="screen4x3"/>
  <p:notesSz cx="9601200" cy="7315200"/>
  <p:custDataLst>
    <p:tags r:id="rId4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24" d="100"/>
          <a:sy n="124" d="100"/>
        </p:scale>
        <p:origin x="-224" y="-112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029" y="1881953"/>
            <a:ext cx="8677009" cy="12978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0000FF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/>
              <a:t>Carol opens 2]</a:t>
            </a:r>
            <a:r>
              <a:rPr lang="en-US" dirty="0" smtClean="0"/>
              <a:t> </a:t>
            </a:r>
            <a:endParaRPr lang="en-US" sz="44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732831" y="3617098"/>
            <a:ext cx="388598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Likewise!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22837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6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5161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22230"/>
            <a:ext cx="2666353" cy="5996762"/>
            <a:chOff x="6340519" y="517000"/>
            <a:chExt cx="2666353" cy="5996762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5" y="2073502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249823"/>
                </p:ext>
              </p:extLst>
            </p:nvPr>
          </p:nvGraphicFramePr>
          <p:xfrm>
            <a:off x="6340519" y="517000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61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517000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158326"/>
                </p:ext>
              </p:extLst>
            </p:nvPr>
          </p:nvGraphicFramePr>
          <p:xfrm>
            <a:off x="6416934" y="434943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62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34943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69615"/>
            <a:ext cx="2666354" cy="5987285"/>
            <a:chOff x="6340519" y="469615"/>
            <a:chExt cx="2666354" cy="5987285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6" y="1984278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883747"/>
                </p:ext>
              </p:extLst>
            </p:nvPr>
          </p:nvGraphicFramePr>
          <p:xfrm>
            <a:off x="6340519" y="46961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6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46961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54712"/>
                </p:ext>
              </p:extLst>
            </p:nvPr>
          </p:nvGraphicFramePr>
          <p:xfrm>
            <a:off x="6416934" y="4292573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7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292573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94375370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71375" y="1988209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</p:spTree>
    <p:extLst>
      <p:ext uri="{BB962C8B-B14F-4D97-AF65-F5344CB8AC3E}">
        <p14:creationId xmlns:p14="http://schemas.microsoft.com/office/powerpoint/2010/main" val="300280697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27793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Also!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02356"/>
              </p:ext>
            </p:extLst>
          </p:nvPr>
        </p:nvGraphicFramePr>
        <p:xfrm>
          <a:off x="2944536" y="2541907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4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541907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43001" y="1409146"/>
            <a:ext cx="846379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Pr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[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0000"/>
                </a:solidFill>
                <a:latin typeface="Comic Sans MS"/>
              </a:rPr>
              <a:t>|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picked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 smtClean="0">
                <a:solidFill>
                  <a:srgbClr val="CC0099"/>
                </a:solidFill>
                <a:latin typeface="Comic Sans MS"/>
              </a:rPr>
              <a:t>&amp;</a:t>
            </a:r>
          </a:p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                       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goat at 2]</a:t>
            </a:r>
            <a:endParaRPr lang="en-US" sz="6600" kern="0" dirty="0">
              <a:solidFill>
                <a:srgbClr val="0000CC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68556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930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                      </a:t>
            </a:r>
            <a:r>
              <a:rPr lang="en-US" sz="4800" dirty="0" smtClean="0">
                <a:solidFill>
                  <a:srgbClr val="000000"/>
                </a:solidFill>
              </a:rPr>
              <a:t>goat at 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23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24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25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r>
              <a:rPr lang="en-US" sz="6600" dirty="0">
                <a:solidFill>
                  <a:srgbClr val="660066"/>
                </a:solidFill>
              </a:rPr>
              <a:t>often confusing</a:t>
            </a: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6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8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9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090311"/>
            <a:ext cx="9009669" cy="315896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Seems the contestant may as well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given</a:t>
            </a:r>
            <a:r>
              <a:rPr lang="en-US" sz="4400" dirty="0" smtClean="0">
                <a:solidFill>
                  <a:srgbClr val="A50021"/>
                </a:solidFill>
              </a:rPr>
              <a:t> </a:t>
            </a:r>
            <a:r>
              <a:rPr lang="en-US" sz="4400" dirty="0" smtClean="0">
                <a:solidFill>
                  <a:srgbClr val="660066"/>
                </a:solidFill>
              </a:rPr>
              <a:t>what he 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chooses.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083796"/>
            <a:ext cx="8287493" cy="34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</a:t>
            </a:r>
            <a:r>
              <a:rPr lang="en-US" sz="4400" dirty="0" smtClean="0">
                <a:solidFill>
                  <a:srgbClr val="FF33CC"/>
                </a:solidFill>
                <a:latin typeface="Comic Sans MS"/>
                <a:cs typeface="Comic Sans MS"/>
              </a:rPr>
              <a:t>Wait!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knows 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what door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he picked &amp; where a goat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is,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he knows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what door</a:t>
            </a:r>
            <a:r>
              <a:rPr lang="en-US" sz="5400" dirty="0" smtClean="0">
                <a:solidFill>
                  <a:srgbClr val="FF33CC"/>
                </a:solidFill>
                <a:latin typeface="Comic Sans MS"/>
                <a:cs typeface="Comic Sans MS"/>
              </a:rPr>
              <a:t> Carol opened!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349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91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78073845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93461" y="46353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97537" y="4148070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6778094"/>
      </p:ext>
    </p:extLst>
  </p:cSld>
  <p:clrMapOvr>
    <a:masterClrMapping/>
  </p:clrMapOvr>
  <p:transition xmlns:p14="http://schemas.microsoft.com/office/powerpoint/2010/main" advClick="0" advTm="2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8682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70000"/>
              </a:lnSpc>
              <a:spcAft>
                <a:spcPts val="1200"/>
              </a:spcAft>
            </a:pPr>
            <a:endParaRPr lang="en-US" sz="4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706931" y="4069234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5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3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4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1270345"/>
              </p:ext>
            </p:extLst>
          </p:nvPr>
        </p:nvGraphicFramePr>
        <p:xfrm>
          <a:off x="2716196" y="3916333"/>
          <a:ext cx="1983997" cy="205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22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196" y="3916333"/>
                        <a:ext cx="1983997" cy="2051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2706931" y="4097665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34993"/>
              </p:ext>
            </p:extLst>
          </p:nvPr>
        </p:nvGraphicFramePr>
        <p:xfrm>
          <a:off x="4502335" y="3888043"/>
          <a:ext cx="195103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23" name="Equation" r:id="rId6" imgW="355600" imgH="381000" progId="Equation.DSMT4">
                  <p:embed/>
                </p:oleObj>
              </mc:Choice>
              <mc:Fallback>
                <p:oleObj name="Equation" r:id="rId6" imgW="355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335" y="3888043"/>
                        <a:ext cx="1951038" cy="2090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039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502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74829"/>
              </p:ext>
            </p:extLst>
          </p:nvPr>
        </p:nvGraphicFramePr>
        <p:xfrm>
          <a:off x="1352909" y="2980743"/>
          <a:ext cx="4415665" cy="229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2" name="Equation" r:id="rId4" imgW="977900" imgH="508000" progId="Equation.DSMT4">
                  <p:embed/>
                </p:oleObj>
              </mc:Choice>
              <mc:Fallback>
                <p:oleObj name="Equation" r:id="rId4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909" y="2980743"/>
                        <a:ext cx="4415665" cy="22942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4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4382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7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79737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8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</p:spTree>
    <p:extLst>
      <p:ext uri="{BB962C8B-B14F-4D97-AF65-F5344CB8AC3E}">
        <p14:creationId xmlns:p14="http://schemas.microsoft.com/office/powerpoint/2010/main" val="41802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98280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0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17604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1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8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64" y="1213093"/>
            <a:ext cx="78748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By conditioning on </a:t>
            </a:r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everything</a:t>
            </a:r>
          </a:p>
          <a:p>
            <a:pPr algn="l"/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the contestant knows</a:t>
            </a:r>
            <a:r>
              <a:rPr lang="en-US" sz="4400" dirty="0" smtClean="0">
                <a:latin typeface="+mj-lt"/>
              </a:rPr>
              <a:t>, we’ve </a:t>
            </a:r>
          </a:p>
          <a:p>
            <a:pPr algn="l"/>
            <a:r>
              <a:rPr lang="en-US" sz="4400" dirty="0" smtClean="0">
                <a:latin typeface="+mj-lt"/>
              </a:rPr>
              <a:t>finally confirmed what we</a:t>
            </a:r>
          </a:p>
          <a:p>
            <a:pPr algn="l"/>
            <a:r>
              <a:rPr lang="en-US" sz="4400" dirty="0" smtClean="0">
                <a:latin typeface="+mj-lt"/>
              </a:rPr>
              <a:t>learned earlier: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45549"/>
              </p:ext>
            </p:extLst>
          </p:nvPr>
        </p:nvGraphicFramePr>
        <p:xfrm>
          <a:off x="1159475" y="3411837"/>
          <a:ext cx="6678917" cy="19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5" name="Equation" r:id="rId4" imgW="1587500" imgH="469900" progId="Equation.DSMT4">
                  <p:embed/>
                </p:oleObj>
              </mc:Choice>
              <mc:Fallback>
                <p:oleObj name="Equation" r:id="rId4" imgW="1587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9475" y="3411837"/>
                        <a:ext cx="6678917" cy="19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27810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Switch</a:t>
            </a:r>
            <a:r>
              <a:rPr lang="en-US" sz="4800" dirty="0"/>
              <a:t>!</a:t>
            </a:r>
            <a:endParaRPr lang="en-US" sz="4800" b="0" dirty="0" smtClean="0"/>
          </a:p>
        </p:txBody>
      </p:sp>
    </p:spTree>
    <p:extLst>
      <p:ext uri="{BB962C8B-B14F-4D97-AF65-F5344CB8AC3E}">
        <p14:creationId xmlns:p14="http://schemas.microsoft.com/office/powerpoint/2010/main" val="2013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</a:t>
            </a:r>
            <a:r>
              <a:rPr lang="en-US" sz="4400" dirty="0" smtClean="0">
                <a:latin typeface="+mj-lt"/>
              </a:rPr>
              <a:t>see how </a:t>
            </a:r>
            <a:r>
              <a:rPr lang="en-US" sz="4400" dirty="0" smtClean="0">
                <a:latin typeface="+mj-lt"/>
              </a:rPr>
              <a:t>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</a:t>
            </a:r>
          </a:p>
        </p:txBody>
      </p:sp>
    </p:spTree>
    <p:extLst>
      <p:ext uri="{BB962C8B-B14F-4D97-AF65-F5344CB8AC3E}">
        <p14:creationId xmlns:p14="http://schemas.microsoft.com/office/powerpoint/2010/main" val="362782108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811980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</a:t>
            </a:r>
            <a:r>
              <a:rPr lang="en-US" sz="4400" dirty="0" smtClean="0">
                <a:latin typeface="+mj-lt"/>
              </a:rPr>
              <a:t>see how </a:t>
            </a:r>
            <a:r>
              <a:rPr lang="en-US" sz="4400" dirty="0" smtClean="0">
                <a:latin typeface="+mj-lt"/>
              </a:rPr>
              <a:t>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</a:t>
            </a:r>
          </a:p>
        </p:txBody>
      </p:sp>
    </p:spTree>
    <p:extLst>
      <p:ext uri="{BB962C8B-B14F-4D97-AF65-F5344CB8AC3E}">
        <p14:creationId xmlns:p14="http://schemas.microsoft.com/office/powerpoint/2010/main" val="35303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</a:t>
            </a:r>
            <a:r>
              <a:rPr lang="en-US" sz="4400" dirty="0" smtClean="0">
                <a:latin typeface="+mj-lt"/>
              </a:rPr>
              <a:t>to see </a:t>
            </a:r>
            <a:r>
              <a:rPr lang="en-US" sz="4400" dirty="0" smtClean="0">
                <a:latin typeface="+mj-lt"/>
              </a:rPr>
              <a:t>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  The 4 step method</a:t>
            </a:r>
          </a:p>
          <a:p>
            <a:pPr algn="l"/>
            <a:r>
              <a:rPr lang="en-US" sz="4400" dirty="0" smtClean="0">
                <a:latin typeface="+mj-lt"/>
              </a:rPr>
              <a:t>is a good fall back approach.</a:t>
            </a:r>
          </a:p>
        </p:txBody>
      </p:sp>
    </p:spTree>
    <p:extLst>
      <p:ext uri="{BB962C8B-B14F-4D97-AF65-F5344CB8AC3E}">
        <p14:creationId xmlns:p14="http://schemas.microsoft.com/office/powerpoint/2010/main" val="269339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9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0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1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730" y="1891221"/>
            <a:ext cx="8519412" cy="12886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 </a:t>
            </a:r>
            <a:r>
              <a:rPr lang="en-US" sz="5400" dirty="0" smtClean="0">
                <a:solidFill>
                  <a:srgbClr val="0000FF"/>
                </a:solidFill>
              </a:rPr>
              <a:t>prize at 1</a:t>
            </a:r>
            <a:r>
              <a:rPr lang="en-US" sz="5400" dirty="0" smtClean="0"/>
              <a:t> </a:t>
            </a:r>
            <a:r>
              <a:rPr lang="en-US" sz="5400" b="1" dirty="0" smtClean="0"/>
              <a:t>| </a:t>
            </a:r>
            <a:r>
              <a:rPr lang="en-US" sz="5400" dirty="0" smtClean="0"/>
              <a:t>goat at 2]</a:t>
            </a:r>
            <a:r>
              <a:rPr lang="en-US" sz="4400" dirty="0" smtClean="0"/>
              <a:t> </a:t>
            </a:r>
            <a:endParaRPr lang="en-US" sz="48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902808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0056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848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2563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5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</p:spTree>
    <p:extLst>
      <p:ext uri="{BB962C8B-B14F-4D97-AF65-F5344CB8AC3E}">
        <p14:creationId xmlns:p14="http://schemas.microsoft.com/office/powerpoint/2010/main" val="2839641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72988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4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0509" y="2754938"/>
            <a:ext cx="2175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Carol</a:t>
            </a:r>
          </a:p>
          <a:p>
            <a:r>
              <a:rPr lang="en-US" sz="4400" dirty="0" smtClean="0">
                <a:latin typeface="+mj-lt"/>
              </a:rPr>
              <a:t>opens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5366" y="584054"/>
            <a:ext cx="1593729" cy="5304290"/>
            <a:chOff x="5935366" y="584054"/>
            <a:chExt cx="1593729" cy="5304290"/>
          </a:xfrm>
        </p:grpSpPr>
        <p:sp>
          <p:nvSpPr>
            <p:cNvPr id="125" name="TextBox 124"/>
            <p:cNvSpPr txBox="1"/>
            <p:nvPr/>
          </p:nvSpPr>
          <p:spPr>
            <a:xfrm>
              <a:off x="5936916" y="4373134"/>
              <a:ext cx="13324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247643"/>
                  </a:solidFill>
                  <a:latin typeface="+mj-lt"/>
                </a:rPr>
                <a:t>(3,1,1)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35366" y="5297616"/>
              <a:ext cx="14638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j-lt"/>
                </a:rPr>
                <a:t>(3,3,2)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153212" y="584054"/>
              <a:ext cx="375883" cy="5304290"/>
              <a:chOff x="7153212" y="584054"/>
              <a:chExt cx="375883" cy="530429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153212" y="584054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166560" y="5242013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70628" y="4356096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56165" y="1903428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837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3103</Words>
  <Application>Microsoft Macintosh PowerPoint</Application>
  <PresentationFormat>On-screen Show (4:3)</PresentationFormat>
  <Paragraphs>1299</Paragraphs>
  <Slides>37</Slides>
  <Notes>34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1_Default Design</vt:lpstr>
      <vt:lpstr>Equation</vt:lpstr>
      <vt:lpstr>Monty Hall Conditional Probability  </vt:lpstr>
      <vt:lpstr>Monty Hall Conditional Probability  often confusing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PowerPoint Presentation</vt:lpstr>
      <vt:lpstr>Conditional Probability: Monty Hall</vt:lpstr>
      <vt:lpstr>PowerPoint Presentation</vt:lpstr>
      <vt:lpstr>Conditional Probability: Monty Hall</vt:lpstr>
      <vt:lpstr>Conditional Probability: Monty Hall</vt:lpstr>
      <vt:lpstr>Conditional Probability: Monty Hall</vt:lpstr>
      <vt:lpstr>Stick or Switch?</vt:lpstr>
      <vt:lpstr>Conditional Probability: Monty 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Stick or Switch?</vt:lpstr>
      <vt:lpstr>Switch!</vt:lpstr>
      <vt:lpstr>The 4 Step Method</vt:lpstr>
      <vt:lpstr>The 4 Step Method</vt:lpstr>
      <vt:lpstr>The 4 Step Method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Meyer</cp:lastModifiedBy>
  <cp:revision>298</cp:revision>
  <cp:lastPrinted>2017-12-07T17:26:05Z</cp:lastPrinted>
  <dcterms:created xsi:type="dcterms:W3CDTF">2011-04-25T16:32:47Z</dcterms:created>
  <dcterms:modified xsi:type="dcterms:W3CDTF">2017-12-07T17:26:09Z</dcterms:modified>
</cp:coreProperties>
</file>