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2.bin" ContentType="application/vnd.openxmlformats-officedocument.oleObject"/>
  <Override PartName="/ppt/notesSlides/notesSlide8.xml" ContentType="application/vnd.openxmlformats-officedocument.presentationml.notesSlide+xml"/>
  <Override PartName="/ppt/embeddings/oleObject3.bin" ContentType="application/vnd.openxmlformats-officedocument.oleObject"/>
  <Override PartName="/ppt/notesSlides/notesSlide9.xml" ContentType="application/vnd.openxmlformats-officedocument.presentationml.notesSlide+xml"/>
  <Override PartName="/ppt/embeddings/oleObject4.bin" ContentType="application/vnd.openxmlformats-officedocument.oleObject"/>
  <Override PartName="/ppt/notesSlides/notesSlide10.xml" ContentType="application/vnd.openxmlformats-officedocument.presentationml.notesSlide+xml"/>
  <Override PartName="/ppt/embeddings/oleObject5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6.bin" ContentType="application/vnd.openxmlformats-officedocument.oleObject"/>
  <Override PartName="/ppt/notesSlides/notesSlide13.xml" ContentType="application/vnd.openxmlformats-officedocument.presentationml.notesSlide+xml"/>
  <Override PartName="/ppt/embeddings/oleObject7.bin" ContentType="application/vnd.openxmlformats-officedocument.oleObject"/>
  <Override PartName="/ppt/notesSlides/notesSlide14.xml" ContentType="application/vnd.openxmlformats-officedocument.presentationml.notesSlide+xml"/>
  <Override PartName="/ppt/embeddings/oleObject8.bin" ContentType="application/vnd.openxmlformats-officedocument.oleObject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291" r:id="rId3"/>
    <p:sldId id="279" r:id="rId4"/>
    <p:sldId id="382" r:id="rId5"/>
    <p:sldId id="383" r:id="rId6"/>
    <p:sldId id="294" r:id="rId7"/>
    <p:sldId id="369" r:id="rId8"/>
    <p:sldId id="374" r:id="rId9"/>
    <p:sldId id="296" r:id="rId10"/>
    <p:sldId id="297" r:id="rId11"/>
    <p:sldId id="301" r:id="rId12"/>
    <p:sldId id="278" r:id="rId13"/>
    <p:sldId id="385" r:id="rId14"/>
    <p:sldId id="384" r:id="rId15"/>
    <p:sldId id="376" r:id="rId16"/>
    <p:sldId id="375" r:id="rId17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2894"/>
    <a:srgbClr val="FF00FF"/>
    <a:srgbClr val="006600"/>
    <a:srgbClr val="3333FF"/>
    <a:srgbClr val="CC0000"/>
    <a:srgbClr val="990033"/>
    <a:srgbClr val="CC0066"/>
    <a:srgbClr val="FF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55" autoAdjust="0"/>
    <p:restoredTop sz="96020" autoAdjust="0"/>
  </p:normalViewPr>
  <p:slideViewPr>
    <p:cSldViewPr snapToGrid="0" showGuides="1">
      <p:cViewPr>
        <p:scale>
          <a:sx n="120" d="100"/>
          <a:sy n="120" d="100"/>
        </p:scale>
        <p:origin x="-304" y="-448"/>
      </p:cViewPr>
      <p:guideLst>
        <p:guide orient="horz" pos="2161"/>
        <p:guide pos="28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3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138E9BB6-3D37-4E1D-AD44-61FBDF0B6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29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8017E89-C96A-4FCF-ABAC-4D86BCF09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845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47FE79-D4CA-4A6F-8E29-E7A9A7FF7FF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608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4608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96653" tIns="48326" rIns="96653" bIns="48326"/>
          <a:lstStyle/>
          <a:p>
            <a:pPr eaLnBrk="1" hangingPunct="1"/>
            <a:endParaRPr lang="en-US" smtClean="0"/>
          </a:p>
        </p:txBody>
      </p:sp>
      <p:sp>
        <p:nvSpPr>
          <p:cNvPr id="46085" name="Footer Placeholder 3"/>
          <p:cNvSpPr txBox="1">
            <a:spLocks noGrp="1"/>
          </p:cNvSpPr>
          <p:nvPr/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endParaRPr lang="en-US" sz="1300"/>
          </a:p>
        </p:txBody>
      </p:sp>
      <p:sp>
        <p:nvSpPr>
          <p:cNvPr id="46086" name="Slide Number Placeholder 4"/>
          <p:cNvSpPr txBox="1">
            <a:spLocks noGrp="1"/>
          </p:cNvSpPr>
          <p:nvPr/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/>
            <a:fld id="{2F2BB929-5D2C-479D-8F78-EB400394B9FB}" type="slidenum">
              <a:rPr lang="en-US" sz="1300"/>
              <a:pPr algn="r"/>
              <a:t>1</a:t>
            </a:fld>
            <a:endParaRPr lang="en-US" sz="13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B02511-0D7A-4E7C-93BD-BE9165986261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B02511-0D7A-4E7C-93BD-BE9165986261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B02511-0D7A-4E7C-93BD-BE9165986261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B02511-0D7A-4E7C-93BD-BE9165986261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B02511-0D7A-4E7C-93BD-BE9165986261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9E1EC8-93AE-4827-A095-28410727E457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DF02B9-50A4-44CF-82CB-DCD8E445C1AE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binom</a:t>
            </a:r>
            <a:r>
              <a:rPr lang="en-US" dirty="0" smtClean="0"/>
              <a:t>-uniform.</a:t>
            </a:r>
            <a:fld id="{FC9265C7-2444-489D-860F-86AAC42350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607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binom</a:t>
            </a:r>
            <a:r>
              <a:rPr lang="en-US" dirty="0" smtClean="0"/>
              <a:t>-uniform.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binom</a:t>
            </a:r>
            <a:r>
              <a:rPr lang="en-US" dirty="0" smtClean="0"/>
              <a:t>-uniform.</a:t>
            </a:r>
            <a:fld id="{9B55653B-1858-43BF-A49A-533C730B55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binom</a:t>
            </a:r>
            <a:r>
              <a:rPr lang="en-US" dirty="0" smtClean="0"/>
              <a:t>-uniform.</a:t>
            </a:r>
            <a:fld id="{4E62291C-8AD8-4AE0-8F6D-A8437E91FB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09700" y="225425"/>
            <a:ext cx="72707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803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binom</a:t>
            </a:r>
            <a:r>
              <a:rPr lang="en-US" dirty="0" smtClean="0"/>
              <a:t>-uniform.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2" name="Picture 7" descr="boar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887682" y="6515101"/>
            <a:ext cx="3436918" cy="3429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May 6,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9" r:id="rId3"/>
    <p:sldLayoutId id="2147483810" r:id="rId4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1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binom</a:t>
            </a:r>
            <a:r>
              <a:rPr lang="en-US" dirty="0" smtClean="0"/>
              <a:t>-uniform.</a:t>
            </a:r>
            <a:fld id="{E4635AA4-CD52-4E2F-88C8-055AD69B0D4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611313" y="38100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latin typeface="Comic Sans MS" pitchFamily="66" charset="0"/>
              </a:rPr>
              <a:t>Mathematics for Computer Science</a:t>
            </a:r>
            <a:r>
              <a:rPr lang="en-US" sz="3600" b="1" i="1">
                <a:latin typeface="Comic Sans MS" pitchFamily="66" charset="0"/>
              </a:rPr>
              <a:t/>
            </a:r>
            <a:br>
              <a:rPr lang="en-US" sz="3600" b="1" i="1">
                <a:latin typeface="Comic Sans MS" pitchFamily="66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685800" y="19812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000" b="1" dirty="0" smtClean="0">
                <a:latin typeface="Comic Sans MS" pitchFamily="66" charset="0"/>
              </a:rPr>
              <a:t>Random Variables</a:t>
            </a:r>
          </a:p>
          <a:p>
            <a:pPr algn="ctr"/>
            <a:r>
              <a:rPr lang="en-US" sz="6000" b="1" dirty="0" smtClean="0">
                <a:latin typeface="Comic Sans MS" pitchFamily="66" charset="0"/>
              </a:rPr>
              <a:t>Uniform, </a:t>
            </a:r>
            <a:r>
              <a:rPr lang="en-US" sz="6000" b="1" dirty="0" smtClean="0">
                <a:solidFill>
                  <a:srgbClr val="000000"/>
                </a:solidFill>
                <a:latin typeface="Comic Sans MS" pitchFamily="66" charset="0"/>
              </a:rPr>
              <a:t>Binomial</a:t>
            </a:r>
            <a:endParaRPr lang="en-US" sz="1200" b="1" dirty="0"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binom</a:t>
            </a:r>
            <a:r>
              <a:rPr lang="en-US" dirty="0" smtClean="0"/>
              <a:t>-uniform.</a:t>
            </a:r>
            <a:fld id="{DEDCF3E0-95E5-4B40-9A75-5FDE935C926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4253"/>
            <a:ext cx="8889181" cy="5609978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mutually</a:t>
            </a:r>
            <a:r>
              <a:rPr lang="en-US" sz="3600" dirty="0" smtClean="0"/>
              <a:t> </a:t>
            </a:r>
            <a:r>
              <a:rPr lang="en-US" sz="3600" dirty="0" err="1" smtClean="0"/>
              <a:t>indep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algn="ctr" eaLnBrk="1" hangingPunct="1"/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</a:t>
            </a:r>
            <a:r>
              <a:rPr lang="en-US" sz="3600" dirty="0" err="1" smtClean="0"/>
              <a:t>Pr{head</a:t>
            </a:r>
            <a:r>
              <a:rPr lang="en-US" sz="3600" dirty="0" smtClean="0"/>
              <a:t>}</a:t>
            </a:r>
          </a:p>
          <a:p>
            <a:pPr eaLnBrk="1" hangingPunct="1"/>
            <a:r>
              <a:rPr lang="en-US" dirty="0" err="1" smtClean="0">
                <a:solidFill>
                  <a:srgbClr val="0000FF"/>
                </a:solidFill>
              </a:rPr>
              <a:t>Pr</a:t>
            </a:r>
            <a:r>
              <a:rPr lang="en-US" dirty="0" smtClean="0">
                <a:solidFill>
                  <a:srgbClr val="0000FF"/>
                </a:solidFill>
              </a:rPr>
              <a:t>[</a:t>
            </a:r>
            <a:r>
              <a:rPr lang="en-US" dirty="0" smtClean="0">
                <a:solidFill>
                  <a:srgbClr val="000000"/>
                </a:solidFill>
              </a:rPr>
              <a:t>get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 H</a:t>
            </a:r>
            <a:r>
              <a:rPr lang="en-US" dirty="0" smtClean="0">
                <a:solidFill>
                  <a:srgbClr val="000000"/>
                </a:solidFill>
              </a:rPr>
              <a:t>’s,</a:t>
            </a:r>
            <a:r>
              <a:rPr lang="en-US" dirty="0" smtClean="0">
                <a:solidFill>
                  <a:srgbClr val="0000FF"/>
                </a:solidFill>
              </a:rPr>
              <a:t> n-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 T</a:t>
            </a:r>
            <a:r>
              <a:rPr lang="en-US" dirty="0" smtClean="0">
                <a:solidFill>
                  <a:srgbClr val="000000"/>
                </a:solidFill>
              </a:rPr>
              <a:t>’s</a:t>
            </a:r>
            <a:r>
              <a:rPr lang="en-US" dirty="0" smtClean="0">
                <a:solidFill>
                  <a:srgbClr val="0000FF"/>
                </a:solidFill>
              </a:rPr>
              <a:t>]</a:t>
            </a:r>
            <a:r>
              <a:rPr lang="en-US" dirty="0" smtClean="0"/>
              <a:t> = #</a:t>
            </a:r>
            <a:r>
              <a:rPr lang="en-US" dirty="0" err="1" smtClean="0"/>
              <a:t>seq’s⋅pr</a:t>
            </a:r>
            <a:r>
              <a:rPr lang="en-US" dirty="0" smtClean="0"/>
              <a:t>[</a:t>
            </a:r>
            <a:r>
              <a:rPr lang="en-US" dirty="0" err="1" smtClean="0"/>
              <a:t>seq</a:t>
            </a:r>
            <a:r>
              <a:rPr lang="en-US" dirty="0" smtClean="0"/>
              <a:t>]</a:t>
            </a:r>
            <a:endParaRPr lang="en-US" dirty="0" smtClean="0">
              <a:solidFill>
                <a:srgbClr val="0000FF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432535" y="3818125"/>
          <a:ext cx="4184040" cy="2473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8" name="Equation" r:id="rId4" imgW="901700" imgH="533400" progId="Equation.DSMT4">
                  <p:embed/>
                </p:oleObj>
              </mc:Choice>
              <mc:Fallback>
                <p:oleObj name="Equation" r:id="rId4" imgW="9017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535" y="3818125"/>
                        <a:ext cx="4184040" cy="24732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binom</a:t>
            </a:r>
            <a:r>
              <a:rPr lang="en-US" dirty="0" smtClean="0"/>
              <a:t>-uniform.</a:t>
            </a:r>
            <a:fld id="{DEDCF3E0-95E5-4B40-9A75-5FDE935C926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6691"/>
            <a:ext cx="9006412" cy="5607539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mutually</a:t>
            </a:r>
            <a:r>
              <a:rPr lang="en-US" sz="3600" dirty="0" smtClean="0"/>
              <a:t> </a:t>
            </a:r>
            <a:r>
              <a:rPr lang="en-US" sz="3600" dirty="0" err="1" smtClean="0"/>
              <a:t>indep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algn="ctr" eaLnBrk="1" hangingPunct="1"/>
            <a:r>
              <a:rPr lang="en-US" sz="3600" dirty="0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</a:t>
            </a:r>
            <a:r>
              <a:rPr lang="en-US" sz="3600" dirty="0" err="1" smtClean="0"/>
              <a:t>Pr</a:t>
            </a:r>
            <a:r>
              <a:rPr lang="en-US" sz="3600" dirty="0" smtClean="0"/>
              <a:t>{head}</a:t>
            </a:r>
          </a:p>
          <a:p>
            <a:pPr eaLnBrk="1" hangingPunct="1"/>
            <a:r>
              <a:rPr lang="en-US" dirty="0" err="1" smtClean="0">
                <a:solidFill>
                  <a:srgbClr val="0000FF"/>
                </a:solidFill>
              </a:rPr>
              <a:t>Pr</a:t>
            </a:r>
            <a:r>
              <a:rPr lang="en-US" dirty="0" smtClean="0">
                <a:solidFill>
                  <a:srgbClr val="0000FF"/>
                </a:solidFill>
              </a:rPr>
              <a:t>[</a:t>
            </a:r>
            <a:r>
              <a:rPr lang="en-US" dirty="0" smtClean="0">
                <a:solidFill>
                  <a:srgbClr val="000000"/>
                </a:solidFill>
              </a:rPr>
              <a:t>                        </a:t>
            </a:r>
            <a:r>
              <a:rPr lang="en-US" baseline="-25000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]</a:t>
            </a:r>
            <a:r>
              <a:rPr lang="en-US" dirty="0" smtClean="0"/>
              <a:t> = #</a:t>
            </a:r>
            <a:r>
              <a:rPr lang="en-US" dirty="0" err="1" smtClean="0"/>
              <a:t>seq’s⋅pr</a:t>
            </a:r>
            <a:r>
              <a:rPr lang="en-US" dirty="0" smtClean="0"/>
              <a:t>{</a:t>
            </a:r>
            <a:r>
              <a:rPr lang="en-US" dirty="0" err="1" smtClean="0"/>
              <a:t>seq</a:t>
            </a:r>
            <a:r>
              <a:rPr lang="en-US" dirty="0" smtClean="0"/>
              <a:t>}</a:t>
            </a:r>
            <a:endParaRPr lang="en-US" dirty="0" smtClean="0">
              <a:solidFill>
                <a:srgbClr val="0000FF"/>
              </a:solidFill>
            </a:endParaRPr>
          </a:p>
        </p:txBody>
      </p:sp>
      <p:pic>
        <p:nvPicPr>
          <p:cNvPr id="131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52688" y="3817938"/>
            <a:ext cx="4183062" cy="2473325"/>
          </a:xfrm>
          <a:prstGeom prst="rect">
            <a:avLst/>
          </a:prstGeom>
          <a:noFill/>
        </p:spPr>
      </p:pic>
      <p:pic>
        <p:nvPicPr>
          <p:cNvPr id="131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71613" y="2594512"/>
            <a:ext cx="2289175" cy="152717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binom</a:t>
            </a:r>
            <a:r>
              <a:rPr lang="en-US" dirty="0" smtClean="0"/>
              <a:t>-uniform.</a:t>
            </a:r>
            <a:fld id="{96B43620-50E9-4AF8-A2CB-DB1E00EE695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66073" y="986691"/>
            <a:ext cx="8841154" cy="3847625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9B2894"/>
                </a:solidFill>
              </a:rPr>
              <a:t>Probability Density Function</a:t>
            </a:r>
          </a:p>
          <a:p>
            <a:pPr eaLnBrk="1" hangingPunct="1"/>
            <a:r>
              <a:rPr lang="en-US" sz="4800" dirty="0" smtClean="0"/>
              <a:t>of random variable </a:t>
            </a:r>
            <a:r>
              <a:rPr lang="en-US" sz="4800" dirty="0" smtClean="0">
                <a:solidFill>
                  <a:srgbClr val="3333FF"/>
                </a:solidFill>
              </a:rPr>
              <a:t>R</a:t>
            </a:r>
            <a:r>
              <a:rPr lang="en-US" sz="4800" dirty="0" smtClean="0"/>
              <a:t>, </a:t>
            </a:r>
          </a:p>
          <a:p>
            <a:pPr algn="ctr" eaLnBrk="1" hangingPunct="1"/>
            <a:r>
              <a:rPr lang="en-US" sz="5400" dirty="0" smtClean="0">
                <a:solidFill>
                  <a:srgbClr val="9B2894"/>
                </a:solidFill>
              </a:rPr>
              <a:t>PDF</a:t>
            </a:r>
            <a:r>
              <a:rPr lang="en-US" sz="5400" baseline="-25000" dirty="0" smtClean="0">
                <a:solidFill>
                  <a:srgbClr val="3333FF"/>
                </a:solidFill>
              </a:rPr>
              <a:t>R</a:t>
            </a:r>
            <a:r>
              <a:rPr lang="en-US" sz="5400" dirty="0" smtClean="0"/>
              <a:t>(</a:t>
            </a:r>
            <a:r>
              <a:rPr lang="en-US" sz="5400" dirty="0" smtClean="0">
                <a:solidFill>
                  <a:srgbClr val="3333FF"/>
                </a:solidFill>
              </a:rPr>
              <a:t>a</a:t>
            </a:r>
            <a:r>
              <a:rPr lang="en-US" sz="5400" dirty="0" smtClean="0"/>
              <a:t>)</a:t>
            </a:r>
            <a:r>
              <a:rPr lang="en-US" sz="5400" baseline="-25000" dirty="0" smtClean="0"/>
              <a:t>  </a:t>
            </a:r>
            <a:r>
              <a:rPr lang="en-US" sz="5400" dirty="0" smtClean="0"/>
              <a:t>::= </a:t>
            </a:r>
            <a:r>
              <a:rPr lang="en-US" sz="5400" dirty="0" err="1" smtClean="0"/>
              <a:t>Pr</a:t>
            </a:r>
            <a:r>
              <a:rPr lang="en-US" sz="5400" dirty="0" smtClean="0"/>
              <a:t>[</a:t>
            </a:r>
            <a:r>
              <a:rPr lang="en-US" sz="5400" dirty="0" smtClean="0">
                <a:solidFill>
                  <a:srgbClr val="3333FF"/>
                </a:solidFill>
              </a:rPr>
              <a:t>R </a:t>
            </a:r>
            <a:r>
              <a:rPr lang="en-US" sz="5400" dirty="0" smtClean="0"/>
              <a:t>= </a:t>
            </a:r>
            <a:r>
              <a:rPr lang="en-US" sz="5400" dirty="0" smtClean="0">
                <a:solidFill>
                  <a:srgbClr val="3333FF"/>
                </a:solidFill>
              </a:rPr>
              <a:t>a</a:t>
            </a:r>
            <a:r>
              <a:rPr lang="en-US" sz="5400" dirty="0" smtClean="0"/>
              <a:t>]</a:t>
            </a:r>
          </a:p>
          <a:p>
            <a:pPr eaLnBrk="1" hangingPunct="1"/>
            <a:r>
              <a:rPr lang="en-US" sz="5400" dirty="0" smtClean="0"/>
              <a:t>so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494044"/>
              </p:ext>
            </p:extLst>
          </p:nvPr>
        </p:nvGraphicFramePr>
        <p:xfrm>
          <a:off x="1120775" y="3532188"/>
          <a:ext cx="7510463" cy="240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7" name="Equation" r:id="rId4" imgW="1663700" imgH="533400" progId="Equation.DSMT4">
                  <p:embed/>
                </p:oleObj>
              </mc:Choice>
              <mc:Fallback>
                <p:oleObj name="Equation" r:id="rId4" imgW="16637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775" y="3532188"/>
                        <a:ext cx="7510463" cy="2408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409700" y="225425"/>
            <a:ext cx="72707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800" dirty="0" smtClean="0"/>
              <a:t>Density Function</a:t>
            </a:r>
            <a:endParaRPr lang="en-US" sz="4800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binom</a:t>
            </a:r>
            <a:r>
              <a:rPr lang="en-US" dirty="0" smtClean="0"/>
              <a:t>-uniform.</a:t>
            </a:r>
            <a:fld id="{96B43620-50E9-4AF8-A2CB-DB1E00EE695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66073" y="995158"/>
            <a:ext cx="8841154" cy="3847625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9B2894"/>
                </a:solidFill>
              </a:rPr>
              <a:t>Probability Density Function</a:t>
            </a:r>
          </a:p>
          <a:p>
            <a:pPr eaLnBrk="1" hangingPunct="1"/>
            <a:r>
              <a:rPr lang="en-US" sz="4800" dirty="0" smtClean="0"/>
              <a:t>of random variable </a:t>
            </a:r>
            <a:r>
              <a:rPr lang="en-US" sz="4800" dirty="0" smtClean="0">
                <a:solidFill>
                  <a:srgbClr val="3333FF"/>
                </a:solidFill>
              </a:rPr>
              <a:t>R</a:t>
            </a:r>
            <a:r>
              <a:rPr lang="en-US" sz="4800" dirty="0" smtClean="0"/>
              <a:t>, </a:t>
            </a:r>
          </a:p>
          <a:p>
            <a:pPr algn="ctr" eaLnBrk="1" hangingPunct="1"/>
            <a:r>
              <a:rPr lang="en-US" sz="5400" dirty="0" smtClean="0">
                <a:solidFill>
                  <a:srgbClr val="9B2894"/>
                </a:solidFill>
              </a:rPr>
              <a:t>PDF</a:t>
            </a:r>
            <a:r>
              <a:rPr lang="en-US" sz="5400" baseline="-25000" dirty="0" smtClean="0">
                <a:solidFill>
                  <a:srgbClr val="3333FF"/>
                </a:solidFill>
              </a:rPr>
              <a:t>R</a:t>
            </a:r>
            <a:r>
              <a:rPr lang="en-US" sz="5400" dirty="0" smtClean="0"/>
              <a:t>(</a:t>
            </a:r>
            <a:r>
              <a:rPr lang="en-US" sz="5400" dirty="0" smtClean="0">
                <a:solidFill>
                  <a:srgbClr val="3333FF"/>
                </a:solidFill>
              </a:rPr>
              <a:t>a</a:t>
            </a:r>
            <a:r>
              <a:rPr lang="en-US" sz="5400" dirty="0" smtClean="0"/>
              <a:t>)</a:t>
            </a:r>
            <a:r>
              <a:rPr lang="en-US" sz="5400" baseline="-25000" dirty="0" smtClean="0"/>
              <a:t>  </a:t>
            </a:r>
            <a:r>
              <a:rPr lang="en-US" sz="5400" dirty="0" smtClean="0"/>
              <a:t>::= </a:t>
            </a:r>
            <a:r>
              <a:rPr lang="en-US" sz="5400" dirty="0" err="1" smtClean="0"/>
              <a:t>Pr</a:t>
            </a:r>
            <a:r>
              <a:rPr lang="en-US" sz="5400" dirty="0" smtClean="0"/>
              <a:t>[</a:t>
            </a:r>
            <a:r>
              <a:rPr lang="en-US" sz="5400" dirty="0" smtClean="0">
                <a:solidFill>
                  <a:srgbClr val="3333FF"/>
                </a:solidFill>
              </a:rPr>
              <a:t>R </a:t>
            </a:r>
            <a:r>
              <a:rPr lang="en-US" sz="5400" dirty="0" smtClean="0"/>
              <a:t>= </a:t>
            </a:r>
            <a:r>
              <a:rPr lang="en-US" sz="5400" dirty="0" smtClean="0">
                <a:solidFill>
                  <a:srgbClr val="3333FF"/>
                </a:solidFill>
              </a:rPr>
              <a:t>a</a:t>
            </a:r>
            <a:r>
              <a:rPr lang="en-US" sz="5400" dirty="0" smtClean="0"/>
              <a:t>]</a:t>
            </a:r>
          </a:p>
          <a:p>
            <a:pPr eaLnBrk="1" hangingPunct="1"/>
            <a:r>
              <a:rPr lang="en-US" sz="5400" dirty="0" smtClean="0"/>
              <a:t>so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872269"/>
              </p:ext>
            </p:extLst>
          </p:nvPr>
        </p:nvGraphicFramePr>
        <p:xfrm>
          <a:off x="1551534" y="3788822"/>
          <a:ext cx="6000737" cy="1278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917" name="Equation" r:id="rId4" imgW="1371600" imgH="292100" progId="Equation.DSMT4">
                  <p:embed/>
                </p:oleObj>
              </mc:Choice>
              <mc:Fallback>
                <p:oleObj name="Equation" r:id="rId4" imgW="13716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1534" y="3788822"/>
                        <a:ext cx="6000737" cy="127861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40267" y="5325533"/>
            <a:ext cx="79271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for </a:t>
            </a:r>
            <a:r>
              <a:rPr lang="en-US" sz="4800" dirty="0" smtClean="0">
                <a:solidFill>
                  <a:srgbClr val="3333FF"/>
                </a:solidFill>
                <a:latin typeface="Comic Sans MS"/>
                <a:cs typeface="Comic Sans MS"/>
              </a:rPr>
              <a:t>v</a:t>
            </a:r>
            <a:r>
              <a:rPr lang="en-US" sz="4800" dirty="0" smtClean="0">
                <a:latin typeface="Comic Sans MS"/>
                <a:cs typeface="Comic Sans MS"/>
              </a:rPr>
              <a:t> in range of </a:t>
            </a:r>
            <a:r>
              <a:rPr lang="en-US" sz="4800" dirty="0" smtClean="0">
                <a:solidFill>
                  <a:srgbClr val="9B2894"/>
                </a:solidFill>
                <a:latin typeface="Comic Sans MS"/>
                <a:cs typeface="Comic Sans MS"/>
              </a:rPr>
              <a:t>uniform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3333FF"/>
                </a:solidFill>
                <a:latin typeface="Comic Sans MS"/>
                <a:cs typeface="Comic Sans MS"/>
              </a:rPr>
              <a:t>U</a:t>
            </a:r>
            <a:endParaRPr lang="en-US" sz="4800" dirty="0">
              <a:solidFill>
                <a:srgbClr val="3333FF"/>
              </a:solidFill>
              <a:latin typeface="Comic Sans MS"/>
              <a:cs typeface="Comic Sans MS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409700" y="225425"/>
            <a:ext cx="72707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800" dirty="0" smtClean="0"/>
              <a:t>Density Function</a:t>
            </a:r>
            <a:endParaRPr lang="en-US" sz="4800" dirty="0" smtClean="0"/>
          </a:p>
        </p:txBody>
      </p:sp>
    </p:spTree>
    <p:extLst>
      <p:ext uri="{BB962C8B-B14F-4D97-AF65-F5344CB8AC3E}">
        <p14:creationId xmlns:p14="http://schemas.microsoft.com/office/powerpoint/2010/main" val="2111754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binom</a:t>
            </a:r>
            <a:r>
              <a:rPr lang="en-US" dirty="0" smtClean="0"/>
              <a:t>-uniform.</a:t>
            </a:r>
            <a:fld id="{96B43620-50E9-4AF8-A2CB-DB1E00EE695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66073" y="978224"/>
            <a:ext cx="8841154" cy="3847625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9B2894"/>
                </a:solidFill>
              </a:rPr>
              <a:t>Probability Density Function</a:t>
            </a:r>
          </a:p>
          <a:p>
            <a:pPr eaLnBrk="1" hangingPunct="1"/>
            <a:r>
              <a:rPr lang="en-US" sz="4800" dirty="0" smtClean="0"/>
              <a:t>of random variable </a:t>
            </a:r>
            <a:r>
              <a:rPr lang="en-US" sz="4800" dirty="0" smtClean="0">
                <a:solidFill>
                  <a:srgbClr val="3333FF"/>
                </a:solidFill>
              </a:rPr>
              <a:t>R</a:t>
            </a:r>
            <a:r>
              <a:rPr lang="en-US" sz="4800" dirty="0" smtClean="0"/>
              <a:t>, </a:t>
            </a:r>
          </a:p>
          <a:p>
            <a:pPr algn="ctr" eaLnBrk="1" hangingPunct="1"/>
            <a:r>
              <a:rPr lang="en-US" sz="5400" dirty="0" smtClean="0">
                <a:solidFill>
                  <a:srgbClr val="9B2894"/>
                </a:solidFill>
              </a:rPr>
              <a:t>PDF</a:t>
            </a:r>
            <a:r>
              <a:rPr lang="en-US" sz="5400" baseline="-25000" dirty="0" smtClean="0">
                <a:solidFill>
                  <a:srgbClr val="3333FF"/>
                </a:solidFill>
              </a:rPr>
              <a:t>R</a:t>
            </a:r>
            <a:r>
              <a:rPr lang="en-US" sz="5400" dirty="0" smtClean="0"/>
              <a:t>(</a:t>
            </a:r>
            <a:r>
              <a:rPr lang="en-US" sz="5400" dirty="0" smtClean="0">
                <a:solidFill>
                  <a:srgbClr val="3333FF"/>
                </a:solidFill>
              </a:rPr>
              <a:t>a</a:t>
            </a:r>
            <a:r>
              <a:rPr lang="en-US" sz="5400" dirty="0" smtClean="0"/>
              <a:t>)</a:t>
            </a:r>
            <a:r>
              <a:rPr lang="en-US" sz="5400" baseline="-25000" dirty="0" smtClean="0"/>
              <a:t>  </a:t>
            </a:r>
            <a:r>
              <a:rPr lang="en-US" sz="5400" dirty="0" smtClean="0"/>
              <a:t>::= </a:t>
            </a:r>
            <a:r>
              <a:rPr lang="en-US" sz="5400" dirty="0" err="1" smtClean="0"/>
              <a:t>Pr</a:t>
            </a:r>
            <a:r>
              <a:rPr lang="en-US" sz="5400" dirty="0" smtClean="0"/>
              <a:t>[</a:t>
            </a:r>
            <a:r>
              <a:rPr lang="en-US" sz="5400" dirty="0" smtClean="0">
                <a:solidFill>
                  <a:srgbClr val="3333FF"/>
                </a:solidFill>
              </a:rPr>
              <a:t>R </a:t>
            </a:r>
            <a:r>
              <a:rPr lang="en-US" sz="5400" dirty="0" smtClean="0"/>
              <a:t>= </a:t>
            </a:r>
            <a:r>
              <a:rPr lang="en-US" sz="5400" dirty="0" smtClean="0">
                <a:solidFill>
                  <a:srgbClr val="3333FF"/>
                </a:solidFill>
              </a:rPr>
              <a:t>a</a:t>
            </a:r>
            <a:r>
              <a:rPr lang="en-US" sz="5400" dirty="0" smtClean="0"/>
              <a:t>]</a:t>
            </a:r>
          </a:p>
          <a:p>
            <a:pPr eaLnBrk="1" hangingPunct="1"/>
            <a:r>
              <a:rPr lang="en-US" sz="5400" dirty="0" smtClean="0"/>
              <a:t>so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0267" y="5325533"/>
            <a:ext cx="79271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for </a:t>
            </a:r>
            <a:r>
              <a:rPr lang="en-US" sz="4800" dirty="0" smtClean="0">
                <a:solidFill>
                  <a:srgbClr val="3333FF"/>
                </a:solidFill>
                <a:latin typeface="Comic Sans MS"/>
                <a:cs typeface="Comic Sans MS"/>
              </a:rPr>
              <a:t>v</a:t>
            </a:r>
            <a:r>
              <a:rPr lang="en-US" sz="4800" dirty="0" smtClean="0">
                <a:latin typeface="Comic Sans MS"/>
                <a:cs typeface="Comic Sans MS"/>
              </a:rPr>
              <a:t> in range of </a:t>
            </a:r>
            <a:r>
              <a:rPr lang="en-US" sz="4800" dirty="0" smtClean="0">
                <a:solidFill>
                  <a:srgbClr val="9B2894"/>
                </a:solidFill>
                <a:latin typeface="Comic Sans MS"/>
                <a:cs typeface="Comic Sans MS"/>
              </a:rPr>
              <a:t>uniform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3333FF"/>
                </a:solidFill>
                <a:latin typeface="Comic Sans MS"/>
                <a:cs typeface="Comic Sans MS"/>
              </a:rPr>
              <a:t>U</a:t>
            </a:r>
            <a:endParaRPr lang="en-US" sz="4800" dirty="0">
              <a:solidFill>
                <a:srgbClr val="3333FF"/>
              </a:solidFill>
              <a:latin typeface="Comic Sans MS"/>
              <a:cs typeface="Comic Sans MS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1796666"/>
              </p:ext>
            </p:extLst>
          </p:nvPr>
        </p:nvGraphicFramePr>
        <p:xfrm>
          <a:off x="1749425" y="3429000"/>
          <a:ext cx="5997575" cy="201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4" imgW="1511300" imgH="508000" progId="Equation.DSMT4">
                  <p:embed/>
                </p:oleObj>
              </mc:Choice>
              <mc:Fallback>
                <p:oleObj name="Equation" r:id="rId4" imgW="15113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9425" y="3429000"/>
                        <a:ext cx="5997575" cy="20177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409700" y="225425"/>
            <a:ext cx="72707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800" dirty="0" smtClean="0"/>
              <a:t>Density Function</a:t>
            </a:r>
            <a:endParaRPr lang="en-US" sz="4800" dirty="0" smtClean="0"/>
          </a:p>
        </p:txBody>
      </p:sp>
    </p:spTree>
    <p:extLst>
      <p:ext uri="{BB962C8B-B14F-4D97-AF65-F5344CB8AC3E}">
        <p14:creationId xmlns:p14="http://schemas.microsoft.com/office/powerpoint/2010/main" val="1614964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80313" y="6568894"/>
            <a:ext cx="1527175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binom</a:t>
            </a:r>
            <a:r>
              <a:rPr lang="en-US" dirty="0" smtClean="0"/>
              <a:t>-uniform.</a:t>
            </a:r>
            <a:fld id="{96B43620-50E9-4AF8-A2CB-DB1E00EE695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09699" y="225425"/>
            <a:ext cx="7332133" cy="790575"/>
          </a:xfrm>
        </p:spPr>
        <p:txBody>
          <a:bodyPr/>
          <a:lstStyle/>
          <a:p>
            <a:pPr eaLnBrk="1" hangingPunct="1"/>
            <a:r>
              <a:rPr lang="en-US" dirty="0" smtClean="0"/>
              <a:t>Distribution Function</a:t>
            </a:r>
            <a:endParaRPr lang="en-US" dirty="0" smtClean="0"/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66073" y="986691"/>
            <a:ext cx="8896284" cy="5172809"/>
          </a:xfrm>
        </p:spPr>
        <p:txBody>
          <a:bodyPr/>
          <a:lstStyle/>
          <a:p>
            <a:pPr eaLnBrk="1" hangingPunct="1"/>
            <a:r>
              <a:rPr lang="en-US" sz="4800" dirty="0" smtClean="0"/>
              <a:t>Probability Density Function</a:t>
            </a:r>
          </a:p>
          <a:p>
            <a:pPr eaLnBrk="1" hangingPunct="1"/>
            <a:r>
              <a:rPr lang="en-US" sz="4800" dirty="0" smtClean="0"/>
              <a:t>of random variable </a:t>
            </a:r>
            <a:r>
              <a:rPr lang="en-US" sz="4800" dirty="0" smtClean="0">
                <a:solidFill>
                  <a:srgbClr val="3333FF"/>
                </a:solidFill>
              </a:rPr>
              <a:t>R</a:t>
            </a:r>
            <a:r>
              <a:rPr lang="en-US" sz="4800" dirty="0" smtClean="0"/>
              <a:t>, </a:t>
            </a:r>
          </a:p>
          <a:p>
            <a:pPr algn="ctr" eaLnBrk="1" hangingPunct="1"/>
            <a:r>
              <a:rPr lang="en-US" sz="5400" dirty="0" smtClean="0">
                <a:solidFill>
                  <a:srgbClr val="3333FF"/>
                </a:solidFill>
              </a:rPr>
              <a:t>PDF</a:t>
            </a:r>
            <a:r>
              <a:rPr lang="en-US" sz="5400" baseline="-25000" dirty="0" smtClean="0">
                <a:solidFill>
                  <a:srgbClr val="3333FF"/>
                </a:solidFill>
              </a:rPr>
              <a:t>R</a:t>
            </a:r>
            <a:r>
              <a:rPr lang="en-US" sz="5400" dirty="0" smtClean="0"/>
              <a:t>(</a:t>
            </a:r>
            <a:r>
              <a:rPr lang="en-US" sz="5400" dirty="0" smtClean="0">
                <a:solidFill>
                  <a:srgbClr val="3333FF"/>
                </a:solidFill>
              </a:rPr>
              <a:t>a</a:t>
            </a:r>
            <a:r>
              <a:rPr lang="en-US" sz="5400" dirty="0" smtClean="0"/>
              <a:t>)</a:t>
            </a:r>
            <a:r>
              <a:rPr lang="en-US" sz="5400" baseline="-25000" dirty="0" smtClean="0"/>
              <a:t>  </a:t>
            </a:r>
            <a:r>
              <a:rPr lang="en-US" sz="5400" dirty="0" smtClean="0"/>
              <a:t>::= </a:t>
            </a:r>
            <a:r>
              <a:rPr lang="en-US" sz="5400" dirty="0" err="1" smtClean="0"/>
              <a:t>Pr</a:t>
            </a:r>
            <a:r>
              <a:rPr lang="en-US" sz="5400" dirty="0" smtClean="0"/>
              <a:t>[</a:t>
            </a:r>
            <a:r>
              <a:rPr lang="en-US" sz="5400" dirty="0" smtClean="0">
                <a:solidFill>
                  <a:srgbClr val="3333FF"/>
                </a:solidFill>
              </a:rPr>
              <a:t>R </a:t>
            </a:r>
            <a:r>
              <a:rPr lang="en-US" sz="5400" dirty="0" smtClean="0"/>
              <a:t>= </a:t>
            </a:r>
            <a:r>
              <a:rPr lang="en-US" sz="5400" dirty="0" smtClean="0">
                <a:solidFill>
                  <a:srgbClr val="3333FF"/>
                </a:solidFill>
              </a:rPr>
              <a:t>a</a:t>
            </a:r>
            <a:r>
              <a:rPr lang="en-US" sz="5400" dirty="0" smtClean="0"/>
              <a:t>]</a:t>
            </a:r>
          </a:p>
          <a:p>
            <a:pPr eaLnBrk="1" hangingPunct="1"/>
            <a:r>
              <a:rPr lang="en-US" sz="5400" dirty="0" smtClean="0">
                <a:solidFill>
                  <a:srgbClr val="9B2894"/>
                </a:solidFill>
              </a:rPr>
              <a:t>Cumulative Distribution</a:t>
            </a:r>
          </a:p>
          <a:p>
            <a:pPr algn="ctr" eaLnBrk="1" hangingPunct="1"/>
            <a:r>
              <a:rPr lang="en-US" sz="5400" dirty="0">
                <a:solidFill>
                  <a:srgbClr val="9B2894"/>
                </a:solidFill>
              </a:rPr>
              <a:t>CDF</a:t>
            </a:r>
            <a:r>
              <a:rPr lang="en-US" sz="5400" baseline="-25000" dirty="0">
                <a:solidFill>
                  <a:srgbClr val="3333FF"/>
                </a:solidFill>
              </a:rPr>
              <a:t>R</a:t>
            </a:r>
            <a:r>
              <a:rPr lang="en-US" sz="5400" dirty="0"/>
              <a:t>(</a:t>
            </a:r>
            <a:r>
              <a:rPr lang="en-US" sz="5400" dirty="0">
                <a:solidFill>
                  <a:srgbClr val="3333FF"/>
                </a:solidFill>
              </a:rPr>
              <a:t>a</a:t>
            </a:r>
            <a:r>
              <a:rPr lang="en-US" sz="5400" dirty="0"/>
              <a:t>)</a:t>
            </a:r>
            <a:r>
              <a:rPr lang="en-US" sz="5400" baseline="-25000" dirty="0"/>
              <a:t> </a:t>
            </a:r>
            <a:r>
              <a:rPr lang="en-US" sz="5400" b="1" dirty="0">
                <a:latin typeface="Euclid Symbol" charset="2"/>
                <a:cs typeface="Euclid Symbol" charset="2"/>
              </a:rPr>
              <a:t>::=</a:t>
            </a:r>
            <a:r>
              <a:rPr lang="en-US" sz="5400" dirty="0"/>
              <a:t> </a:t>
            </a:r>
            <a:r>
              <a:rPr lang="en-US" sz="5400" dirty="0" err="1" smtClean="0"/>
              <a:t>Pr</a:t>
            </a:r>
            <a:r>
              <a:rPr lang="en-US" sz="5400" dirty="0" smtClean="0"/>
              <a:t>[</a:t>
            </a:r>
            <a:r>
              <a:rPr lang="en-US" sz="5400" dirty="0" smtClean="0">
                <a:solidFill>
                  <a:srgbClr val="3333FF"/>
                </a:solidFill>
              </a:rPr>
              <a:t>R</a:t>
            </a:r>
            <a:r>
              <a:rPr lang="en-US" sz="5400" dirty="0" smtClean="0"/>
              <a:t> </a:t>
            </a:r>
            <a:r>
              <a:rPr lang="en-US" sz="5400" b="1" dirty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5400" dirty="0"/>
              <a:t> </a:t>
            </a:r>
            <a:r>
              <a:rPr lang="en-US" sz="5400" dirty="0" smtClean="0">
                <a:solidFill>
                  <a:srgbClr val="3333FF"/>
                </a:solidFill>
              </a:rPr>
              <a:t>a</a:t>
            </a:r>
            <a:r>
              <a:rPr lang="en-US" sz="5400" dirty="0" smtClean="0"/>
              <a:t>]</a:t>
            </a:r>
            <a:endParaRPr lang="en-US" sz="5400" dirty="0">
              <a:solidFill>
                <a:srgbClr val="9B28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934241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binom</a:t>
            </a:r>
            <a:r>
              <a:rPr lang="en-US" dirty="0" smtClean="0"/>
              <a:t>-uniform.</a:t>
            </a:r>
            <a:fld id="{96B43620-50E9-4AF8-A2CB-DB1E00EE695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Density &amp; Distribution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47131" y="1383000"/>
            <a:ext cx="8458199" cy="4162655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9B2894"/>
                </a:solidFill>
              </a:rPr>
              <a:t>  Key observation:</a:t>
            </a:r>
          </a:p>
          <a:p>
            <a:pPr eaLnBrk="1" hangingPunct="1"/>
            <a:r>
              <a:rPr lang="en-US" sz="4800" dirty="0" smtClean="0"/>
              <a:t>  The Probability Density &amp; Cumulative Distribution Functions </a:t>
            </a:r>
            <a:r>
              <a:rPr lang="en-US" sz="4800" dirty="0" smtClean="0">
                <a:solidFill>
                  <a:srgbClr val="000000"/>
                </a:solidFill>
              </a:rPr>
              <a:t>of</a:t>
            </a:r>
            <a:r>
              <a:rPr lang="en-US" sz="4800" dirty="0" smtClean="0">
                <a:solidFill>
                  <a:srgbClr val="0000FF"/>
                </a:solidFill>
              </a:rPr>
              <a:t> R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9B2894"/>
                </a:solidFill>
              </a:rPr>
              <a:t>do not depend</a:t>
            </a:r>
            <a:r>
              <a:rPr lang="en-US" sz="4800" dirty="0" smtClean="0"/>
              <a:t> on the </a:t>
            </a:r>
            <a:r>
              <a:rPr lang="en-US" sz="4800" dirty="0" smtClean="0">
                <a:solidFill>
                  <a:srgbClr val="0000FF"/>
                </a:solidFill>
              </a:rPr>
              <a:t>sample space</a:t>
            </a:r>
          </a:p>
        </p:txBody>
      </p:sp>
    </p:spTree>
    <p:extLst>
      <p:ext uri="{BB962C8B-B14F-4D97-AF65-F5344CB8AC3E}">
        <p14:creationId xmlns:p14="http://schemas.microsoft.com/office/powerpoint/2010/main" val="196751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binom</a:t>
            </a:r>
            <a:r>
              <a:rPr lang="en-US" dirty="0" smtClean="0"/>
              <a:t>-uniform.</a:t>
            </a:r>
            <a:fld id="{C000224B-2332-4750-9253-37D5821B63F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Uniform Random Variables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26876" y="1596799"/>
            <a:ext cx="8696991" cy="3076802"/>
          </a:xfrm>
        </p:spPr>
        <p:txBody>
          <a:bodyPr/>
          <a:lstStyle/>
          <a:p>
            <a:pPr algn="ctr" eaLnBrk="1" hangingPunct="1"/>
            <a:r>
              <a:rPr lang="en-US" sz="5400" dirty="0" smtClean="0">
                <a:solidFill>
                  <a:srgbClr val="9B2894"/>
                </a:solidFill>
              </a:rPr>
              <a:t>…all values equally likely</a:t>
            </a:r>
          </a:p>
          <a:p>
            <a:pPr eaLnBrk="1" hangingPunct="1"/>
            <a:r>
              <a:rPr lang="en-US" dirty="0" smtClean="0"/>
              <a:t>“threshold” variable </a:t>
            </a:r>
            <a:r>
              <a:rPr lang="en-US" sz="4400" dirty="0" smtClean="0"/>
              <a:t>was uniform:</a:t>
            </a:r>
            <a:endParaRPr lang="en-US" dirty="0" smtClean="0"/>
          </a:p>
          <a:p>
            <a:pPr eaLnBrk="1" hangingPunct="1"/>
            <a:r>
              <a:rPr lang="en-US" sz="5400" dirty="0" err="1" smtClean="0">
                <a:solidFill>
                  <a:srgbClr val="3333FF"/>
                </a:solidFill>
              </a:rPr>
              <a:t>Pr</a:t>
            </a:r>
            <a:r>
              <a:rPr lang="en-US" sz="5400" dirty="0" smtClean="0">
                <a:solidFill>
                  <a:srgbClr val="3333FF"/>
                </a:solidFill>
              </a:rPr>
              <a:t>[</a:t>
            </a:r>
            <a:r>
              <a:rPr lang="en-US" sz="5400" dirty="0" smtClean="0">
                <a:solidFill>
                  <a:srgbClr val="FF00FF"/>
                </a:solidFill>
              </a:rPr>
              <a:t>Z</a:t>
            </a:r>
            <a:r>
              <a:rPr lang="en-US" sz="5400" dirty="0" smtClean="0">
                <a:solidFill>
                  <a:srgbClr val="3333FF"/>
                </a:solidFill>
              </a:rPr>
              <a:t> = 0] </a:t>
            </a:r>
            <a:r>
              <a:rPr lang="en-US" sz="5400" b="1" dirty="0">
                <a:solidFill>
                  <a:srgbClr val="3333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3333FF"/>
                </a:solidFill>
              </a:rPr>
              <a:t> </a:t>
            </a:r>
            <a:r>
              <a:rPr lang="en-US" sz="5400" dirty="0" smtClean="0">
                <a:solidFill>
                  <a:srgbClr val="3333FF"/>
                </a:solidFill>
                <a:latin typeface="DFKaiShu-SB-Estd-BF"/>
              </a:rPr>
              <a:t>…</a:t>
            </a:r>
            <a:r>
              <a:rPr lang="en-US" sz="5400" b="1" dirty="0" smtClean="0">
                <a:solidFill>
                  <a:srgbClr val="3333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3333FF"/>
                </a:solidFill>
                <a:latin typeface="DFKaiShu-SB-Estd-BF"/>
              </a:rPr>
              <a:t> </a:t>
            </a:r>
            <a:r>
              <a:rPr lang="en-US" sz="5400" dirty="0" err="1" smtClean="0">
                <a:solidFill>
                  <a:srgbClr val="3333FF"/>
                </a:solidFill>
              </a:rPr>
              <a:t>Pr</a:t>
            </a:r>
            <a:r>
              <a:rPr lang="en-US" sz="5400" dirty="0" smtClean="0">
                <a:solidFill>
                  <a:srgbClr val="3333FF"/>
                </a:solidFill>
              </a:rPr>
              <a:t>[</a:t>
            </a:r>
            <a:r>
              <a:rPr lang="en-US" sz="5400" dirty="0" smtClean="0">
                <a:solidFill>
                  <a:srgbClr val="FF00FF"/>
                </a:solidFill>
              </a:rPr>
              <a:t>Z</a:t>
            </a:r>
            <a:r>
              <a:rPr lang="en-US" sz="5400" dirty="0" smtClean="0">
                <a:solidFill>
                  <a:srgbClr val="3333FF"/>
                </a:solidFill>
              </a:rPr>
              <a:t> = 6]  </a:t>
            </a:r>
          </a:p>
        </p:txBody>
      </p:sp>
      <p:graphicFrame>
        <p:nvGraphicFramePr>
          <p:cNvPr id="512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127082"/>
              </p:ext>
            </p:extLst>
          </p:nvPr>
        </p:nvGraphicFramePr>
        <p:xfrm>
          <a:off x="3745442" y="4160838"/>
          <a:ext cx="1332442" cy="1912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20" name="Equation" r:id="rId4" imgW="292100" imgH="419100" progId="Equation.DSMT4">
                  <p:embed/>
                </p:oleObj>
              </mc:Choice>
              <mc:Fallback>
                <p:oleObj name="Equation" r:id="rId4" imgW="292100" imgH="419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5442" y="4160838"/>
                        <a:ext cx="1332442" cy="191219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binom</a:t>
            </a:r>
            <a:r>
              <a:rPr lang="en-US" dirty="0" smtClean="0"/>
              <a:t>-uniform.</a:t>
            </a:r>
            <a:fld id="{F2801238-F1E7-4FD8-BA50-E337AFF1C7D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225425"/>
            <a:ext cx="7308850" cy="841375"/>
          </a:xfrm>
        </p:spPr>
        <p:txBody>
          <a:bodyPr/>
          <a:lstStyle/>
          <a:p>
            <a:pPr eaLnBrk="1" hangingPunct="1"/>
            <a:r>
              <a:rPr lang="en-US" dirty="0" smtClean="0"/>
              <a:t>Uniform Distribution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85615" y="1485591"/>
            <a:ext cx="8831385" cy="3992357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rgbClr val="3333FF"/>
                </a:solidFill>
              </a:rPr>
              <a:t>D</a:t>
            </a:r>
            <a:r>
              <a:rPr lang="en-US" sz="4400" dirty="0" smtClean="0"/>
              <a:t> ::= outcome of </a:t>
            </a:r>
            <a:r>
              <a:rPr lang="en-US" sz="4400" dirty="0" smtClean="0">
                <a:solidFill>
                  <a:srgbClr val="9B2894"/>
                </a:solidFill>
              </a:rPr>
              <a:t>fair</a:t>
            </a:r>
            <a:r>
              <a:rPr lang="en-US" sz="4400" dirty="0" smtClean="0"/>
              <a:t> die roll</a:t>
            </a:r>
          </a:p>
          <a:p>
            <a:pPr algn="ctr" eaLnBrk="1" hangingPunct="1"/>
            <a:r>
              <a:rPr lang="en-US" dirty="0" err="1" smtClean="0"/>
              <a:t>Pr</a:t>
            </a:r>
            <a:r>
              <a:rPr lang="en-US" dirty="0" smtClean="0"/>
              <a:t>[</a:t>
            </a:r>
            <a:r>
              <a:rPr lang="en-US" dirty="0" smtClean="0">
                <a:solidFill>
                  <a:srgbClr val="3333FF"/>
                </a:solidFill>
              </a:rPr>
              <a:t>D</a:t>
            </a:r>
            <a:r>
              <a:rPr lang="en-US" dirty="0" smtClean="0"/>
              <a:t>=1] = </a:t>
            </a:r>
            <a:r>
              <a:rPr lang="en-US" dirty="0" err="1" smtClean="0"/>
              <a:t>Pr</a:t>
            </a:r>
            <a:r>
              <a:rPr lang="en-US" dirty="0" smtClean="0"/>
              <a:t>[</a:t>
            </a:r>
            <a:r>
              <a:rPr lang="en-US" dirty="0" smtClean="0">
                <a:solidFill>
                  <a:srgbClr val="3333FF"/>
                </a:solidFill>
              </a:rPr>
              <a:t>D</a:t>
            </a:r>
            <a:r>
              <a:rPr lang="en-US" dirty="0" smtClean="0"/>
              <a:t>=2] =</a:t>
            </a:r>
            <a:r>
              <a:rPr lang="en-US" dirty="0" smtClean="0">
                <a:cs typeface="Times New Roman" pitchFamily="18" charset="0"/>
              </a:rPr>
              <a:t>···= </a:t>
            </a:r>
            <a:r>
              <a:rPr lang="en-US" dirty="0" err="1" smtClean="0">
                <a:cs typeface="Times New Roman" pitchFamily="18" charset="0"/>
              </a:rPr>
              <a:t>Pr</a:t>
            </a:r>
            <a:r>
              <a:rPr lang="en-US" dirty="0" smtClean="0">
                <a:cs typeface="Times New Roman" pitchFamily="18" charset="0"/>
              </a:rPr>
              <a:t>[</a:t>
            </a:r>
            <a:r>
              <a:rPr lang="en-US" dirty="0" smtClean="0">
                <a:solidFill>
                  <a:srgbClr val="3333FF"/>
                </a:solidFill>
              </a:rPr>
              <a:t>D</a:t>
            </a:r>
            <a:r>
              <a:rPr lang="en-US" dirty="0" smtClean="0">
                <a:cs typeface="Times New Roman" pitchFamily="18" charset="0"/>
              </a:rPr>
              <a:t>=6] = </a:t>
            </a:r>
            <a:r>
              <a:rPr lang="en-US" dirty="0" smtClean="0">
                <a:solidFill>
                  <a:srgbClr val="3333FF"/>
                </a:solidFill>
                <a:cs typeface="Times New Roman" pitchFamily="18" charset="0"/>
              </a:rPr>
              <a:t>1/6</a:t>
            </a:r>
            <a:endParaRPr lang="en-US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4400" dirty="0" smtClean="0">
                <a:solidFill>
                  <a:srgbClr val="3333FF"/>
                </a:solidFill>
              </a:rPr>
              <a:t>S</a:t>
            </a:r>
            <a:r>
              <a:rPr lang="en-US" sz="4400" dirty="0" smtClean="0"/>
              <a:t> ::= 4-digit lottery number</a:t>
            </a:r>
          </a:p>
          <a:p>
            <a:pPr algn="ctr" eaLnBrk="1" hangingPunct="1"/>
            <a:r>
              <a:rPr lang="en-US" dirty="0" err="1" smtClean="0"/>
              <a:t>Pr</a:t>
            </a:r>
            <a:r>
              <a:rPr lang="en-US" dirty="0" smtClean="0"/>
              <a:t>[</a:t>
            </a:r>
            <a:r>
              <a:rPr lang="en-US" dirty="0" smtClean="0">
                <a:solidFill>
                  <a:srgbClr val="3333FF"/>
                </a:solidFill>
              </a:rPr>
              <a:t>S</a:t>
            </a:r>
            <a:r>
              <a:rPr lang="en-US" dirty="0" smtClean="0"/>
              <a:t> = 0000] = </a:t>
            </a:r>
            <a:r>
              <a:rPr lang="en-US" dirty="0" err="1" smtClean="0"/>
              <a:t>Pr</a:t>
            </a:r>
            <a:r>
              <a:rPr lang="en-US" dirty="0" smtClean="0"/>
              <a:t>[</a:t>
            </a:r>
            <a:r>
              <a:rPr lang="en-US" dirty="0" smtClean="0">
                <a:solidFill>
                  <a:srgbClr val="3333FF"/>
                </a:solidFill>
              </a:rPr>
              <a:t>S</a:t>
            </a:r>
            <a:r>
              <a:rPr lang="en-US" dirty="0" smtClean="0"/>
              <a:t> = 0001] = </a:t>
            </a:r>
            <a:r>
              <a:rPr lang="en-US" dirty="0" smtClean="0">
                <a:cs typeface="Times New Roman" pitchFamily="18" charset="0"/>
              </a:rPr>
              <a:t>···</a:t>
            </a:r>
          </a:p>
          <a:p>
            <a:pPr eaLnBrk="1" hangingPunct="1"/>
            <a:r>
              <a:rPr lang="en-US" dirty="0" smtClean="0">
                <a:cs typeface="Times New Roman" pitchFamily="18" charset="0"/>
              </a:rPr>
              <a:t>           = </a:t>
            </a:r>
            <a:r>
              <a:rPr lang="en-US" dirty="0" err="1" smtClean="0">
                <a:cs typeface="Times New Roman" pitchFamily="18" charset="0"/>
              </a:rPr>
              <a:t>Pr</a:t>
            </a:r>
            <a:r>
              <a:rPr lang="en-US" dirty="0" smtClean="0">
                <a:cs typeface="Times New Roman" pitchFamily="18" charset="0"/>
              </a:rPr>
              <a:t>[</a:t>
            </a:r>
            <a:r>
              <a:rPr lang="en-US" dirty="0" smtClean="0">
                <a:solidFill>
                  <a:srgbClr val="3333FF"/>
                </a:solidFill>
              </a:rPr>
              <a:t>S</a:t>
            </a:r>
            <a:r>
              <a:rPr lang="en-US" dirty="0" smtClean="0"/>
              <a:t> </a:t>
            </a:r>
            <a:r>
              <a:rPr lang="en-US" dirty="0" smtClean="0">
                <a:cs typeface="Times New Roman" pitchFamily="18" charset="0"/>
              </a:rPr>
              <a:t>= 9999] =  </a:t>
            </a:r>
            <a:r>
              <a:rPr lang="en-US" dirty="0" smtClean="0">
                <a:solidFill>
                  <a:srgbClr val="3333FF"/>
                </a:solidFill>
                <a:cs typeface="Times New Roman" pitchFamily="18" charset="0"/>
              </a:rPr>
              <a:t>1/10000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699" y="225426"/>
            <a:ext cx="7446433" cy="672042"/>
          </a:xfrm>
        </p:spPr>
        <p:txBody>
          <a:bodyPr/>
          <a:lstStyle/>
          <a:p>
            <a:r>
              <a:rPr lang="en-US" dirty="0" smtClean="0"/>
              <a:t>Equal Pairs of Uniform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058" y="914387"/>
            <a:ext cx="8890009" cy="5283209"/>
          </a:xfrm>
        </p:spPr>
        <p:txBody>
          <a:bodyPr/>
          <a:lstStyle/>
          <a:p>
            <a:r>
              <a:rPr lang="en-US" sz="3600" dirty="0" smtClean="0"/>
              <a:t>Lemma.</a:t>
            </a:r>
            <a:r>
              <a:rPr lang="en-US" dirty="0" smtClean="0">
                <a:solidFill>
                  <a:srgbClr val="9B2894"/>
                </a:solidFill>
              </a:rPr>
              <a:t> </a:t>
            </a:r>
            <a:r>
              <a:rPr lang="en-US" sz="4400" dirty="0" smtClean="0"/>
              <a:t>If </a:t>
            </a:r>
            <a:r>
              <a:rPr lang="en-US" sz="4400" dirty="0" smtClean="0">
                <a:solidFill>
                  <a:srgbClr val="0000CC"/>
                </a:solidFill>
              </a:rPr>
              <a:t>R</a:t>
            </a:r>
            <a:r>
              <a:rPr lang="en-US" sz="4400" baseline="-25000" dirty="0" smtClean="0">
                <a:solidFill>
                  <a:srgbClr val="0000CC"/>
                </a:solidFill>
              </a:rPr>
              <a:t>1</a:t>
            </a:r>
            <a:r>
              <a:rPr lang="en-US" sz="4400" dirty="0" smtClean="0">
                <a:solidFill>
                  <a:srgbClr val="0000CC"/>
                </a:solidFill>
              </a:rPr>
              <a:t>,R</a:t>
            </a:r>
            <a:r>
              <a:rPr lang="en-US" sz="4400" baseline="-25000" dirty="0" smtClean="0">
                <a:solidFill>
                  <a:srgbClr val="0000CC"/>
                </a:solidFill>
              </a:rPr>
              <a:t>2</a:t>
            </a:r>
            <a:r>
              <a:rPr lang="en-US" sz="4400" dirty="0">
                <a:solidFill>
                  <a:srgbClr val="0000CC"/>
                </a:solidFill>
              </a:rPr>
              <a:t>,</a:t>
            </a:r>
            <a:r>
              <a:rPr lang="en-US" sz="4400" dirty="0" smtClean="0">
                <a:solidFill>
                  <a:srgbClr val="0000CC"/>
                </a:solidFill>
              </a:rPr>
              <a:t>R</a:t>
            </a:r>
            <a:r>
              <a:rPr lang="en-US" sz="4400" baseline="-25000" dirty="0" smtClean="0">
                <a:solidFill>
                  <a:srgbClr val="0000CC"/>
                </a:solidFill>
              </a:rPr>
              <a:t>3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>
                <a:sym typeface="Euclid Symbol"/>
              </a:rPr>
              <a:t>have the same </a:t>
            </a:r>
          </a:p>
          <a:p>
            <a:r>
              <a:rPr lang="en-US" sz="4400" dirty="0" smtClean="0">
                <a:sym typeface="Euclid Symbol"/>
              </a:rPr>
              <a:t>range, are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9B2894"/>
                </a:solidFill>
              </a:rPr>
              <a:t>mutually independent</a:t>
            </a:r>
            <a:r>
              <a:rPr lang="en-US" sz="4400" dirty="0" smtClean="0"/>
              <a:t>,</a:t>
            </a:r>
          </a:p>
          <a:p>
            <a:r>
              <a:rPr lang="en-US" sz="4400" dirty="0" smtClean="0">
                <a:solidFill>
                  <a:srgbClr val="000000"/>
                </a:solidFill>
                <a:sym typeface="Euclid Symbol"/>
              </a:rPr>
              <a:t>and </a:t>
            </a:r>
            <a:r>
              <a:rPr lang="en-US" sz="4400" dirty="0" smtClean="0">
                <a:solidFill>
                  <a:srgbClr val="0000CC"/>
                </a:solidFill>
              </a:rPr>
              <a:t>R</a:t>
            </a:r>
            <a:r>
              <a:rPr lang="en-US" sz="4400" baseline="-25000" dirty="0" smtClean="0">
                <a:solidFill>
                  <a:srgbClr val="0000CC"/>
                </a:solidFill>
              </a:rPr>
              <a:t>1</a:t>
            </a:r>
            <a:r>
              <a:rPr lang="en-US" sz="4400" dirty="0" smtClean="0">
                <a:solidFill>
                  <a:srgbClr val="000000"/>
                </a:solidFill>
              </a:rPr>
              <a:t> is </a:t>
            </a:r>
            <a:r>
              <a:rPr lang="en-US" sz="4400" dirty="0" smtClean="0">
                <a:solidFill>
                  <a:srgbClr val="9B2894"/>
                </a:solidFill>
              </a:rPr>
              <a:t>uniform</a:t>
            </a:r>
            <a:r>
              <a:rPr lang="en-US" sz="4400" dirty="0" smtClean="0">
                <a:solidFill>
                  <a:srgbClr val="000000"/>
                </a:solidFill>
              </a:rPr>
              <a:t>, </a:t>
            </a:r>
            <a:r>
              <a:rPr lang="en-US" sz="4400" dirty="0" smtClean="0">
                <a:solidFill>
                  <a:srgbClr val="000000"/>
                </a:solidFill>
                <a:sym typeface="Euclid Symbol"/>
              </a:rPr>
              <a:t>then</a:t>
            </a:r>
          </a:p>
          <a:p>
            <a:pPr algn="ctr"/>
            <a:r>
              <a:rPr lang="en-US" sz="5400" dirty="0" smtClean="0">
                <a:solidFill>
                  <a:srgbClr val="0000CC"/>
                </a:solidFill>
              </a:rPr>
              <a:t>[R</a:t>
            </a:r>
            <a:r>
              <a:rPr lang="en-US" sz="5400" baseline="-250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=R</a:t>
            </a:r>
            <a:r>
              <a:rPr lang="en-US" sz="5400" baseline="-25000" dirty="0" smtClean="0">
                <a:solidFill>
                  <a:srgbClr val="0000FF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</a:rPr>
              <a:t>],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[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r>
              <a:rPr lang="en-US" sz="5400" baseline="-25000" dirty="0">
                <a:solidFill>
                  <a:srgbClr val="0000FF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</a:rPr>
              <a:t>=R</a:t>
            </a:r>
            <a:r>
              <a:rPr lang="en-US" sz="5400" baseline="-25000" dirty="0" smtClean="0">
                <a:solidFill>
                  <a:srgbClr val="3333FF"/>
                </a:solidFill>
              </a:rPr>
              <a:t>3</a:t>
            </a:r>
            <a:r>
              <a:rPr lang="en-US" sz="5400" dirty="0">
                <a:solidFill>
                  <a:srgbClr val="0000CC"/>
                </a:solidFill>
              </a:rPr>
              <a:t>], </a:t>
            </a:r>
            <a:r>
              <a:rPr lang="en-US" sz="5400" dirty="0" smtClean="0">
                <a:solidFill>
                  <a:srgbClr val="0000CC"/>
                </a:solidFill>
              </a:rPr>
              <a:t>[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r>
              <a:rPr lang="en-US" sz="5400" baseline="-25000" dirty="0" smtClean="0">
                <a:solidFill>
                  <a:srgbClr val="0000FF"/>
                </a:solidFill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=</a:t>
            </a:r>
            <a:r>
              <a:rPr lang="en-US" sz="5400" dirty="0">
                <a:solidFill>
                  <a:srgbClr val="0000CC"/>
                </a:solidFill>
              </a:rPr>
              <a:t>R</a:t>
            </a:r>
            <a:r>
              <a:rPr lang="en-US" sz="5400" baseline="-25000" dirty="0">
                <a:solidFill>
                  <a:srgbClr val="3333FF"/>
                </a:solidFill>
              </a:rPr>
              <a:t>3</a:t>
            </a:r>
            <a:r>
              <a:rPr lang="en-US" sz="5400" dirty="0" smtClean="0">
                <a:solidFill>
                  <a:srgbClr val="0000CC"/>
                </a:solidFill>
              </a:rPr>
              <a:t>]</a:t>
            </a:r>
            <a:endParaRPr lang="en-US" sz="5400" dirty="0" smtClean="0"/>
          </a:p>
          <a:p>
            <a:r>
              <a:rPr lang="en-US" sz="4800" dirty="0" smtClean="0">
                <a:cs typeface="Comic Sans MS"/>
              </a:rPr>
              <a:t>are </a:t>
            </a:r>
            <a:r>
              <a:rPr lang="en-US" sz="4800" dirty="0" smtClean="0">
                <a:solidFill>
                  <a:srgbClr val="9B2894"/>
                </a:solidFill>
                <a:cs typeface="Comic Sans MS"/>
              </a:rPr>
              <a:t>pairwise</a:t>
            </a:r>
            <a:r>
              <a:rPr lang="en-US" sz="4800" dirty="0" smtClean="0">
                <a:cs typeface="Comic Sans MS"/>
              </a:rPr>
              <a:t> independent.</a:t>
            </a:r>
          </a:p>
          <a:p>
            <a:r>
              <a:rPr lang="en-US" sz="4800" dirty="0" smtClean="0">
                <a:cs typeface="Comic Sans MS"/>
              </a:rPr>
              <a:t>Obviously </a:t>
            </a:r>
            <a:r>
              <a:rPr lang="en-US" sz="4800" dirty="0" smtClean="0">
                <a:solidFill>
                  <a:srgbClr val="FF0000"/>
                </a:solidFill>
                <a:cs typeface="Comic Sans MS"/>
              </a:rPr>
              <a:t>NOT</a:t>
            </a:r>
            <a:r>
              <a:rPr lang="en-US" sz="4800" dirty="0" smtClean="0">
                <a:cs typeface="Comic Sans MS"/>
              </a:rPr>
              <a:t> </a:t>
            </a:r>
            <a:r>
              <a:rPr lang="en-US" sz="4800" dirty="0" smtClean="0">
                <a:solidFill>
                  <a:srgbClr val="3333FF"/>
                </a:solidFill>
                <a:cs typeface="Comic Sans MS"/>
              </a:rPr>
              <a:t>3</a:t>
            </a:r>
            <a:r>
              <a:rPr lang="en-US" sz="4800" dirty="0" smtClean="0">
                <a:cs typeface="Comic Sans MS"/>
              </a:rPr>
              <a:t>-way </a:t>
            </a:r>
            <a:r>
              <a:rPr lang="en-US" sz="4800" dirty="0" err="1" smtClean="0">
                <a:cs typeface="Comic Sans MS"/>
              </a:rPr>
              <a:t>indep</a:t>
            </a:r>
            <a:r>
              <a:rPr lang="en-US" sz="4800" dirty="0" smtClean="0">
                <a:cs typeface="Comic Sans MS"/>
              </a:rPr>
              <a:t>.</a:t>
            </a:r>
          </a:p>
          <a:p>
            <a:endParaRPr lang="en-US" sz="6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391400" y="6527800"/>
            <a:ext cx="1684209" cy="3301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binom</a:t>
            </a:r>
            <a:r>
              <a:rPr lang="en-US" sz="1200" dirty="0" smtClean="0">
                <a:latin typeface="Comic Sans MS"/>
                <a:cs typeface="Comic Sans MS"/>
              </a:rPr>
              <a:t>-uniform.</a:t>
            </a:r>
            <a:fld id="{679D5B46-281B-48C5-ADB5-CFE0495CD191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40457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699" y="225426"/>
            <a:ext cx="7446433" cy="672042"/>
          </a:xfrm>
        </p:spPr>
        <p:txBody>
          <a:bodyPr/>
          <a:lstStyle/>
          <a:p>
            <a:r>
              <a:rPr lang="en-US" dirty="0" smtClean="0"/>
              <a:t>Equal Pairs of Uniform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663" y="1024458"/>
            <a:ext cx="8695274" cy="4995341"/>
          </a:xfrm>
        </p:spPr>
        <p:txBody>
          <a:bodyPr/>
          <a:lstStyle/>
          <a:p>
            <a:r>
              <a:rPr lang="en-US" dirty="0" smtClean="0">
                <a:solidFill>
                  <a:srgbClr val="0000CC"/>
                </a:solidFill>
              </a:rPr>
              <a:t>R</a:t>
            </a:r>
            <a:r>
              <a:rPr lang="en-US" baseline="-25000" dirty="0" smtClean="0">
                <a:solidFill>
                  <a:srgbClr val="0000CC"/>
                </a:solidFill>
              </a:rPr>
              <a:t>1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is independent of</a:t>
            </a:r>
            <a:r>
              <a:rPr lang="en-US" dirty="0" smtClean="0">
                <a:solidFill>
                  <a:srgbClr val="0000CC"/>
                </a:solidFill>
              </a:rPr>
              <a:t> [R</a:t>
            </a:r>
            <a:r>
              <a:rPr lang="en-US" baseline="-25000" dirty="0" smtClean="0">
                <a:solidFill>
                  <a:srgbClr val="0000CC"/>
                </a:solidFill>
              </a:rPr>
              <a:t>2 </a:t>
            </a:r>
            <a:r>
              <a:rPr lang="en-US" dirty="0" smtClean="0">
                <a:solidFill>
                  <a:srgbClr val="0000CC"/>
                </a:solidFill>
              </a:rPr>
              <a:t>= R</a:t>
            </a:r>
            <a:r>
              <a:rPr lang="en-US" baseline="-25000" dirty="0" smtClean="0">
                <a:solidFill>
                  <a:srgbClr val="0000CC"/>
                </a:solidFill>
              </a:rPr>
              <a:t>3</a:t>
            </a:r>
            <a:r>
              <a:rPr lang="en-US" dirty="0" smtClean="0">
                <a:solidFill>
                  <a:srgbClr val="0000CC"/>
                </a:solidFill>
              </a:rPr>
              <a:t>] </a:t>
            </a:r>
            <a:r>
              <a:rPr lang="en-US" dirty="0" smtClean="0">
                <a:solidFill>
                  <a:srgbClr val="000000"/>
                </a:solidFill>
                <a:sym typeface="Euclid Symbol"/>
              </a:rPr>
              <a:t>&amp;</a:t>
            </a:r>
            <a:r>
              <a:rPr lang="en-US" dirty="0" smtClean="0">
                <a:solidFill>
                  <a:srgbClr val="000000"/>
                </a:solidFill>
              </a:rPr>
              <a:t> has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probability </a:t>
            </a:r>
            <a:r>
              <a:rPr lang="en-US" dirty="0" smtClean="0">
                <a:solidFill>
                  <a:srgbClr val="FF00FF"/>
                </a:solidFill>
              </a:rPr>
              <a:t>p </a:t>
            </a:r>
            <a:r>
              <a:rPr lang="en-US" dirty="0" smtClean="0">
                <a:solidFill>
                  <a:srgbClr val="000000"/>
                </a:solidFill>
              </a:rPr>
              <a:t>of equaling each value 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So it equals a common value of 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R</a:t>
            </a:r>
            <a:r>
              <a:rPr lang="en-US" baseline="-25000" dirty="0" smtClean="0">
                <a:solidFill>
                  <a:srgbClr val="0000CC"/>
                </a:solidFill>
              </a:rPr>
              <a:t>2 </a:t>
            </a:r>
            <a:r>
              <a:rPr lang="en-US" dirty="0" smtClean="0">
                <a:solidFill>
                  <a:srgbClr val="000000"/>
                </a:solidFill>
              </a:rPr>
              <a:t>&amp;</a:t>
            </a:r>
            <a:r>
              <a:rPr lang="en-US" dirty="0" smtClean="0">
                <a:solidFill>
                  <a:srgbClr val="0000CC"/>
                </a:solidFill>
              </a:rPr>
              <a:t> R</a:t>
            </a:r>
            <a:r>
              <a:rPr lang="en-US" baseline="-25000" dirty="0" smtClean="0">
                <a:solidFill>
                  <a:srgbClr val="0000CC"/>
                </a:solidFill>
              </a:rPr>
              <a:t>3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with probability </a:t>
            </a:r>
            <a:r>
              <a:rPr lang="en-US" dirty="0" smtClean="0">
                <a:solidFill>
                  <a:srgbClr val="FF00FF"/>
                </a:solidFill>
              </a:rPr>
              <a:t>p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That is, </a:t>
            </a:r>
          </a:p>
          <a:p>
            <a:pPr algn="ctr"/>
            <a:r>
              <a:rPr lang="en-US" dirty="0" err="1" smtClean="0">
                <a:solidFill>
                  <a:srgbClr val="3333FF"/>
                </a:solidFill>
              </a:rPr>
              <a:t>Pr</a:t>
            </a:r>
            <a:r>
              <a:rPr lang="en-US" dirty="0" smtClean="0">
                <a:solidFill>
                  <a:srgbClr val="3333FF"/>
                </a:solidFill>
              </a:rPr>
              <a:t>[R</a:t>
            </a:r>
            <a:r>
              <a:rPr lang="en-US" baseline="-25000" dirty="0" smtClean="0">
                <a:solidFill>
                  <a:srgbClr val="3333FF"/>
                </a:solidFill>
              </a:rPr>
              <a:t>1</a:t>
            </a:r>
            <a:r>
              <a:rPr lang="en-US" dirty="0" smtClean="0">
                <a:solidFill>
                  <a:srgbClr val="3333FF"/>
                </a:solidFill>
              </a:rPr>
              <a:t>=R</a:t>
            </a:r>
            <a:r>
              <a:rPr lang="en-US" baseline="-25000" dirty="0" smtClean="0">
                <a:solidFill>
                  <a:srgbClr val="3333FF"/>
                </a:solidFill>
              </a:rPr>
              <a:t>2 </a:t>
            </a:r>
            <a:r>
              <a:rPr lang="en-US" dirty="0" smtClean="0">
                <a:solidFill>
                  <a:srgbClr val="3333FF"/>
                </a:solidFill>
              </a:rPr>
              <a:t>| R</a:t>
            </a:r>
            <a:r>
              <a:rPr lang="en-US" baseline="-25000" dirty="0" smtClean="0">
                <a:solidFill>
                  <a:srgbClr val="3333FF"/>
                </a:solidFill>
              </a:rPr>
              <a:t>2</a:t>
            </a:r>
            <a:r>
              <a:rPr lang="en-US" dirty="0" smtClean="0">
                <a:solidFill>
                  <a:srgbClr val="3333FF"/>
                </a:solidFill>
              </a:rPr>
              <a:t>=R</a:t>
            </a:r>
            <a:r>
              <a:rPr lang="en-US" baseline="-25000" dirty="0" smtClean="0">
                <a:solidFill>
                  <a:srgbClr val="3333FF"/>
                </a:solidFill>
              </a:rPr>
              <a:t>3</a:t>
            </a:r>
            <a:r>
              <a:rPr lang="en-US" dirty="0" smtClean="0">
                <a:solidFill>
                  <a:srgbClr val="3333FF"/>
                </a:solidFill>
              </a:rPr>
              <a:t>] </a:t>
            </a:r>
            <a:r>
              <a:rPr lang="en-US" sz="4400" b="1" dirty="0" smtClean="0">
                <a:solidFill>
                  <a:srgbClr val="3333FF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dirty="0" err="1" smtClean="0">
                <a:solidFill>
                  <a:srgbClr val="3333FF"/>
                </a:solidFill>
              </a:rPr>
              <a:t>Pr</a:t>
            </a:r>
            <a:r>
              <a:rPr lang="en-US" dirty="0">
                <a:solidFill>
                  <a:srgbClr val="3333FF"/>
                </a:solidFill>
              </a:rPr>
              <a:t>[</a:t>
            </a:r>
            <a:r>
              <a:rPr lang="en-US" dirty="0" smtClean="0">
                <a:solidFill>
                  <a:srgbClr val="3333FF"/>
                </a:solidFill>
              </a:rPr>
              <a:t>R</a:t>
            </a:r>
            <a:r>
              <a:rPr lang="en-US" baseline="-25000" dirty="0" smtClean="0">
                <a:solidFill>
                  <a:srgbClr val="3333FF"/>
                </a:solidFill>
              </a:rPr>
              <a:t>1</a:t>
            </a:r>
            <a:r>
              <a:rPr lang="en-US" dirty="0" smtClean="0">
                <a:solidFill>
                  <a:srgbClr val="3333FF"/>
                </a:solidFill>
              </a:rPr>
              <a:t>=R</a:t>
            </a:r>
            <a:r>
              <a:rPr lang="en-US" baseline="-25000" dirty="0" smtClean="0">
                <a:solidFill>
                  <a:srgbClr val="3333FF"/>
                </a:solidFill>
              </a:rPr>
              <a:t>2</a:t>
            </a:r>
            <a:r>
              <a:rPr lang="en-US" dirty="0" smtClean="0">
                <a:solidFill>
                  <a:srgbClr val="3333FF"/>
                </a:solidFill>
              </a:rPr>
              <a:t>]</a:t>
            </a:r>
            <a:r>
              <a:rPr lang="en-US" sz="4400" b="1" dirty="0" smtClean="0">
                <a:solidFill>
                  <a:srgbClr val="3333FF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dirty="0" smtClean="0">
                <a:solidFill>
                  <a:srgbClr val="FF00FF"/>
                </a:solidFill>
              </a:rPr>
              <a:t>p</a:t>
            </a:r>
            <a:endParaRPr lang="en-US" sz="5400" dirty="0" smtClean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391400" y="6527800"/>
            <a:ext cx="1684209" cy="3301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binom</a:t>
            </a:r>
            <a:r>
              <a:rPr lang="en-US" sz="1200" dirty="0" smtClean="0">
                <a:latin typeface="Comic Sans MS"/>
                <a:cs typeface="Comic Sans MS"/>
              </a:rPr>
              <a:t>-uniform.</a:t>
            </a:r>
            <a:fld id="{679D5B46-281B-48C5-ADB5-CFE0495CD191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918949264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binom</a:t>
            </a:r>
            <a:r>
              <a:rPr lang="en-US" dirty="0" smtClean="0"/>
              <a:t>-uniform.</a:t>
            </a:r>
            <a:fld id="{DEDCF3E0-95E5-4B40-9A75-5FDE935C926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9" y="984253"/>
            <a:ext cx="8879412" cy="5238747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mutually</a:t>
            </a:r>
            <a:r>
              <a:rPr lang="en-US" sz="3600" dirty="0" smtClean="0"/>
              <a:t> </a:t>
            </a:r>
            <a:r>
              <a:rPr lang="en-US" sz="3600" dirty="0" err="1" smtClean="0"/>
              <a:t>indep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algn="ctr" eaLnBrk="1" hangingPunct="1"/>
            <a:r>
              <a:rPr lang="en-US" sz="3600" dirty="0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</a:t>
            </a:r>
            <a:r>
              <a:rPr lang="en-US" sz="3600" dirty="0" err="1" smtClean="0"/>
              <a:t>Pr</a:t>
            </a:r>
            <a:r>
              <a:rPr lang="en-US" sz="3600" dirty="0" smtClean="0"/>
              <a:t>[head]</a:t>
            </a:r>
            <a:endParaRPr lang="en-US" sz="3600" dirty="0" smtClean="0"/>
          </a:p>
          <a:p>
            <a:pPr eaLnBrk="1" hangingPunct="1"/>
            <a:r>
              <a:rPr lang="en-US" dirty="0" smtClean="0"/>
              <a:t>for </a:t>
            </a:r>
            <a:r>
              <a:rPr lang="en-US" dirty="0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=5, </a:t>
            </a:r>
            <a:r>
              <a:rPr lang="en-US" dirty="0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=2/3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</a:t>
            </a:r>
            <a:r>
              <a:rPr lang="en-US" dirty="0" err="1" smtClean="0">
                <a:solidFill>
                  <a:srgbClr val="0000FF"/>
                </a:solidFill>
              </a:rPr>
              <a:t>Pr</a:t>
            </a:r>
            <a:r>
              <a:rPr lang="en-US" dirty="0" smtClean="0">
                <a:solidFill>
                  <a:srgbClr val="0000FF"/>
                </a:solidFill>
              </a:rPr>
              <a:t>[HHTTH]</a:t>
            </a:r>
            <a:r>
              <a:rPr lang="en-US" dirty="0" smtClean="0"/>
              <a:t> </a:t>
            </a:r>
            <a:r>
              <a:rPr lang="en-US" b="1" dirty="0" smtClean="0">
                <a:latin typeface="Euclid Symbol" charset="2"/>
                <a:cs typeface="Euclid Symbol" charset="2"/>
              </a:rPr>
              <a:t>=</a:t>
            </a:r>
            <a:r>
              <a:rPr lang="en-US" dirty="0" smtClean="0"/>
              <a:t> 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 </a:t>
            </a:r>
            <a:r>
              <a:rPr lang="en-US" dirty="0" err="1" smtClean="0">
                <a:solidFill>
                  <a:srgbClr val="0000FF"/>
                </a:solidFill>
              </a:rPr>
              <a:t>Pr</a:t>
            </a:r>
            <a:r>
              <a:rPr lang="en-US" dirty="0" smtClean="0">
                <a:solidFill>
                  <a:srgbClr val="0000FF"/>
                </a:solidFill>
              </a:rPr>
              <a:t>[</a:t>
            </a:r>
            <a:r>
              <a:rPr lang="en-US" dirty="0" smtClean="0">
                <a:solidFill>
                  <a:srgbClr val="0000FF"/>
                </a:solidFill>
              </a:rPr>
              <a:t>H]⋅</a:t>
            </a:r>
            <a:r>
              <a:rPr lang="en-US" dirty="0" err="1" smtClean="0">
                <a:solidFill>
                  <a:srgbClr val="0000FF"/>
                </a:solidFill>
              </a:rPr>
              <a:t>Pr</a:t>
            </a:r>
            <a:r>
              <a:rPr lang="en-US" dirty="0" smtClean="0">
                <a:solidFill>
                  <a:srgbClr val="0000FF"/>
                </a:solidFill>
              </a:rPr>
              <a:t>[H]⋅</a:t>
            </a:r>
            <a:r>
              <a:rPr lang="en-US" dirty="0" err="1" smtClean="0">
                <a:solidFill>
                  <a:srgbClr val="0000FF"/>
                </a:solidFill>
              </a:rPr>
              <a:t>Pr</a:t>
            </a:r>
            <a:r>
              <a:rPr lang="en-US" dirty="0" smtClean="0">
                <a:solidFill>
                  <a:srgbClr val="0000FF"/>
                </a:solidFill>
              </a:rPr>
              <a:t>[T]⋅</a:t>
            </a:r>
            <a:r>
              <a:rPr lang="en-US" dirty="0" err="1" smtClean="0">
                <a:solidFill>
                  <a:srgbClr val="0000FF"/>
                </a:solidFill>
              </a:rPr>
              <a:t>Pr</a:t>
            </a:r>
            <a:r>
              <a:rPr lang="en-US" dirty="0" smtClean="0">
                <a:solidFill>
                  <a:srgbClr val="0000FF"/>
                </a:solidFill>
              </a:rPr>
              <a:t>[T]⋅</a:t>
            </a:r>
            <a:r>
              <a:rPr lang="en-US" dirty="0" err="1" smtClean="0">
                <a:solidFill>
                  <a:srgbClr val="0000FF"/>
                </a:solidFill>
              </a:rPr>
              <a:t>Pr</a:t>
            </a:r>
            <a:r>
              <a:rPr lang="en-US" dirty="0" smtClean="0">
                <a:solidFill>
                  <a:srgbClr val="0000FF"/>
                </a:solidFill>
              </a:rPr>
              <a:t>[H]</a:t>
            </a:r>
          </a:p>
          <a:p>
            <a:pPr eaLnBrk="1" hangingPunct="1"/>
            <a:r>
              <a:rPr lang="en-US" dirty="0" smtClean="0"/>
              <a:t>            (by independence)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binom</a:t>
            </a:r>
            <a:r>
              <a:rPr lang="en-US" dirty="0" smtClean="0"/>
              <a:t>-uniform.</a:t>
            </a:r>
            <a:fld id="{DEDCF3E0-95E5-4B40-9A75-5FDE935C926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47357" y="984253"/>
            <a:ext cx="8889181" cy="5609978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mutually</a:t>
            </a:r>
            <a:r>
              <a:rPr lang="en-US" sz="3600" dirty="0" smtClean="0"/>
              <a:t> </a:t>
            </a:r>
            <a:r>
              <a:rPr lang="en-US" sz="3600" dirty="0" err="1" smtClean="0"/>
              <a:t>indep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algn="ctr" eaLnBrk="1" hangingPunct="1"/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</a:t>
            </a:r>
            <a:r>
              <a:rPr lang="en-US" sz="3600" dirty="0" err="1" smtClean="0"/>
              <a:t>Pr{head</a:t>
            </a:r>
            <a:r>
              <a:rPr lang="en-US" sz="3600" dirty="0" smtClean="0"/>
              <a:t>}</a:t>
            </a:r>
          </a:p>
          <a:p>
            <a:pPr eaLnBrk="1" hangingPunct="1"/>
            <a:r>
              <a:rPr lang="en-US" dirty="0" smtClean="0"/>
              <a:t>for </a:t>
            </a:r>
            <a:r>
              <a:rPr lang="en-US" dirty="0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=5, </a:t>
            </a:r>
            <a:r>
              <a:rPr lang="en-US" dirty="0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=2/3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</a:t>
            </a:r>
            <a:r>
              <a:rPr lang="en-US" dirty="0" err="1" smtClean="0">
                <a:solidFill>
                  <a:srgbClr val="0000FF"/>
                </a:solidFill>
              </a:rPr>
              <a:t>Pr</a:t>
            </a:r>
            <a:r>
              <a:rPr lang="en-US" dirty="0" smtClean="0">
                <a:solidFill>
                  <a:srgbClr val="0000FF"/>
                </a:solidFill>
              </a:rPr>
              <a:t>[HHTTH]</a:t>
            </a:r>
            <a:r>
              <a:rPr lang="en-US" dirty="0" smtClean="0"/>
              <a:t> </a:t>
            </a:r>
            <a:r>
              <a:rPr lang="en-US" b="1" dirty="0">
                <a:latin typeface="Euclid Symbol" charset="2"/>
                <a:cs typeface="Euclid Symbol" charset="2"/>
              </a:rPr>
              <a:t>=</a:t>
            </a:r>
            <a:r>
              <a:rPr lang="en-US" dirty="0" smtClean="0"/>
              <a:t> 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 </a:t>
            </a:r>
            <a:endParaRPr lang="en-US" dirty="0" smtClean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171702" y="4835766"/>
          <a:ext cx="7137400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240" name="Equation" r:id="rId4" imgW="1790700" imgH="469900" progId="Equation.DSMT4">
                  <p:embed/>
                </p:oleObj>
              </mc:Choice>
              <mc:Fallback>
                <p:oleObj name="Equation" r:id="rId4" imgW="1790700" imgH="469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702" y="4835766"/>
                        <a:ext cx="7137400" cy="1344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binom</a:t>
            </a:r>
            <a:r>
              <a:rPr lang="en-US" dirty="0" smtClean="0"/>
              <a:t>-uniform.</a:t>
            </a:r>
            <a:fld id="{DEDCF3E0-95E5-4B40-9A75-5FDE935C926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4253"/>
            <a:ext cx="8889181" cy="5609978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mutually</a:t>
            </a:r>
            <a:r>
              <a:rPr lang="en-US" sz="3600" dirty="0" smtClean="0"/>
              <a:t> </a:t>
            </a:r>
            <a:r>
              <a:rPr lang="en-US" sz="3600" dirty="0" err="1" smtClean="0"/>
              <a:t>indep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algn="ctr" eaLnBrk="1" hangingPunct="1"/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</a:t>
            </a:r>
            <a:r>
              <a:rPr lang="en-US" sz="3600" dirty="0" err="1" smtClean="0"/>
              <a:t>Pr{head</a:t>
            </a:r>
            <a:r>
              <a:rPr lang="en-US" sz="3600" dirty="0" smtClean="0"/>
              <a:t>}</a:t>
            </a:r>
          </a:p>
          <a:p>
            <a:pPr eaLnBrk="1" hangingPunct="1"/>
            <a:r>
              <a:rPr lang="en-US" dirty="0" smtClean="0"/>
              <a:t>for </a:t>
            </a:r>
            <a:r>
              <a:rPr lang="en-US" dirty="0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=5, </a:t>
            </a:r>
            <a:r>
              <a:rPr lang="en-US" dirty="0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=2/3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</a:t>
            </a:r>
            <a:r>
              <a:rPr lang="en-US" dirty="0" err="1" smtClean="0">
                <a:solidFill>
                  <a:srgbClr val="0000FF"/>
                </a:solidFill>
              </a:rPr>
              <a:t>Pr</a:t>
            </a:r>
            <a:r>
              <a:rPr lang="en-US" dirty="0" smtClean="0">
                <a:solidFill>
                  <a:srgbClr val="0000FF"/>
                </a:solidFill>
              </a:rPr>
              <a:t>[HHTTH]</a:t>
            </a:r>
            <a:r>
              <a:rPr lang="en-US" dirty="0" smtClean="0"/>
              <a:t> </a:t>
            </a:r>
            <a:r>
              <a:rPr lang="en-US" b="1" dirty="0" smtClean="0">
                <a:latin typeface="Euclid Symbol" charset="2"/>
                <a:cs typeface="Euclid Symbol" charset="2"/>
              </a:rPr>
              <a:t>=</a:t>
            </a:r>
            <a:endParaRPr lang="en-US" dirty="0" smtClean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4957701"/>
              </p:ext>
            </p:extLst>
          </p:nvPr>
        </p:nvGraphicFramePr>
        <p:xfrm>
          <a:off x="4368797" y="2776895"/>
          <a:ext cx="2538046" cy="2294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935" name="Equation" r:id="rId4" imgW="660400" imgH="596900" progId="Equation.DSMT4">
                  <p:embed/>
                </p:oleObj>
              </mc:Choice>
              <mc:Fallback>
                <p:oleObj name="Equation" r:id="rId4" imgW="660400" imgH="596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797" y="2776895"/>
                        <a:ext cx="2538046" cy="22940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binom</a:t>
            </a:r>
            <a:r>
              <a:rPr lang="en-US" dirty="0" smtClean="0"/>
              <a:t>-uniform.</a:t>
            </a:r>
            <a:fld id="{DEDCF3E0-95E5-4B40-9A75-5FDE935C926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4253"/>
            <a:ext cx="8889181" cy="5609978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mutually</a:t>
            </a:r>
            <a:r>
              <a:rPr lang="en-US" sz="3600" dirty="0" smtClean="0"/>
              <a:t> </a:t>
            </a:r>
            <a:r>
              <a:rPr lang="en-US" sz="3600" dirty="0" err="1" smtClean="0"/>
              <a:t>indep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algn="ctr" eaLnBrk="1" hangingPunct="1"/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</a:t>
            </a:r>
            <a:r>
              <a:rPr lang="en-US" sz="3600" dirty="0" err="1" smtClean="0"/>
              <a:t>Pr{head</a:t>
            </a:r>
            <a:r>
              <a:rPr lang="en-US" sz="3600" dirty="0" smtClean="0"/>
              <a:t>}</a:t>
            </a:r>
          </a:p>
          <a:p>
            <a:pPr eaLnBrk="1" hangingPunct="1">
              <a:spcAft>
                <a:spcPts val="3000"/>
              </a:spcAft>
            </a:pPr>
            <a:r>
              <a:rPr lang="en-US" dirty="0" err="1" smtClean="0">
                <a:solidFill>
                  <a:srgbClr val="0000FF"/>
                </a:solidFill>
              </a:rPr>
              <a:t>Pr</a:t>
            </a:r>
            <a:r>
              <a:rPr lang="en-US" dirty="0" smtClean="0">
                <a:solidFill>
                  <a:srgbClr val="0000FF"/>
                </a:solidFill>
              </a:rPr>
              <a:t>[</a:t>
            </a:r>
            <a:r>
              <a:rPr lang="en-US" dirty="0" smtClean="0">
                <a:solidFill>
                  <a:srgbClr val="000000"/>
                </a:solidFill>
              </a:rPr>
              <a:t>each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sequence w/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 H</a:t>
            </a:r>
            <a:r>
              <a:rPr lang="en-US" dirty="0" smtClean="0">
                <a:solidFill>
                  <a:srgbClr val="000000"/>
                </a:solidFill>
              </a:rPr>
              <a:t>’s,</a:t>
            </a:r>
            <a:r>
              <a:rPr lang="en-US" dirty="0" smtClean="0">
                <a:solidFill>
                  <a:srgbClr val="0000FF"/>
                </a:solidFill>
              </a:rPr>
              <a:t> n-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 T</a:t>
            </a:r>
            <a:r>
              <a:rPr lang="en-US" dirty="0" smtClean="0">
                <a:solidFill>
                  <a:srgbClr val="000000"/>
                </a:solidFill>
              </a:rPr>
              <a:t>’s</a:t>
            </a:r>
            <a:r>
              <a:rPr lang="en-US" dirty="0" smtClean="0">
                <a:solidFill>
                  <a:srgbClr val="0000FF"/>
                </a:solidFill>
              </a:rPr>
              <a:t>]</a:t>
            </a:r>
            <a:r>
              <a:rPr lang="en-US" dirty="0" smtClean="0"/>
              <a:t> =</a:t>
            </a:r>
            <a:endParaRPr lang="en-US" dirty="0" smtClean="0">
              <a:solidFill>
                <a:srgbClr val="0000FF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995854" y="3888276"/>
          <a:ext cx="3389312" cy="187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99" name="Equation" r:id="rId4" imgW="711200" imgH="393700" progId="Equation.DSMT4">
                  <p:embed/>
                </p:oleObj>
              </mc:Choice>
              <mc:Fallback>
                <p:oleObj name="Equation" r:id="rId4" imgW="711200" imgH="3937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5854" y="3888276"/>
                        <a:ext cx="3389312" cy="1874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00FF"/>
          </a:solidFill>
          <a:prstDash val="sysDash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48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1769</TotalTime>
  <Words>839</Words>
  <Application>Microsoft Macintosh PowerPoint</Application>
  <PresentationFormat>On-screen Show (4:3)</PresentationFormat>
  <Paragraphs>122</Paragraphs>
  <Slides>16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Default Design</vt:lpstr>
      <vt:lpstr>Equation</vt:lpstr>
      <vt:lpstr>MathType 6.0 Equation</vt:lpstr>
      <vt:lpstr>PowerPoint Presentation</vt:lpstr>
      <vt:lpstr>Uniform Random Variables</vt:lpstr>
      <vt:lpstr>Uniform Distribution</vt:lpstr>
      <vt:lpstr>Equal Pairs of Uniform Variables</vt:lpstr>
      <vt:lpstr>Equal Pairs of Uniform Variables</vt:lpstr>
      <vt:lpstr>Binomial Random Variable</vt:lpstr>
      <vt:lpstr>Binomial Random Variable</vt:lpstr>
      <vt:lpstr>Binomial Random Variable</vt:lpstr>
      <vt:lpstr>Binomial Random Variable</vt:lpstr>
      <vt:lpstr>Binomial Random Variable</vt:lpstr>
      <vt:lpstr>Binomial Random Variable</vt:lpstr>
      <vt:lpstr>PowerPoint Presentation</vt:lpstr>
      <vt:lpstr>PowerPoint Presentation</vt:lpstr>
      <vt:lpstr>PowerPoint Presentation</vt:lpstr>
      <vt:lpstr>Distribution Function</vt:lpstr>
      <vt:lpstr>Density &amp; Distribution</vt:lpstr>
    </vt:vector>
  </TitlesOfParts>
  <Company>MIT/CSAIL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Albert R. Meyer</dc:creator>
  <cp:lastModifiedBy>Albert R Meyer</cp:lastModifiedBy>
  <cp:revision>138</cp:revision>
  <cp:lastPrinted>2012-05-01T04:09:25Z</cp:lastPrinted>
  <dcterms:created xsi:type="dcterms:W3CDTF">2011-04-28T01:16:18Z</dcterms:created>
  <dcterms:modified xsi:type="dcterms:W3CDTF">2013-05-05T15:44:11Z</dcterms:modified>
</cp:coreProperties>
</file>