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notesSlides/notesSlide15.xml" ContentType="application/vnd.openxmlformats-officedocument.presentationml.notesSlide+xml"/>
  <Override PartName="/ppt/embeddings/oleObject10.bin" ContentType="application/vnd.openxmlformats-officedocument.oleObject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03" r:id="rId3"/>
    <p:sldId id="371" r:id="rId4"/>
    <p:sldId id="333" r:id="rId5"/>
    <p:sldId id="372" r:id="rId6"/>
    <p:sldId id="334" r:id="rId7"/>
    <p:sldId id="374" r:id="rId8"/>
    <p:sldId id="375" r:id="rId9"/>
    <p:sldId id="373" r:id="rId10"/>
    <p:sldId id="369" r:id="rId11"/>
    <p:sldId id="376" r:id="rId12"/>
    <p:sldId id="336" r:id="rId13"/>
    <p:sldId id="337" r:id="rId14"/>
    <p:sldId id="377" r:id="rId15"/>
    <p:sldId id="338" r:id="rId16"/>
    <p:sldId id="339" r:id="rId17"/>
    <p:sldId id="363" r:id="rId18"/>
    <p:sldId id="370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56" y="-584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35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8350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3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303999" y="893520"/>
            <a:ext cx="3492241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03999" y="893520"/>
            <a:ext cx="3492241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32802" y="4888140"/>
            <a:ext cx="4028211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|1</a:t>
            </a:r>
            <a:r>
              <a:rPr lang="en-US" sz="4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is </a:t>
            </a:r>
            <a:r>
              <a:rPr lang="en-US" sz="4400" i="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 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0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503625" y="4876800"/>
            <a:ext cx="4368748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|1</a:t>
            </a:r>
            <a:r>
              <a:rPr lang="en-US" sz="4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is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2002109" y="3986851"/>
            <a:ext cx="399176" cy="3398273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5354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29000" y="5791200"/>
            <a:ext cx="220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[</a:t>
            </a:r>
            <a:r>
              <a:rPr lang="en-US" sz="5400" i="0" dirty="0" smtClean="0">
                <a:solidFill>
                  <a:srgbClr val="3333FF"/>
                </a:solidFill>
                <a:latin typeface="+mj-lt"/>
              </a:rPr>
              <a:t>F+1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]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432802" y="4888140"/>
            <a:ext cx="4028211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|1</a:t>
            </a:r>
            <a:r>
              <a:rPr lang="en-US" sz="4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is </a:t>
            </a:r>
            <a:r>
              <a:rPr lang="en-US" sz="4400" i="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 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829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 animBg="1"/>
      <p:bldP spid="54" grpId="0" animBg="1"/>
      <p:bldP spid="55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050350" y="4774740"/>
            <a:ext cx="7829068" cy="92333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   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  <a:sym typeface="Euclid Symbol"/>
              </a:rPr>
              <a:t>+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 (E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] +1)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16825" y="661352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5385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E[F]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06407"/>
              </p:ext>
            </p:extLst>
          </p:nvPr>
        </p:nvGraphicFramePr>
        <p:xfrm>
          <a:off x="4029288" y="1745553"/>
          <a:ext cx="102235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6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9288" y="1745553"/>
                        <a:ext cx="102235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059571" y="179176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 smtClean="0">
                <a:latin typeface="Comic Sans MS" pitchFamily="66" charset="0"/>
              </a:rPr>
              <a:t>destruction </a:t>
            </a:r>
            <a:r>
              <a:rPr lang="en-US" sz="4400" i="0" dirty="0">
                <a:latin typeface="Comic Sans MS" pitchFamily="66" charset="0"/>
              </a:rPr>
              <a:t>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i="0" dirty="0" smtClean="0">
                <a:latin typeface="Comic Sans MS" pitchFamily="66" charset="0"/>
              </a:rPr>
              <a:t>how </a:t>
            </a:r>
            <a:r>
              <a:rPr lang="en-US" sz="4400" i="0" dirty="0">
                <a:latin typeface="Comic Sans MS" pitchFamily="66" charset="0"/>
              </a:rPr>
              <a:t>may hours </a:t>
            </a:r>
            <a:r>
              <a:rPr lang="en-US" sz="4400" i="0" dirty="0" smtClean="0">
                <a:latin typeface="Comic Sans MS" pitchFamily="66" charset="0"/>
              </a:rPr>
              <a:t>expected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until destruction?</a:t>
            </a:r>
            <a:endParaRPr lang="en-US" sz="4400" i="0" dirty="0">
              <a:latin typeface="Comic Sans MS" pitchFamily="66" charset="0"/>
            </a:endParaRP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40" y="1246728"/>
            <a:ext cx="7832075" cy="2960496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E[#fails in 1 try]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</a:p>
          <a:p>
            <a:r>
              <a:rPr lang="en-US" sz="4800" dirty="0">
                <a:solidFill>
                  <a:srgbClr val="0000FF"/>
                </a:solidFill>
              </a:rPr>
              <a:t>E[#fails in </a:t>
            </a:r>
            <a:r>
              <a:rPr lang="en-US" sz="4800" dirty="0" smtClean="0">
                <a:solidFill>
                  <a:srgbClr val="0000FF"/>
                </a:solidFill>
              </a:rPr>
              <a:t>n tries]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np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E[#tries between fails]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63996"/>
              </p:ext>
            </p:extLst>
          </p:nvPr>
        </p:nvGraphicFramePr>
        <p:xfrm>
          <a:off x="1453197" y="3651017"/>
          <a:ext cx="32575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723900" imgH="469900" progId="Equation.DSMT4">
                  <p:embed/>
                </p:oleObj>
              </mc:Choice>
              <mc:Fallback>
                <p:oleObj name="Equation" r:id="rId4" imgW="723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3197" y="3651017"/>
                        <a:ext cx="32575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9100"/>
              </p:ext>
            </p:extLst>
          </p:nvPr>
        </p:nvGraphicFramePr>
        <p:xfrm>
          <a:off x="4596495" y="3633332"/>
          <a:ext cx="30289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673100" imgH="508000" progId="Equation.DSMT4">
                  <p:embed/>
                </p:oleObj>
              </mc:Choice>
              <mc:Fallback>
                <p:oleObj name="Equation" r:id="rId6" imgW="673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6495" y="3633332"/>
                        <a:ext cx="30289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227" y="1134028"/>
            <a:ext cx="8493388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Flip a coin until a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Head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comes up</a:t>
            </a: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  <a:cs typeface="Comic Sans MS"/>
              </a:rPr>
              <a:t>Head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] 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p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F :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#flips to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6000" baseline="30000" dirty="0">
                <a:solidFill>
                  <a:srgbClr val="0000FF"/>
                </a:solidFill>
                <a:latin typeface="Comic Sans MS" pitchFamily="66" charset="0"/>
              </a:rPr>
              <a:t>st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Head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E[F]</a:t>
            </a:r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9B2894"/>
                </a:solidFill>
                <a:latin typeface="Comic Sans MS" pitchFamily="66" charset="0"/>
              </a:rPr>
              <a:t>?</a:t>
            </a:r>
            <a:endParaRPr lang="en-US" sz="8000" dirty="0">
              <a:solidFill>
                <a:srgbClr val="9B2894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</p:spTree>
    <p:extLst>
      <p:ext uri="{BB962C8B-B14F-4D97-AF65-F5344CB8AC3E}">
        <p14:creationId xmlns:p14="http://schemas.microsoft.com/office/powerpoint/2010/main" val="226866371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2869" y="1043301"/>
            <a:ext cx="8572766" cy="92333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1]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6585" y="1048294"/>
            <a:ext cx="8572766" cy="92333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1] </a:t>
            </a:r>
            <a:r>
              <a:rPr lang="en-US" sz="5400" i="0" baseline="-250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]    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p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7509" y="1111341"/>
            <a:ext cx="8572766" cy="458587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1] </a:t>
            </a:r>
            <a:r>
              <a:rPr lang="en-US" sz="5400" i="0" baseline="-250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]    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p</a:t>
            </a:r>
          </a:p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2]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>
                <a:solidFill>
                  <a:srgbClr val="3333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 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3] </a:t>
            </a:r>
            <a:r>
              <a:rPr lang="en-US" sz="5400" b="1" dirty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]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p  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 </a:t>
            </a:r>
            <a:r>
              <a:rPr lang="en-US" sz="60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     PDF</a:t>
            </a:r>
            <a:r>
              <a:rPr lang="en-US" sz="6000" baseline="-250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F</a:t>
            </a:r>
            <a:r>
              <a:rPr lang="en-US" sz="60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(n) 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000" dirty="0" smtClean="0">
                <a:solidFill>
                  <a:srgbClr val="3333FF"/>
                </a:solidFill>
                <a:latin typeface="Comic Sans MS"/>
                <a:cs typeface="Comic Sans MS"/>
              </a:rPr>
              <a:t> q</a:t>
            </a:r>
            <a:r>
              <a:rPr lang="en-US" sz="6000" baseline="30000" dirty="0" smtClean="0">
                <a:solidFill>
                  <a:srgbClr val="3333FF"/>
                </a:solidFill>
                <a:latin typeface="Comic Sans MS"/>
                <a:cs typeface="Comic Sans MS"/>
              </a:rPr>
              <a:t>n-1</a:t>
            </a:r>
            <a:r>
              <a:rPr lang="en-US" sz="6000" dirty="0" smtClean="0">
                <a:solidFill>
                  <a:srgbClr val="3333FF"/>
                </a:solidFill>
                <a:latin typeface="Comic Sans MS"/>
                <a:cs typeface="Comic Sans MS"/>
              </a:rPr>
              <a:t>p</a:t>
            </a:r>
            <a:endParaRPr lang="en-US" sz="5400" dirty="0" smtClean="0">
              <a:solidFill>
                <a:srgbClr val="3333FF"/>
              </a:solidFill>
              <a:latin typeface="Comic Sans MS"/>
              <a:cs typeface="Comic Sans MS"/>
            </a:endParaRPr>
          </a:p>
          <a:p>
            <a:pPr>
              <a:lnSpc>
                <a:spcPct val="120000"/>
              </a:lnSpc>
            </a:pPr>
            <a:r>
              <a:rPr lang="en-US" sz="6000" i="0" dirty="0" smtClean="0">
                <a:solidFill>
                  <a:srgbClr val="9B2894"/>
                </a:solidFill>
                <a:latin typeface="Comic Sans MS"/>
                <a:cs typeface="Comic Sans MS"/>
              </a:rPr>
              <a:t>Geometric Distribution</a:t>
            </a:r>
            <a:endParaRPr lang="en-US" sz="5400" i="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859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1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893520"/>
            <a:ext cx="8443270" cy="320087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[F=n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 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17444"/>
              </p:ext>
            </p:extLst>
          </p:nvPr>
        </p:nvGraphicFramePr>
        <p:xfrm>
          <a:off x="3832797" y="2967528"/>
          <a:ext cx="4241025" cy="361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2" name="Equation" r:id="rId4" imgW="939800" imgH="800100" progId="Equation.DSMT4">
                  <p:embed/>
                </p:oleObj>
              </mc:Choice>
              <mc:Fallback>
                <p:oleObj name="Equation" r:id="rId4" imgW="9398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2797" y="2967528"/>
                        <a:ext cx="4241025" cy="361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8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893520"/>
            <a:ext cx="8443270" cy="320087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[F=n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  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02874"/>
              </p:ext>
            </p:extLst>
          </p:nvPr>
        </p:nvGraphicFramePr>
        <p:xfrm>
          <a:off x="2354045" y="2673360"/>
          <a:ext cx="4119633" cy="249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4" name="Equation" r:id="rId4" imgW="838200" imgH="508000" progId="Equation.DSMT4">
                  <p:embed/>
                </p:oleObj>
              </mc:Choice>
              <mc:Fallback>
                <p:oleObj name="Equation" r:id="rId4" imgW="838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4045" y="2673360"/>
                        <a:ext cx="4119633" cy="2497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1098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893520"/>
            <a:ext cx="8443270" cy="320087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[F=n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  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40407"/>
              </p:ext>
            </p:extLst>
          </p:nvPr>
        </p:nvGraphicFramePr>
        <p:xfrm>
          <a:off x="2348388" y="2695575"/>
          <a:ext cx="3246437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3" name="Equation" r:id="rId4" imgW="660400" imgH="508000" progId="Equation.DSMT4">
                  <p:embed/>
                </p:oleObj>
              </mc:Choice>
              <mc:Fallback>
                <p:oleObj name="Equation" r:id="rId4" imgW="660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8388" y="2695575"/>
                        <a:ext cx="3246437" cy="249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30253"/>
              </p:ext>
            </p:extLst>
          </p:nvPr>
        </p:nvGraphicFramePr>
        <p:xfrm>
          <a:off x="5921782" y="2575133"/>
          <a:ext cx="1845870" cy="307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4" name="Equation" r:id="rId6" imgW="304800" imgH="508000" progId="Equation.DSMT4">
                  <p:embed/>
                </p:oleObj>
              </mc:Choice>
              <mc:Fallback>
                <p:oleObj name="Equation" r:id="rId6" imgW="3048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1782" y="2575133"/>
                        <a:ext cx="1845870" cy="307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5896611" y="2948458"/>
            <a:ext cx="2347305" cy="2630932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2151" y="907218"/>
            <a:ext cx="2097833" cy="1304126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64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086300"/>
            <a:ext cx="8443270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[T=n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 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</p:spTree>
    <p:extLst>
      <p:ext uri="{BB962C8B-B14F-4D97-AF65-F5344CB8AC3E}">
        <p14:creationId xmlns:p14="http://schemas.microsoft.com/office/powerpoint/2010/main" val="13913569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666</Words>
  <Application>Microsoft Macintosh PowerPoint</Application>
  <PresentationFormat>On-screen Show (4:3)</PresentationFormat>
  <Paragraphs>140</Paragraphs>
  <Slides>18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PowerPoint Presentation</vt:lpstr>
      <vt:lpstr>Prediction is difficult, especially of the future</vt:lpstr>
      <vt:lpstr>PowerPoint Presentation</vt:lpstr>
      <vt:lpstr>Mean Time to “Failure”</vt:lpstr>
      <vt:lpstr>Mean Time to “Failure”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Intuitive argument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139</cp:revision>
  <cp:lastPrinted>2013-05-08T00:17:41Z</cp:lastPrinted>
  <dcterms:created xsi:type="dcterms:W3CDTF">2011-04-29T18:28:36Z</dcterms:created>
  <dcterms:modified xsi:type="dcterms:W3CDTF">2013-05-08T18:32:04Z</dcterms:modified>
</cp:coreProperties>
</file>