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8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9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0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1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2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3.xml" ContentType="application/vnd.openxmlformats-officedocument.presentationml.notesSlide+xml"/>
  <Override PartName="/ppt/embeddings/oleObject18.bin" ContentType="application/vnd.openxmlformats-officedocument.oleObject"/>
  <Override PartName="/ppt/notesSlides/notesSlide14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2" r:id="rId2"/>
    <p:sldId id="303" r:id="rId3"/>
    <p:sldId id="374" r:id="rId4"/>
    <p:sldId id="375" r:id="rId5"/>
    <p:sldId id="376" r:id="rId6"/>
    <p:sldId id="371" r:id="rId7"/>
    <p:sldId id="326" r:id="rId8"/>
    <p:sldId id="327" r:id="rId9"/>
    <p:sldId id="372" r:id="rId10"/>
    <p:sldId id="377" r:id="rId11"/>
    <p:sldId id="373" r:id="rId12"/>
    <p:sldId id="331" r:id="rId13"/>
    <p:sldId id="332" r:id="rId14"/>
    <p:sldId id="366" r:id="rId15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00" autoAdjust="0"/>
    <p:restoredTop sz="94697" autoAdjust="0"/>
  </p:normalViewPr>
  <p:slideViewPr>
    <p:cSldViewPr snapToGrid="0" showGuides="1">
      <p:cViewPr>
        <p:scale>
          <a:sx n="112" d="100"/>
          <a:sy n="112" d="100"/>
        </p:scale>
        <p:origin x="-680" y="-448"/>
      </p:cViewPr>
      <p:guideLst>
        <p:guide orient="horz" pos="2102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4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wmf"/><Relationship Id="rId3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8,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9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9.w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0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81435" y="1882469"/>
            <a:ext cx="8618124" cy="30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 dirty="0" smtClean="0">
                <a:solidFill>
                  <a:schemeClr val="tx2"/>
                </a:solidFill>
                <a:latin typeface="Comic Sans MS" pitchFamily="66" charset="0"/>
              </a:rPr>
              <a:t>Expected </a:t>
            </a:r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Number of Heads</a:t>
            </a:r>
            <a: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960337"/>
              </p:ext>
            </p:extLst>
          </p:nvPr>
        </p:nvGraphicFramePr>
        <p:xfrm>
          <a:off x="1273140" y="1034579"/>
          <a:ext cx="6557224" cy="191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10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40" y="1034579"/>
                        <a:ext cx="6557224" cy="19138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232331"/>
              </p:ext>
            </p:extLst>
          </p:nvPr>
        </p:nvGraphicFramePr>
        <p:xfrm>
          <a:off x="1762843" y="3057055"/>
          <a:ext cx="6081712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11" name="Equation" r:id="rId6" imgW="1600200" imgH="520700" progId="Equation.DSMT4">
                  <p:embed/>
                </p:oleObj>
              </mc:Choice>
              <mc:Fallback>
                <p:oleObj name="Equation" r:id="rId6" imgW="16002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843" y="3057055"/>
                        <a:ext cx="6081712" cy="1979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247058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504059"/>
              </p:ext>
            </p:extLst>
          </p:nvPr>
        </p:nvGraphicFramePr>
        <p:xfrm>
          <a:off x="1273140" y="1034579"/>
          <a:ext cx="6557224" cy="191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84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40" y="1034579"/>
                        <a:ext cx="6557224" cy="19138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270644"/>
              </p:ext>
            </p:extLst>
          </p:nvPr>
        </p:nvGraphicFramePr>
        <p:xfrm>
          <a:off x="1751213" y="3092678"/>
          <a:ext cx="4537075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85" name="Equation" r:id="rId6" imgW="1193800" imgH="508000" progId="Equation.DSMT4">
                  <p:embed/>
                </p:oleObj>
              </mc:Choice>
              <mc:Fallback>
                <p:oleObj name="Equation" r:id="rId6" imgW="11938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213" y="3092678"/>
                        <a:ext cx="4537075" cy="19319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459782"/>
              </p:ext>
            </p:extLst>
          </p:nvPr>
        </p:nvGraphicFramePr>
        <p:xfrm>
          <a:off x="2363659" y="4997120"/>
          <a:ext cx="3944032" cy="1648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86" name="Equation" r:id="rId8" imgW="850900" imgH="355600" progId="Equation.DSMT4">
                  <p:embed/>
                </p:oleObj>
              </mc:Choice>
              <mc:Fallback>
                <p:oleObj name="Equation" r:id="rId8" imgW="8509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3659" y="4997120"/>
                        <a:ext cx="3944032" cy="1648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131852" y="5001038"/>
            <a:ext cx="4331741" cy="1576291"/>
          </a:xfrm>
          <a:prstGeom prst="rect">
            <a:avLst/>
          </a:prstGeom>
          <a:noFill/>
          <a:ln w="34925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001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Law of Total Expectation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14765" y="989511"/>
            <a:ext cx="8162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latin typeface="+mj-lt"/>
              </a:rPr>
              <a:t>good for reasoning by cases</a:t>
            </a:r>
            <a:endParaRPr lang="en-US" sz="4800" i="0" dirty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144700"/>
              </p:ext>
            </p:extLst>
          </p:nvPr>
        </p:nvGraphicFramePr>
        <p:xfrm>
          <a:off x="530225" y="3754438"/>
          <a:ext cx="8081963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44" name="Equation" r:id="rId4" imgW="1638300" imgH="495300" progId="Equation.DSMT4">
                  <p:embed/>
                </p:oleObj>
              </mc:Choice>
              <mc:Fallback>
                <p:oleObj name="Equation" r:id="rId4" imgW="16383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3754438"/>
                        <a:ext cx="8081963" cy="245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73723"/>
              </p:ext>
            </p:extLst>
          </p:nvPr>
        </p:nvGraphicFramePr>
        <p:xfrm>
          <a:off x="382588" y="2492375"/>
          <a:ext cx="8466137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45" name="Equation" r:id="rId6" imgW="1905000" imgH="381000" progId="Equation.DSMT4">
                  <p:embed/>
                </p:oleObj>
              </mc:Choice>
              <mc:Fallback>
                <p:oleObj name="Equation" r:id="rId6" imgW="19050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2492375"/>
                        <a:ext cx="8466137" cy="16938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472281" y="3785864"/>
            <a:ext cx="8229600" cy="2362200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444" y="1779402"/>
            <a:ext cx="9027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Def: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conditional expectation</a:t>
            </a:r>
            <a:endParaRPr lang="en-US" sz="5400" i="0" dirty="0">
              <a:solidFill>
                <a:srgbClr val="9B2894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e(n-1)+p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52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02486" y="4876800"/>
            <a:ext cx="41763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400" i="0" dirty="0" smtClean="0">
                <a:solidFill>
                  <a:srgbClr val="0000FF"/>
                </a:solidFill>
                <a:latin typeface="+mj-lt"/>
              </a:rPr>
              <a:t>e(n-2)+2p =</a:t>
            </a:r>
            <a:r>
              <a:rPr lang="en-US" sz="4400" dirty="0" smtClean="0">
                <a:solidFill>
                  <a:srgbClr val="0000FF"/>
                </a:solidFill>
              </a:rPr>
              <a:t>…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=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e(0)+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np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=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np</a:t>
            </a:r>
            <a:endParaRPr lang="en-US" sz="4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88274" y="5590730"/>
            <a:ext cx="805114" cy="861857"/>
          </a:xfrm>
          <a:prstGeom prst="rect">
            <a:avLst/>
          </a:prstGeom>
          <a:noFill/>
          <a:ln w="34925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e(n-1)+p</a:t>
            </a:r>
          </a:p>
          <a:p>
            <a:pPr algn="ctr">
              <a:buNone/>
            </a:pP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6100363" y="4832628"/>
          <a:ext cx="2335212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6" imgW="634680" imgH="304560" progId="Equation.DSMT4">
                  <p:embed/>
                </p:oleObj>
              </mc:Choice>
              <mc:Fallback>
                <p:oleObj name="Equation" r:id="rId6" imgW="634680" imgH="304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363" y="4832628"/>
                        <a:ext cx="2335212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7522" y="4876800"/>
            <a:ext cx="1292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800" i="0" dirty="0" err="1" smtClean="0">
                <a:solidFill>
                  <a:srgbClr val="0000FF"/>
                </a:solidFill>
                <a:latin typeface="+mj-lt"/>
              </a:rPr>
              <a:t>np</a:t>
            </a:r>
            <a:endParaRPr lang="en-US" sz="48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18522" y="4724400"/>
            <a:ext cx="3352800" cy="1295400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284" y="1281445"/>
            <a:ext cx="838978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  <a:endParaRPr lang="en-US" sz="4800" dirty="0" smtClean="0">
              <a:solidFill>
                <a:srgbClr val="3333FF"/>
              </a:solidFill>
              <a:latin typeface="+mj-lt"/>
            </a:endParaRPr>
          </a:p>
          <a:p>
            <a:pPr algn="ctr"/>
            <a:r>
              <a:rPr lang="en-US" sz="6600" dirty="0" smtClean="0">
                <a:solidFill>
                  <a:srgbClr val="3333FF"/>
                </a:solidFill>
                <a:latin typeface="+mj-lt"/>
              </a:rPr>
              <a:t>E[</a:t>
            </a:r>
            <a:r>
              <a:rPr lang="en-US" sz="6600" dirty="0" smtClean="0">
                <a:solidFill>
                  <a:srgbClr val="006600"/>
                </a:solidFill>
                <a:latin typeface="+mj-lt"/>
              </a:rPr>
              <a:t># Heads</a:t>
            </a:r>
            <a:r>
              <a:rPr lang="en-US" sz="6600" dirty="0" smtClean="0">
                <a:solidFill>
                  <a:srgbClr val="3333FF"/>
                </a:solidFill>
                <a:latin typeface="+mj-lt"/>
              </a:rPr>
              <a:t>]</a:t>
            </a:r>
            <a:endParaRPr lang="en-US" sz="6600" i="0" dirty="0" smtClean="0">
              <a:solidFill>
                <a:srgbClr val="3333FF"/>
              </a:solidFill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6930"/>
              </p:ext>
            </p:extLst>
          </p:nvPr>
        </p:nvGraphicFramePr>
        <p:xfrm>
          <a:off x="2883451" y="4360203"/>
          <a:ext cx="3358047" cy="1786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35" name="Equation" r:id="rId4" imgW="596900" imgH="317500" progId="Equation.DSMT4">
                  <p:embed/>
                </p:oleObj>
              </mc:Choice>
              <mc:Fallback>
                <p:oleObj name="Equation" r:id="rId4" imgW="596900" imgH="317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83451" y="4360203"/>
                        <a:ext cx="3358047" cy="1786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671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284" y="1281445"/>
            <a:ext cx="83897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  <a:endParaRPr lang="en-US" sz="4800" dirty="0" smtClean="0">
              <a:solidFill>
                <a:srgbClr val="3333FF"/>
              </a:solidFill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019441"/>
              </p:ext>
            </p:extLst>
          </p:nvPr>
        </p:nvGraphicFramePr>
        <p:xfrm>
          <a:off x="586470" y="3681414"/>
          <a:ext cx="7793523" cy="2087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58" name="Equation" r:id="rId4" imgW="1943100" imgH="520700" progId="Equation.DSMT4">
                  <p:embed/>
                </p:oleObj>
              </mc:Choice>
              <mc:Fallback>
                <p:oleObj name="Equation" r:id="rId4" imgW="19431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470" y="3681414"/>
                        <a:ext cx="7793523" cy="20879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178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284" y="1281445"/>
            <a:ext cx="83897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  <a:endParaRPr lang="en-US" sz="4800" dirty="0" smtClean="0">
              <a:solidFill>
                <a:srgbClr val="3333FF"/>
              </a:solidFill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501455"/>
              </p:ext>
            </p:extLst>
          </p:nvPr>
        </p:nvGraphicFramePr>
        <p:xfrm>
          <a:off x="593256" y="3681412"/>
          <a:ext cx="6621463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82" name="Equation" r:id="rId4" imgW="1651000" imgH="520700" progId="Equation.DSMT4">
                  <p:embed/>
                </p:oleObj>
              </mc:Choice>
              <mc:Fallback>
                <p:oleObj name="Equation" r:id="rId4" imgW="16510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256" y="3681412"/>
                        <a:ext cx="6621463" cy="20875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27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554" y="2044263"/>
            <a:ext cx="82909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Binomial theorem and differentiating </a:t>
            </a:r>
            <a:r>
              <a:rPr lang="en-US" sz="5400" dirty="0" smtClean="0">
                <a:latin typeface="+mj-lt"/>
              </a:rPr>
              <a:t>gives a closed </a:t>
            </a:r>
            <a:r>
              <a:rPr lang="en-US" sz="5400" i="0" dirty="0" smtClean="0">
                <a:latin typeface="+mj-lt"/>
              </a:rPr>
              <a:t>formula</a:t>
            </a:r>
            <a:endParaRPr lang="en-US" sz="5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060289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353004"/>
              </p:ext>
            </p:extLst>
          </p:nvPr>
        </p:nvGraphicFramePr>
        <p:xfrm>
          <a:off x="1866440" y="1119188"/>
          <a:ext cx="6094413" cy="203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51" name="Equation" r:id="rId4" imgW="1562100" imgH="520700" progId="Equation.DSMT4">
                  <p:embed/>
                </p:oleObj>
              </mc:Choice>
              <mc:Fallback>
                <p:oleObj name="Equation" r:id="rId4" imgW="1562100" imgH="520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440" y="1119188"/>
                        <a:ext cx="6094413" cy="203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404318"/>
              </p:ext>
            </p:extLst>
          </p:nvPr>
        </p:nvGraphicFramePr>
        <p:xfrm>
          <a:off x="657690" y="3203999"/>
          <a:ext cx="7234698" cy="1879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52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690" y="3203999"/>
                        <a:ext cx="7234698" cy="18793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2970212"/>
          <a:ext cx="2890661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53" name="Equation" r:id="rId8" imgW="863280" imgH="228600" progId="Equation.DSMT4">
                  <p:embed/>
                </p:oleObj>
              </mc:Choice>
              <mc:Fallback>
                <p:oleObj name="Equation" r:id="rId8" imgW="8632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0212"/>
                        <a:ext cx="2890661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590054"/>
              </p:ext>
            </p:extLst>
          </p:nvPr>
        </p:nvGraphicFramePr>
        <p:xfrm>
          <a:off x="1273175" y="1011238"/>
          <a:ext cx="6557963" cy="196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54" name="Equation" r:id="rId4" imgW="1739900" imgH="520700" progId="Equation.DSMT4">
                  <p:embed/>
                </p:oleObj>
              </mc:Choice>
              <mc:Fallback>
                <p:oleObj name="Equation" r:id="rId4" imgW="1739900" imgH="520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1011238"/>
                        <a:ext cx="6557963" cy="19605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245050"/>
              </p:ext>
            </p:extLst>
          </p:nvPr>
        </p:nvGraphicFramePr>
        <p:xfrm>
          <a:off x="625475" y="3057525"/>
          <a:ext cx="7337425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55" name="Equation" r:id="rId6" imgW="1930400" imgH="520700" progId="Equation.DSMT4">
                  <p:embed/>
                </p:oleObj>
              </mc:Choice>
              <mc:Fallback>
                <p:oleObj name="Equation" r:id="rId6" imgW="1930400" imgH="520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3057525"/>
                        <a:ext cx="7337425" cy="1978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343651"/>
              </p:ext>
            </p:extLst>
          </p:nvPr>
        </p:nvGraphicFramePr>
        <p:xfrm>
          <a:off x="1273175" y="1000125"/>
          <a:ext cx="65579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5" name="Equation" r:id="rId4" imgW="1739900" imgH="520700" progId="Equation.DSMT4">
                  <p:embed/>
                </p:oleObj>
              </mc:Choice>
              <mc:Fallback>
                <p:oleObj name="Equation" r:id="rId4" imgW="17399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1000125"/>
                        <a:ext cx="6557963" cy="19605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962673"/>
              </p:ext>
            </p:extLst>
          </p:nvPr>
        </p:nvGraphicFramePr>
        <p:xfrm>
          <a:off x="757470" y="3045715"/>
          <a:ext cx="7096125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6" name="Equation" r:id="rId6" imgW="1866900" imgH="520700" progId="Equation.DSMT4">
                  <p:embed/>
                </p:oleObj>
              </mc:Choice>
              <mc:Fallback>
                <p:oleObj name="Equation" r:id="rId6" imgW="18669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470" y="3045715"/>
                        <a:ext cx="7096125" cy="1979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4507209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4925">
          <a:solidFill>
            <a:srgbClr val="FF00FF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1864</TotalTime>
  <Words>386</Words>
  <Application>Microsoft Macintosh PowerPoint</Application>
  <PresentationFormat>On-screen Show (4:3)</PresentationFormat>
  <Paragraphs>72</Paragraphs>
  <Slides>14</Slides>
  <Notes>14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Default Design</vt:lpstr>
      <vt:lpstr>Equation</vt:lpstr>
      <vt:lpstr>PowerPoint Presentation</vt:lpstr>
      <vt:lpstr>Prediction is difficult, especially of the future</vt:lpstr>
      <vt:lpstr>Expected #Heads</vt:lpstr>
      <vt:lpstr>Expected #Heads</vt:lpstr>
      <vt:lpstr>Expected #Heads</vt:lpstr>
      <vt:lpstr>Expected #Heads</vt:lpstr>
      <vt:lpstr>Binomial Expectation</vt:lpstr>
      <vt:lpstr>Binomial Expectation</vt:lpstr>
      <vt:lpstr>Binomial Expectation</vt:lpstr>
      <vt:lpstr>Binomial Expectation</vt:lpstr>
      <vt:lpstr>Binomial Expectation</vt:lpstr>
      <vt:lpstr>Law of Total Expectation</vt:lpstr>
      <vt:lpstr>Expected #Heads</vt:lpstr>
      <vt:lpstr>Expected #Heads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120</cp:revision>
  <cp:lastPrinted>2013-05-07T18:59:17Z</cp:lastPrinted>
  <dcterms:created xsi:type="dcterms:W3CDTF">2011-04-29T18:28:36Z</dcterms:created>
  <dcterms:modified xsi:type="dcterms:W3CDTF">2013-05-07T19:06:30Z</dcterms:modified>
</cp:coreProperties>
</file>