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31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72" r:id="rId16"/>
    <p:sldId id="374" r:id="rId17"/>
    <p:sldId id="383" r:id="rId18"/>
    <p:sldId id="373" r:id="rId19"/>
    <p:sldId id="384" r:id="rId20"/>
    <p:sldId id="376" r:id="rId21"/>
    <p:sldId id="377" r:id="rId22"/>
    <p:sldId id="321" r:id="rId23"/>
    <p:sldId id="388" r:id="rId24"/>
    <p:sldId id="389" r:id="rId25"/>
    <p:sldId id="390" r:id="rId26"/>
    <p:sldId id="322" r:id="rId27"/>
    <p:sldId id="379" r:id="rId28"/>
    <p:sldId id="378" r:id="rId29"/>
    <p:sldId id="380" r:id="rId30"/>
    <p:sldId id="385" r:id="rId31"/>
    <p:sldId id="381" r:id="rId32"/>
    <p:sldId id="382" r:id="rId33"/>
    <p:sldId id="370" r:id="rId3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97" autoAdjust="0"/>
  </p:normalViewPr>
  <p:slideViewPr>
    <p:cSldViewPr snapToGrid="0" showGuides="1">
      <p:cViewPr varScale="1">
        <p:scale>
          <a:sx n="128" d="100"/>
          <a:sy n="128" d="100"/>
        </p:scale>
        <p:origin x="-216" y="-120"/>
      </p:cViewPr>
      <p:guideLst>
        <p:guide orient="horz" pos="2014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11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8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4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4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0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3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6.bin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2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023948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7335" y="2936664"/>
            <a:ext cx="8403600" cy="1676674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61481"/>
              </p:ext>
            </p:extLst>
          </p:nvPr>
        </p:nvGraphicFramePr>
        <p:xfrm>
          <a:off x="456403" y="2868007"/>
          <a:ext cx="8195245" cy="183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3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3" y="2868007"/>
                        <a:ext cx="8195245" cy="1835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612774"/>
            <a:ext cx="8077200" cy="24622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</a:t>
            </a:r>
            <a:r>
              <a:rPr lang="en-US" sz="4800" i="0" dirty="0" smtClean="0">
                <a:latin typeface="Comic Sans MS" pitchFamily="66" charset="0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</a:t>
            </a:r>
            <a:r>
              <a:rPr lang="en-US" sz="4800" i="0" dirty="0" smtClean="0">
                <a:latin typeface="Comic Sans MS" pitchFamily="66" charset="0"/>
              </a:rPr>
              <a:t>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00780"/>
              </p:ext>
            </p:extLst>
          </p:nvPr>
        </p:nvGraphicFramePr>
        <p:xfrm>
          <a:off x="6821488" y="4381500"/>
          <a:ext cx="228282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4" name="Equation" r:id="rId6" imgW="546100" imgH="469900" progId="Equation.DSMT4">
                  <p:embed/>
                </p:oleObj>
              </mc:Choice>
              <mc:Fallback>
                <p:oleObj name="Equation" r:id="rId6" imgW="546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381500"/>
                        <a:ext cx="2282825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25430"/>
              </p:ext>
            </p:extLst>
          </p:nvPr>
        </p:nvGraphicFramePr>
        <p:xfrm>
          <a:off x="844554" y="1103006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5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4" y="1103006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4238" y="3261994"/>
            <a:ext cx="71434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 smtClean="0">
                <a:latin typeface="+mj-lt"/>
              </a:rPr>
              <a:t>this form helpful in </a:t>
            </a:r>
          </a:p>
          <a:p>
            <a:pPr>
              <a:defRPr/>
            </a:pPr>
            <a:r>
              <a:rPr lang="en-US" sz="6000" i="0" dirty="0" smtClean="0">
                <a:latin typeface="+mj-lt"/>
              </a:rPr>
              <a:t>some proofs</a:t>
            </a:r>
            <a:endParaRPr lang="en-US" sz="6000" i="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73" y="119469"/>
            <a:ext cx="6654173" cy="1160362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Alternative definition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41402"/>
              </p:ext>
            </p:extLst>
          </p:nvPr>
        </p:nvGraphicFramePr>
        <p:xfrm>
          <a:off x="844554" y="1103006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54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4" y="1103006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9490" y="2984204"/>
            <a:ext cx="8533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i="0" dirty="0" smtClean="0">
                <a:latin typeface="+mj-lt"/>
              </a:rPr>
              <a:t>proof of equivalence:</a:t>
            </a:r>
          </a:p>
          <a:p>
            <a:pPr>
              <a:defRPr/>
            </a:pPr>
            <a:r>
              <a:rPr lang="en-US" sz="4800" dirty="0" smtClean="0">
                <a:latin typeface="+mj-lt"/>
              </a:rPr>
              <a:t>                                          </a:t>
            </a:r>
            <a:r>
              <a:rPr lang="en-US" sz="4800" i="0" dirty="0" smtClean="0">
                <a:latin typeface="+mj-lt"/>
              </a:rPr>
              <a:t>so</a:t>
            </a:r>
            <a:endParaRPr lang="en-US" sz="4800" i="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73" y="119469"/>
            <a:ext cx="6654173" cy="1160362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Alternative definition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41361"/>
              </p:ext>
            </p:extLst>
          </p:nvPr>
        </p:nvGraphicFramePr>
        <p:xfrm>
          <a:off x="1227022" y="3660322"/>
          <a:ext cx="6730113" cy="94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55" name="Equation" r:id="rId6" imgW="1714500" imgH="241300" progId="Equation.DSMT4">
                  <p:embed/>
                </p:oleObj>
              </mc:Choice>
              <mc:Fallback>
                <p:oleObj name="Equation" r:id="rId6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022" y="3660322"/>
                        <a:ext cx="6730113" cy="948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56588"/>
              </p:ext>
            </p:extLst>
          </p:nvPr>
        </p:nvGraphicFramePr>
        <p:xfrm>
          <a:off x="640954" y="4573588"/>
          <a:ext cx="675322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56" name="Equation" r:id="rId8" imgW="1739900" imgH="406400" progId="Equation.DSMT4">
                  <p:embed/>
                </p:oleObj>
              </mc:Choice>
              <mc:Fallback>
                <p:oleObj name="Equation" r:id="rId8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54" y="4573588"/>
                        <a:ext cx="6753225" cy="1579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91533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94856"/>
              </p:ext>
            </p:extLst>
          </p:nvPr>
        </p:nvGraphicFramePr>
        <p:xfrm>
          <a:off x="79376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0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2885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63729"/>
              </p:ext>
            </p:extLst>
          </p:nvPr>
        </p:nvGraphicFramePr>
        <p:xfrm>
          <a:off x="79376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4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6285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22671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1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12421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1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99252"/>
              </p:ext>
            </p:extLst>
          </p:nvPr>
        </p:nvGraphicFramePr>
        <p:xfrm>
          <a:off x="1653385" y="2890876"/>
          <a:ext cx="68421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2" name="Equation" r:id="rId6" imgW="1778000" imgH="406400" progId="Equation.DSMT4">
                  <p:embed/>
                </p:oleObj>
              </mc:Choice>
              <mc:Fallback>
                <p:oleObj name="Equation" r:id="rId6" imgW="1778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85" y="2890876"/>
                        <a:ext cx="6842125" cy="1563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6200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1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38233"/>
              </p:ext>
            </p:extLst>
          </p:nvPr>
        </p:nvGraphicFramePr>
        <p:xfrm>
          <a:off x="1653385" y="2890876"/>
          <a:ext cx="68421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2" name="Equation" r:id="rId6" imgW="1778000" imgH="406400" progId="Equation.DSMT4">
                  <p:embed/>
                </p:oleObj>
              </mc:Choice>
              <mc:Fallback>
                <p:oleObj name="Equation" r:id="rId6" imgW="1778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85" y="2890876"/>
                        <a:ext cx="6842125" cy="1563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754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785112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0322"/>
              </p:ext>
            </p:extLst>
          </p:nvPr>
        </p:nvGraphicFramePr>
        <p:xfrm>
          <a:off x="82550" y="1276350"/>
          <a:ext cx="79168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4" name="Equation" r:id="rId4" imgW="1955800" imgH="406400" progId="Equation.DSMT4">
                  <p:embed/>
                </p:oleObj>
              </mc:Choice>
              <mc:Fallback>
                <p:oleObj name="Equation" r:id="rId4" imgW="195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276350"/>
                        <a:ext cx="791686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3139"/>
              </p:ext>
            </p:extLst>
          </p:nvPr>
        </p:nvGraphicFramePr>
        <p:xfrm>
          <a:off x="1635914" y="2890838"/>
          <a:ext cx="64023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5" name="Equation" r:id="rId6" imgW="1663700" imgH="406400" progId="Equation.DSMT4">
                  <p:embed/>
                </p:oleObj>
              </mc:Choice>
              <mc:Fallback>
                <p:oleObj name="Equation" r:id="rId6" imgW="1663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914" y="2890838"/>
                        <a:ext cx="6402387" cy="1563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93948"/>
              </p:ext>
            </p:extLst>
          </p:nvPr>
        </p:nvGraphicFramePr>
        <p:xfrm>
          <a:off x="1623617" y="4621213"/>
          <a:ext cx="64516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6" name="Equation" r:id="rId8" imgW="1638300" imgH="406400" progId="Equation.DSMT4">
                  <p:embed/>
                </p:oleObj>
              </mc:Choice>
              <mc:Fallback>
                <p:oleObj name="Equation" r:id="rId8" imgW="1638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17" y="4621213"/>
                        <a:ext cx="6451600" cy="159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0101"/>
            <a:ext cx="6416054" cy="1031387"/>
          </a:xfrm>
        </p:spPr>
        <p:txBody>
          <a:bodyPr/>
          <a:lstStyle/>
          <a:p>
            <a:pPr eaLnBrk="1" hangingPunct="1"/>
            <a:r>
              <a:rPr lang="en-US" sz="4400" dirty="0"/>
              <a:t>proof of equivalence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51" y="1388962"/>
            <a:ext cx="1438633" cy="1031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9182" y="4603417"/>
            <a:ext cx="7004653" cy="1498095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813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41722"/>
            <a:ext cx="8511138" cy="4752233"/>
          </a:xfrm>
        </p:spPr>
        <p:txBody>
          <a:bodyPr/>
          <a:lstStyle/>
          <a:p>
            <a:r>
              <a:rPr lang="en-US" sz="4800" dirty="0" smtClean="0"/>
              <a:t>It’s safe to rearrange terms</a:t>
            </a:r>
          </a:p>
          <a:p>
            <a:r>
              <a:rPr lang="en-US" sz="4800" dirty="0" smtClean="0"/>
              <a:t>in sums because</a:t>
            </a:r>
            <a:endParaRPr lang="en-US" sz="4800" dirty="0">
              <a:solidFill>
                <a:srgbClr val="9B28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4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41722"/>
            <a:ext cx="8511138" cy="4752233"/>
          </a:xfrm>
        </p:spPr>
        <p:txBody>
          <a:bodyPr/>
          <a:lstStyle/>
          <a:p>
            <a:r>
              <a:rPr lang="en-US" sz="4800" dirty="0" smtClean="0"/>
              <a:t>It’s safe to rearrange terms</a:t>
            </a:r>
          </a:p>
          <a:p>
            <a:r>
              <a:rPr lang="en-US" sz="4800" dirty="0" smtClean="0"/>
              <a:t>in sums because </a:t>
            </a:r>
            <a:r>
              <a:rPr lang="en-US" sz="4800" dirty="0"/>
              <a:t>we implicitly </a:t>
            </a:r>
            <a:endParaRPr lang="en-US" sz="4800" dirty="0" smtClean="0"/>
          </a:p>
          <a:p>
            <a:r>
              <a:rPr lang="en-US" sz="4800" dirty="0" smtClean="0"/>
              <a:t>assume </a:t>
            </a:r>
            <a:r>
              <a:rPr lang="en-US" sz="4800" dirty="0"/>
              <a:t>that the defining </a:t>
            </a:r>
            <a:endParaRPr lang="en-US" sz="4800" dirty="0" smtClean="0"/>
          </a:p>
          <a:p>
            <a:r>
              <a:rPr lang="en-US" sz="4800" dirty="0" smtClean="0"/>
              <a:t>sum </a:t>
            </a:r>
            <a:r>
              <a:rPr lang="en-US" sz="4800" dirty="0"/>
              <a:t>for the expectation </a:t>
            </a:r>
            <a:r>
              <a:rPr lang="en-US" sz="4800" dirty="0" smtClean="0"/>
              <a:t>is</a:t>
            </a:r>
          </a:p>
          <a:p>
            <a:pPr algn="ctr"/>
            <a:r>
              <a:rPr lang="en-US" sz="4800" dirty="0" smtClean="0">
                <a:solidFill>
                  <a:srgbClr val="9B2894"/>
                </a:solidFill>
              </a:rPr>
              <a:t>absolutely convergent</a:t>
            </a:r>
            <a:endParaRPr lang="en-US" sz="4800" dirty="0">
              <a:solidFill>
                <a:srgbClr val="9B28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convergence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906578"/>
              </p:ext>
            </p:extLst>
          </p:nvPr>
        </p:nvGraphicFramePr>
        <p:xfrm>
          <a:off x="527113" y="1060242"/>
          <a:ext cx="8015386" cy="179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3" y="1060242"/>
                        <a:ext cx="8015386" cy="17936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460" y="2701403"/>
            <a:ext cx="83476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terms on the right could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be rearranged to equal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anything at all when the sum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latin typeface="Comic Sans MS"/>
                <a:cs typeface="Comic Sans MS"/>
              </a:rPr>
              <a:t> absolutely convergent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965554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From a pile of graded exams,</a:t>
            </a:r>
          </a:p>
          <a:p>
            <a:r>
              <a:rPr lang="en-US" sz="4800" dirty="0" smtClean="0"/>
              <a:t>pick one at random, and let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800" dirty="0" smtClean="0"/>
              <a:t>be its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3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From a pile of graded exams,</a:t>
            </a:r>
          </a:p>
          <a:p>
            <a:r>
              <a:rPr lang="en-US" sz="4800" dirty="0" smtClean="0"/>
              <a:t>pick one at random, and let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800" dirty="0" smtClean="0"/>
              <a:t>be its score.  Now </a:t>
            </a:r>
            <a:r>
              <a:rPr lang="en-US" sz="4800" dirty="0" smtClean="0">
                <a:solidFill>
                  <a:srgbClr val="0000FF"/>
                </a:solidFill>
              </a:rPr>
              <a:t>E[S] </a:t>
            </a:r>
            <a:r>
              <a:rPr lang="en-US" sz="4800" dirty="0" smtClean="0"/>
              <a:t>equals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0000"/>
                </a:solidFill>
              </a:rPr>
              <a:t>the</a:t>
            </a:r>
            <a:r>
              <a:rPr lang="en-US" sz="4800" dirty="0" smtClean="0">
                <a:solidFill>
                  <a:srgbClr val="0000FF"/>
                </a:solidFill>
              </a:rPr>
              <a:t> average exam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72352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058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We can estimate </a:t>
            </a:r>
            <a:r>
              <a:rPr lang="en-US" sz="4800" dirty="0" smtClean="0">
                <a:solidFill>
                  <a:srgbClr val="9B2894"/>
                </a:solidFill>
              </a:rPr>
              <a:t>averages</a:t>
            </a:r>
          </a:p>
          <a:p>
            <a:r>
              <a:rPr lang="en-US" sz="4800" dirty="0" smtClean="0"/>
              <a:t>by estimating </a:t>
            </a:r>
            <a:r>
              <a:rPr lang="en-US" sz="4800" dirty="0" smtClean="0">
                <a:solidFill>
                  <a:srgbClr val="9B2894"/>
                </a:solidFill>
              </a:rPr>
              <a:t>expectations</a:t>
            </a:r>
          </a:p>
          <a:p>
            <a:r>
              <a:rPr lang="en-US" sz="4800" dirty="0" smtClean="0"/>
              <a:t>of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5568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</a:t>
            </a:r>
            <a:r>
              <a:rPr lang="en-US" sz="4800" dirty="0" smtClean="0"/>
              <a:t>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1230224"/>
            <a:ext cx="8671483" cy="4905347"/>
          </a:xfrm>
        </p:spPr>
        <p:txBody>
          <a:bodyPr/>
          <a:lstStyle/>
          <a:p>
            <a:r>
              <a:rPr lang="en-US" sz="4800" dirty="0" smtClean="0"/>
              <a:t>We can estimate </a:t>
            </a:r>
            <a:r>
              <a:rPr lang="en-US" sz="4800" dirty="0" smtClean="0">
                <a:solidFill>
                  <a:srgbClr val="9B2894"/>
                </a:solidFill>
              </a:rPr>
              <a:t>averages</a:t>
            </a:r>
          </a:p>
          <a:p>
            <a:r>
              <a:rPr lang="en-US" sz="4800" dirty="0" smtClean="0"/>
              <a:t>by estimating </a:t>
            </a:r>
            <a:r>
              <a:rPr lang="en-US" sz="4800" dirty="0" smtClean="0">
                <a:solidFill>
                  <a:srgbClr val="9B2894"/>
                </a:solidFill>
              </a:rPr>
              <a:t>expectations</a:t>
            </a:r>
          </a:p>
          <a:p>
            <a:r>
              <a:rPr lang="en-US" sz="4800" dirty="0" smtClean="0"/>
              <a:t>of random variables based</a:t>
            </a:r>
          </a:p>
          <a:p>
            <a:r>
              <a:rPr lang="en-US" sz="4800" dirty="0" smtClean="0"/>
              <a:t>on picking random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53344"/>
              </p:ext>
            </p:extLst>
          </p:nvPr>
        </p:nvGraphicFramePr>
        <p:xfrm>
          <a:off x="1166842" y="3713619"/>
          <a:ext cx="6966761" cy="235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3" name="Equation" r:id="rId4" imgW="1651000" imgH="558800" progId="Equation.DSMT4">
                  <p:embed/>
                </p:oleObj>
              </mc:Choice>
              <mc:Fallback>
                <p:oleObj name="Equation" r:id="rId4" imgW="1651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842" y="3713619"/>
                        <a:ext cx="6966761" cy="2357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89"/>
            <a:ext cx="8229600" cy="4525963"/>
          </a:xfrm>
        </p:spPr>
        <p:txBody>
          <a:bodyPr/>
          <a:lstStyle/>
          <a:p>
            <a:r>
              <a:rPr lang="en-US" dirty="0" smtClean="0"/>
              <a:t>For example, it is impossible for </a:t>
            </a:r>
          </a:p>
          <a:p>
            <a:r>
              <a:rPr lang="en-US" dirty="0" smtClean="0"/>
              <a:t>all exams to be above average</a:t>
            </a:r>
          </a:p>
          <a:p>
            <a:r>
              <a:rPr lang="en-US" dirty="0" smtClean="0"/>
              <a:t>(no matter what the townspeople </a:t>
            </a:r>
          </a:p>
          <a:p>
            <a:r>
              <a:rPr lang="en-US" dirty="0" smtClean="0"/>
              <a:t>  of Lake Woebegone say):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49226"/>
              </p:ext>
            </p:extLst>
          </p:nvPr>
        </p:nvGraphicFramePr>
        <p:xfrm>
          <a:off x="1090803" y="4015515"/>
          <a:ext cx="6740435" cy="11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1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803" y="4015515"/>
                        <a:ext cx="6740435" cy="118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9094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89"/>
            <a:ext cx="8229600" cy="4525963"/>
          </a:xfrm>
        </p:spPr>
        <p:txBody>
          <a:bodyPr/>
          <a:lstStyle/>
          <a:p>
            <a:r>
              <a:rPr lang="en-US" sz="4400" dirty="0" smtClean="0"/>
              <a:t>On the other hand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expect_intro.</a:t>
            </a:r>
            <a:fld id="{7886A709-CED2-48A3-8616-B2655C008E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2352" y="225425"/>
            <a:ext cx="7270750" cy="684213"/>
          </a:xfrm>
        </p:spPr>
        <p:txBody>
          <a:bodyPr/>
          <a:lstStyle/>
          <a:p>
            <a:r>
              <a:rPr lang="en-US" dirty="0" smtClean="0"/>
              <a:t>Expectations &amp; Averages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46209"/>
              </p:ext>
            </p:extLst>
          </p:nvPr>
        </p:nvGraphicFramePr>
        <p:xfrm>
          <a:off x="483393" y="1842024"/>
          <a:ext cx="7996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5" name="Equation" r:id="rId3" imgW="1536700" imgH="228600" progId="Equation.DSMT4">
                  <p:embed/>
                </p:oleObj>
              </mc:Choice>
              <mc:Fallback>
                <p:oleObj name="Equation" r:id="rId3" imgW="1536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393" y="1842024"/>
                        <a:ext cx="799623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775" y="2966426"/>
            <a:ext cx="79382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possible for all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6600"/>
                </a:solidFill>
              </a:rPr>
              <a:t>ɛ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6600"/>
                </a:solidFill>
              </a:rPr>
              <a:t>0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For example,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almost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everyone has an above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average number of fingers.</a:t>
            </a:r>
          </a:p>
        </p:txBody>
      </p:sp>
    </p:spTree>
    <p:extLst>
      <p:ext uri="{BB962C8B-B14F-4D97-AF65-F5344CB8AC3E}">
        <p14:creationId xmlns:p14="http://schemas.microsoft.com/office/powerpoint/2010/main" val="2415788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05388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06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2367"/>
              </p:ext>
            </p:extLst>
          </p:nvPr>
        </p:nvGraphicFramePr>
        <p:xfrm>
          <a:off x="2928938" y="5116513"/>
          <a:ext cx="43545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07" name="Equation" r:id="rId6" imgW="1143000" imgH="406400" progId="Equation.DSMT4">
                  <p:embed/>
                </p:oleObj>
              </mc:Choice>
              <mc:Fallback>
                <p:oleObj name="Equation" r:id="rId6" imgW="1143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16513"/>
                        <a:ext cx="4354512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52382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08" name="Equation" r:id="rId8" imgW="1409700" imgH="533400" progId="Equation.DSMT4">
                  <p:embed/>
                </p:oleObj>
              </mc:Choice>
              <mc:Fallback>
                <p:oleObj name="Equation" r:id="rId8" imgW="1409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92016"/>
              </p:ext>
            </p:extLst>
          </p:nvPr>
        </p:nvGraphicFramePr>
        <p:xfrm>
          <a:off x="2921000" y="3902075"/>
          <a:ext cx="52212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09" name="Equation" r:id="rId10" imgW="1485900" imgH="406400" progId="Equation.DSMT4">
                  <p:embed/>
                </p:oleObj>
              </mc:Choice>
              <mc:Fallback>
                <p:oleObj name="Equation" r:id="rId10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902075"/>
                        <a:ext cx="522128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60181"/>
              </p:ext>
            </p:extLst>
          </p:nvPr>
        </p:nvGraphicFramePr>
        <p:xfrm>
          <a:off x="2636838" y="1082675"/>
          <a:ext cx="3027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0" name="Equation" r:id="rId4" imgW="1231900" imgH="584200" progId="Equation.DSMT4">
                  <p:embed/>
                </p:oleObj>
              </mc:Choice>
              <mc:Fallback>
                <p:oleObj name="Equation" r:id="rId4" imgW="12319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082675"/>
                        <a:ext cx="3027362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46"/>
              </p:ext>
            </p:extLst>
          </p:nvPr>
        </p:nvGraphicFramePr>
        <p:xfrm>
          <a:off x="2941638" y="2376488"/>
          <a:ext cx="38147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1" name="Equation" r:id="rId6" imgW="1562100" imgH="584200" progId="Equation.DSMT4">
                  <p:embed/>
                </p:oleObj>
              </mc:Choice>
              <mc:Fallback>
                <p:oleObj name="Equation" r:id="rId6" imgW="15621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376488"/>
                        <a:ext cx="38147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01882"/>
              </p:ext>
            </p:extLst>
          </p:nvPr>
        </p:nvGraphicFramePr>
        <p:xfrm>
          <a:off x="2773363" y="3671888"/>
          <a:ext cx="4038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2" name="Equation" r:id="rId8" imgW="1689100" imgH="584200" progId="Equation.DSMT4">
                  <p:embed/>
                </p:oleObj>
              </mc:Choice>
              <mc:Fallback>
                <p:oleObj name="Equation" r:id="rId8" imgW="1689100" imgH="584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71888"/>
                        <a:ext cx="4038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71054"/>
              </p:ext>
            </p:extLst>
          </p:nvPr>
        </p:nvGraphicFramePr>
        <p:xfrm>
          <a:off x="2863850" y="4891088"/>
          <a:ext cx="29146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3" name="Equation" r:id="rId10" imgW="1219200" imgH="584200" progId="Equation.DSMT4">
                  <p:embed/>
                </p:oleObj>
              </mc:Choice>
              <mc:Fallback>
                <p:oleObj name="Equation" r:id="rId10" imgW="1219200" imgH="584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91088"/>
                        <a:ext cx="29146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20971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4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16761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5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5359"/>
              </p:ext>
            </p:extLst>
          </p:nvPr>
        </p:nvGraphicFramePr>
        <p:xfrm>
          <a:off x="5016500" y="4152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6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4152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901"/>
              </p:ext>
            </p:extLst>
          </p:nvPr>
        </p:nvGraphicFramePr>
        <p:xfrm>
          <a:off x="5636786" y="1257900"/>
          <a:ext cx="1099980" cy="113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7" name="Equation" r:id="rId17" imgW="457200" imgH="469900" progId="Equation.DSMT4">
                  <p:embed/>
                </p:oleObj>
              </mc:Choice>
              <mc:Fallback>
                <p:oleObj name="Equation" r:id="rId17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36786" y="1257900"/>
                        <a:ext cx="1099980" cy="1130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98895"/>
              </p:ext>
            </p:extLst>
          </p:nvPr>
        </p:nvGraphicFramePr>
        <p:xfrm>
          <a:off x="381000" y="2428778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3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28778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658</Words>
  <Application>Microsoft Macintosh PowerPoint</Application>
  <PresentationFormat>On-screen Show (4:3)</PresentationFormat>
  <Paragraphs>200</Paragraphs>
  <Slides>33</Slides>
  <Notes>31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Alternative definition</vt:lpstr>
      <vt:lpstr>Alternative definition</vt:lpstr>
      <vt:lpstr>proof of equivalence</vt:lpstr>
      <vt:lpstr>proof of equivalence</vt:lpstr>
      <vt:lpstr>proof of equivalence</vt:lpstr>
      <vt:lpstr>proof of equivalence</vt:lpstr>
      <vt:lpstr>proof of equivalence</vt:lpstr>
      <vt:lpstr>proof of equivalence</vt:lpstr>
      <vt:lpstr>Sums vs Integrals</vt:lpstr>
      <vt:lpstr>Rearranging Terms</vt:lpstr>
      <vt:lpstr>Rearranging Terms</vt:lpstr>
      <vt:lpstr>Absolute convergence</vt:lpstr>
      <vt:lpstr>Expected Value</vt:lpstr>
      <vt:lpstr>Expectations &amp; Averages</vt:lpstr>
      <vt:lpstr>PowerPoint Presentation</vt:lpstr>
      <vt:lpstr>Expectations &amp; Averages</vt:lpstr>
      <vt:lpstr>Expectations &amp; Averages</vt:lpstr>
      <vt:lpstr>Expectations &amp; Averages</vt:lpstr>
      <vt:lpstr>Expectations &amp; Averages</vt:lpstr>
      <vt:lpstr>Expected Value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129</cp:revision>
  <cp:lastPrinted>2013-05-07T16:25:49Z</cp:lastPrinted>
  <dcterms:created xsi:type="dcterms:W3CDTF">2011-04-29T18:28:36Z</dcterms:created>
  <dcterms:modified xsi:type="dcterms:W3CDTF">2013-05-07T16:39:05Z</dcterms:modified>
</cp:coreProperties>
</file>