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2" r:id="rId2"/>
    <p:sldId id="303" r:id="rId3"/>
    <p:sldId id="342" r:id="rId4"/>
    <p:sldId id="369" r:id="rId5"/>
    <p:sldId id="343" r:id="rId6"/>
    <p:sldId id="377" r:id="rId7"/>
    <p:sldId id="345" r:id="rId8"/>
    <p:sldId id="346" r:id="rId9"/>
    <p:sldId id="367" r:id="rId10"/>
    <p:sldId id="348" r:id="rId11"/>
    <p:sldId id="371" r:id="rId12"/>
    <p:sldId id="349" r:id="rId13"/>
    <p:sldId id="378" r:id="rId14"/>
    <p:sldId id="350" r:id="rId15"/>
    <p:sldId id="352" r:id="rId16"/>
    <p:sldId id="351" r:id="rId17"/>
    <p:sldId id="353" r:id="rId18"/>
    <p:sldId id="354" r:id="rId19"/>
    <p:sldId id="374" r:id="rId20"/>
    <p:sldId id="373" r:id="rId21"/>
    <p:sldId id="376" r:id="rId22"/>
    <p:sldId id="375" r:id="rId23"/>
    <p:sldId id="379" r:id="rId24"/>
    <p:sldId id="382" r:id="rId25"/>
    <p:sldId id="380" r:id="rId2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>
        <p:scale>
          <a:sx n="125" d="100"/>
          <a:sy n="125" d="100"/>
        </p:scale>
        <p:origin x="-304" y="-168"/>
      </p:cViewPr>
      <p:guideLst>
        <p:guide orient="horz" pos="2159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19093" y="2730624"/>
            <a:ext cx="5686764" cy="162402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Notice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2300" y="1154340"/>
            <a:ext cx="7414316" cy="231576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man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52300" y="1154340"/>
            <a:ext cx="7600820" cy="227307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baseline="30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man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got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his hat </a:t>
            </a:r>
            <a:r>
              <a:rPr lang="en-US" sz="48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eturned.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Even so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[# hats 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eturned]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 =</a:t>
            </a:r>
            <a:endParaRPr lang="en-US" sz="4800" b="1" dirty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20" y="3352800"/>
            <a:ext cx="52171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sz="6000" i="0" dirty="0">
              <a:solidFill>
                <a:srgbClr val="000000"/>
              </a:solidFill>
              <a:latin typeface="Comic Sans MS" pitchFamily="66" charset="0"/>
            </a:endParaRP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(1/n)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94212"/>
              </p:ext>
            </p:extLst>
          </p:nvPr>
        </p:nvGraphicFramePr>
        <p:xfrm>
          <a:off x="885825" y="3157538"/>
          <a:ext cx="6127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384300" imgH="292100" progId="Equation.DSMT4">
                  <p:embed/>
                </p:oleObj>
              </mc:Choice>
              <mc:Fallback>
                <p:oleObj name="Equation" r:id="rId4" imgW="1384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157538"/>
                        <a:ext cx="61277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21334"/>
              </p:ext>
            </p:extLst>
          </p:nvPr>
        </p:nvGraphicFramePr>
        <p:xfrm>
          <a:off x="904316" y="4012742"/>
          <a:ext cx="7188469" cy="127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651000" imgH="292100" progId="Equation.DSMT4">
                  <p:embed/>
                </p:oleObj>
              </mc:Choice>
              <mc:Fallback>
                <p:oleObj name="Equation" r:id="rId6" imgW="1651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316" y="4012742"/>
                        <a:ext cx="7188469" cy="127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4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9B2894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5301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686" y="1120934"/>
            <a:ext cx="879530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Now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indicates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5400" baseline="3000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5400" dirty="0" smtClean="0">
                <a:latin typeface="Comic Sans MS" pitchFamily="66" charset="0"/>
                <a:sym typeface="Symbol" pitchFamily="18" charset="2"/>
              </a:rPr>
              <a:t> person got same dish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but </a:t>
            </a:r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still holds</a:t>
            </a:r>
          </a:p>
          <a:p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Expectation still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60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  <a:endParaRPr lang="en-US" sz="6000" i="0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83241" y="1422347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49038" y="2751771"/>
            <a:ext cx="8001000" cy="15240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759" y="4388666"/>
            <a:ext cx="8180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sum again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224676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Y=y]</a:t>
            </a:r>
            <a:endParaRPr lang="en-US" sz="4000" i="0" dirty="0">
              <a:solidFill>
                <a:srgbClr val="9B2894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609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ranvarexpectlin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301621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81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(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9B2894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910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316280"/>
            <a:ext cx="8274037" cy="455509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Y=y]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X=x])(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Y=y])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1341180"/>
            <a:ext cx="1524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4540" y="5151180"/>
            <a:ext cx="2667000" cy="762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822" y="225425"/>
            <a:ext cx="7813009" cy="1158082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Product of Expectations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51" y="2097943"/>
            <a:ext cx="182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err="1" smtClean="0">
                <a:latin typeface="Comic Sans MS"/>
                <a:cs typeface="Comic Sans MS"/>
              </a:rPr>
              <a:t>indep</a:t>
            </a:r>
            <a:r>
              <a:rPr lang="en-US" sz="4000" dirty="0" smtClean="0">
                <a:latin typeface="Comic Sans MS"/>
                <a:cs typeface="Comic Sans MS"/>
              </a:rPr>
              <a:t>)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9780" y="5273204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Comic Sans MS"/>
                <a:cs typeface="Comic Sans MS"/>
              </a:rPr>
              <a:t>QED</a:t>
            </a:r>
            <a:endParaRPr lang="en-US" sz="6000" dirty="0">
              <a:solidFill>
                <a:srgbClr val="0066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38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085" y="1031961"/>
            <a:ext cx="8146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product rule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without independence.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Say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takes positive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negative values with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equal probability.  So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07173"/>
              </p:ext>
            </p:extLst>
          </p:nvPr>
        </p:nvGraphicFramePr>
        <p:xfrm>
          <a:off x="2319483" y="4946718"/>
          <a:ext cx="3094882" cy="105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4" name="Equation" r:id="rId3" imgW="635000" imgH="215900" progId="Equation.DSMT4">
                  <p:embed/>
                </p:oleObj>
              </mc:Choice>
              <mc:Fallback>
                <p:oleObj name="Equation" r:id="rId3" imgW="635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483" y="4946718"/>
                        <a:ext cx="3094882" cy="105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38079"/>
              </p:ext>
            </p:extLst>
          </p:nvPr>
        </p:nvGraphicFramePr>
        <p:xfrm>
          <a:off x="5620650" y="4744577"/>
          <a:ext cx="2605511" cy="11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5" name="Equation" r:id="rId5" imgW="558800" imgH="254000" progId="Equation.DSMT4">
                  <p:embed/>
                </p:oleObj>
              </mc:Choice>
              <mc:Fallback>
                <p:oleObj name="Equation" r:id="rId5" imgW="558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0650" y="4744577"/>
                        <a:ext cx="2605511" cy="11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0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085" y="1031961"/>
            <a:ext cx="8146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product rule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without independence.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Say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takes positive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negative values with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equal probability.  So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417071"/>
              </p:ext>
            </p:extLst>
          </p:nvPr>
        </p:nvGraphicFramePr>
        <p:xfrm>
          <a:off x="5620650" y="4744577"/>
          <a:ext cx="2605511" cy="11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6" name="Equation" r:id="rId3" imgW="558800" imgH="254000" progId="Equation.DSMT4">
                  <p:embed/>
                </p:oleObj>
              </mc:Choice>
              <mc:Fallback>
                <p:oleObj name="Equation" r:id="rId3" imgW="558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0650" y="4744577"/>
                        <a:ext cx="2605511" cy="11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02570"/>
              </p:ext>
            </p:extLst>
          </p:nvPr>
        </p:nvGraphicFramePr>
        <p:xfrm>
          <a:off x="447898" y="4946873"/>
          <a:ext cx="4952464" cy="105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Equation" r:id="rId5" imgW="1016000" imgH="215900" progId="Equation.DSMT4">
                  <p:embed/>
                </p:oleObj>
              </mc:Choice>
              <mc:Fallback>
                <p:oleObj name="Equation" r:id="rId5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898" y="4946873"/>
                        <a:ext cx="4952464" cy="1052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97965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25425"/>
            <a:ext cx="7270750" cy="684213"/>
          </a:xfrm>
        </p:spPr>
        <p:txBody>
          <a:bodyPr/>
          <a:lstStyle/>
          <a:p>
            <a:r>
              <a:rPr lang="en-US" dirty="0" smtClean="0"/>
              <a:t>Blunders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ranvarexpectlin.</a:t>
            </a:r>
            <a:fld id="{7886A709-CED2-48A3-8616-B2655C008E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055" y="1043301"/>
            <a:ext cx="8523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Don’t assume a reciprocal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expectation rule.  In general,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14461"/>
              </p:ext>
            </p:extLst>
          </p:nvPr>
        </p:nvGraphicFramePr>
        <p:xfrm>
          <a:off x="2244201" y="2542876"/>
          <a:ext cx="4400830" cy="267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1" name="Equation" r:id="rId3" imgW="876300" imgH="533400" progId="Equation.DSMT4">
                  <p:embed/>
                </p:oleObj>
              </mc:Choice>
              <mc:Fallback>
                <p:oleObj name="Equation" r:id="rId3" imgW="876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201" y="2542876"/>
                        <a:ext cx="4400830" cy="2678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09" y="5341251"/>
            <a:ext cx="694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even with independence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039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676960"/>
            <a:ext cx="6705600" cy="2590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2556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04616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063" y="4785577"/>
            <a:ext cx="804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proof by rearranging </a:t>
            </a:r>
            <a:r>
              <a:rPr lang="en-US" sz="4800" dirty="0" smtClean="0">
                <a:latin typeface="Comic Sans MS"/>
                <a:cs typeface="Comic Sans MS"/>
              </a:rPr>
              <a:t>terms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in the defining sum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6074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417524"/>
            <a:ext cx="8820431" cy="390876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])+b(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665" y="5420627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Comic Sans MS"/>
                <a:cs typeface="Comic Sans MS"/>
              </a:rPr>
              <a:t>QED</a:t>
            </a:r>
            <a:endParaRPr lang="en-US" sz="6000" dirty="0">
              <a:solidFill>
                <a:srgbClr val="0066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1276584"/>
            <a:ext cx="7994438" cy="494919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28108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158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67698"/>
              </p:ext>
            </p:extLst>
          </p:nvPr>
        </p:nvGraphicFramePr>
        <p:xfrm>
          <a:off x="795586" y="3335602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0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86" y="3335602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701" y="112020"/>
            <a:ext cx="7756312" cy="1022006"/>
          </a:xfrm>
        </p:spPr>
        <p:txBody>
          <a:bodyPr/>
          <a:lstStyle/>
          <a:p>
            <a:pPr algn="l" eaLnBrk="1" hangingPunct="1"/>
            <a:r>
              <a:rPr lang="en-US" sz="4400" dirty="0" smtClean="0">
                <a:solidFill>
                  <a:schemeClr val="tx1"/>
                </a:solidFill>
              </a:rPr>
              <a:t>Expected #Heads in </a:t>
            </a:r>
            <a:r>
              <a:rPr lang="en-US" sz="4400" dirty="0" smtClean="0">
                <a:solidFill>
                  <a:srgbClr val="3333FF"/>
                </a:solidFill>
              </a:rPr>
              <a:t>n</a:t>
            </a:r>
            <a:r>
              <a:rPr lang="en-US" sz="4400" dirty="0" smtClean="0">
                <a:solidFill>
                  <a:schemeClr val="tx1"/>
                </a:solidFill>
              </a:rPr>
              <a:t> Flips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3879" y="1159793"/>
            <a:ext cx="6576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 for</a:t>
            </a:r>
          </a:p>
          <a:p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baseline="3000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91864"/>
              </p:ext>
            </p:extLst>
          </p:nvPr>
        </p:nvGraphicFramePr>
        <p:xfrm>
          <a:off x="382588" y="1397000"/>
          <a:ext cx="8378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7" name="Equation" r:id="rId4" imgW="2095500" imgH="330200" progId="Equation.DSMT4">
                  <p:embed/>
                </p:oleObj>
              </mc:Choice>
              <mc:Fallback>
                <p:oleObj name="Equation" r:id="rId4" imgW="20955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397000"/>
                        <a:ext cx="8378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76864"/>
              </p:ext>
            </p:extLst>
          </p:nvPr>
        </p:nvGraphicFramePr>
        <p:xfrm>
          <a:off x="570788" y="4759547"/>
          <a:ext cx="5775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8" name="Equation" r:id="rId6" imgW="1295400" imgH="241300" progId="Equation.DSMT4">
                  <p:embed/>
                </p:oleObj>
              </mc:Choice>
              <mc:Fallback>
                <p:oleObj name="Equation" r:id="rId6" imgW="1295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788" y="4759547"/>
                        <a:ext cx="5775325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55090"/>
              </p:ext>
            </p:extLst>
          </p:nvPr>
        </p:nvGraphicFramePr>
        <p:xfrm>
          <a:off x="559235" y="3427413"/>
          <a:ext cx="804923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9" name="Equation" r:id="rId8" imgW="1828800" imgH="292100" progId="Equation.DSMT4">
                  <p:embed/>
                </p:oleObj>
              </mc:Choice>
              <mc:Fallback>
                <p:oleObj name="Equation" r:id="rId8" imgW="18288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35" y="3427413"/>
                        <a:ext cx="8049235" cy="1284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7561" y="1371599"/>
            <a:ext cx="3174329" cy="1361395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97962" y="4724862"/>
            <a:ext cx="1120274" cy="1069992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baseline="30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man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gets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own hat back]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ranvarexpectlin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1175</Words>
  <Application>Microsoft Macintosh PowerPoint</Application>
  <PresentationFormat>On-screen Show (4:3)</PresentationFormat>
  <Paragraphs>183</Paragraphs>
  <Slides>25</Slides>
  <Notes>22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Equation</vt:lpstr>
      <vt:lpstr>PowerPoint Presentation</vt:lpstr>
      <vt:lpstr>Prediction is difficult, especially of the future</vt:lpstr>
      <vt:lpstr>Linearity of Expectation</vt:lpstr>
      <vt:lpstr>Linearity of Expectation</vt:lpstr>
      <vt:lpstr>Linearity of Expectation</vt:lpstr>
      <vt:lpstr>Expectation of indicator IA</vt:lpstr>
      <vt:lpstr>Expected #Heads in n Flips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Chinese Banquet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Independent Product of Expectations </vt:lpstr>
      <vt:lpstr>Blunders</vt:lpstr>
      <vt:lpstr>Blunders</vt:lpstr>
      <vt:lpstr>Blunders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144</cp:revision>
  <cp:lastPrinted>2012-05-02T03:20:05Z</cp:lastPrinted>
  <dcterms:created xsi:type="dcterms:W3CDTF">2011-04-29T18:28:36Z</dcterms:created>
  <dcterms:modified xsi:type="dcterms:W3CDTF">2013-05-08T01:09:41Z</dcterms:modified>
</cp:coreProperties>
</file>