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3.bin" ContentType="application/vnd.openxmlformats-officedocument.oleObject"/>
  <Override PartName="/ppt/notesSlides/notesSlide13.xml" ContentType="application/vnd.openxmlformats-officedocument.presentationml.notesSlide+xml"/>
  <Override PartName="/ppt/embeddings/oleObject4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5.bin" ContentType="application/vnd.openxmlformats-officedocument.oleObject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364" r:id="rId3"/>
    <p:sldId id="269" r:id="rId4"/>
    <p:sldId id="270" r:id="rId5"/>
    <p:sldId id="274" r:id="rId6"/>
    <p:sldId id="365" r:id="rId7"/>
    <p:sldId id="372" r:id="rId8"/>
    <p:sldId id="373" r:id="rId9"/>
    <p:sldId id="271" r:id="rId10"/>
    <p:sldId id="293" r:id="rId11"/>
    <p:sldId id="290" r:id="rId12"/>
    <p:sldId id="360" r:id="rId13"/>
    <p:sldId id="362" r:id="rId14"/>
    <p:sldId id="361" r:id="rId15"/>
    <p:sldId id="363" r:id="rId16"/>
    <p:sldId id="368" r:id="rId17"/>
    <p:sldId id="369" r:id="rId18"/>
    <p:sldId id="370" r:id="rId19"/>
    <p:sldId id="371" r:id="rId20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697" autoAdjust="0"/>
  </p:normalViewPr>
  <p:slideViewPr>
    <p:cSldViewPr snapToGrid="0" showGuides="1">
      <p:cViewPr>
        <p:scale>
          <a:sx n="150" d="100"/>
          <a:sy n="150" d="100"/>
        </p:scale>
        <p:origin x="-408" y="-304"/>
      </p:cViewPr>
      <p:guideLst>
        <p:guide orient="horz" pos="2166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9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7FE79-D4CA-4A6F-8E29-E7A9A7FF7F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  <p:sp>
        <p:nvSpPr>
          <p:cNvPr id="46085" name="Footer Placeholder 3"/>
          <p:cNvSpPr txBox="1">
            <a:spLocks noGrp="1"/>
          </p:cNvSpPr>
          <p:nvPr/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endParaRPr lang="en-US" sz="1300"/>
          </a:p>
        </p:txBody>
      </p:sp>
      <p:sp>
        <p:nvSpPr>
          <p:cNvPr id="46086" name="Slide Number Placeholder 4"/>
          <p:cNvSpPr txBox="1">
            <a:spLocks noGrp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2F2BB929-5D2C-479D-8F78-EB400394B9FB}" type="slidenum">
              <a:rPr lang="en-US" sz="1300"/>
              <a:pPr algn="r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770B3-82EB-47F0-8AE9-DEF535E9EF4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5F964-877D-4E0C-8F3A-875E866A06B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5F964-877D-4E0C-8F3A-875E866A06B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5AFAC-17F1-45BC-A07D-9B04D5AC45E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358DA-6D36-4924-98C4-87E7A62A18E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65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5AFAC-17F1-45BC-A07D-9B04D5AC45E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480E2-8651-40C1-B1F4-6F2CB3632D1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4B10E-C470-4F74-AF4E-ADF6072E4C6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EE01B-AE1E-47AD-AE80-63840EE1615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F31704-E9D8-41B1-82B1-E420A120367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F31704-E9D8-41B1-82B1-E420A120367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B505-F088-4430-974F-2AC4B1C187A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B505-F088-4430-974F-2AC4B1C187A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88D4F-2887-4794-93DE-00404A66AB3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03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-.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887682" y="6515101"/>
            <a:ext cx="3436918" cy="342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May 6,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E4635AA4-CD52-4E2F-88C8-055AD69B0D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611313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latin typeface="Comic Sans MS" pitchFamily="66" charset="0"/>
              </a:rPr>
              <a:t>Mathematics for Computer Science</a:t>
            </a:r>
            <a:r>
              <a:rPr lang="en-US" sz="3600" b="1" i="1">
                <a:latin typeface="Comic Sans MS" pitchFamily="66" charset="0"/>
              </a:rPr>
              <a:t/>
            </a:r>
            <a:br>
              <a:rPr lang="en-US" sz="3600" b="1" i="1"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 smtClean="0">
                <a:latin typeface="Comic Sans MS" pitchFamily="66" charset="0"/>
              </a:rPr>
              <a:t>Random </a:t>
            </a:r>
            <a:r>
              <a:rPr lang="en-US" sz="6000" b="1" dirty="0" smtClean="0">
                <a:latin typeface="Comic Sans MS" pitchFamily="66" charset="0"/>
              </a:rPr>
              <a:t>Variables</a:t>
            </a:r>
            <a:endParaRPr lang="en-US" sz="6000" b="1" dirty="0" smtClean="0">
              <a:latin typeface="Comic Sans MS" pitchFamily="66" charset="0"/>
            </a:endParaRPr>
          </a:p>
          <a:p>
            <a:pPr algn="ctr"/>
            <a:r>
              <a:rPr lang="en-US" sz="6000" b="1" dirty="0" smtClean="0">
                <a:latin typeface="Comic Sans MS" pitchFamily="66" charset="0"/>
              </a:rPr>
              <a:t>Independence</a:t>
            </a:r>
            <a:endParaRPr lang="en-US" sz="1200" b="1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4BEEAA87-0C16-438F-8FC8-D5EDAE475F3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6383" y="1767846"/>
            <a:ext cx="8001000" cy="33219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ym typeface="Symbol" pitchFamily="18" charset="2"/>
              </a:rPr>
              <a:t>alternate version: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6600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] =</a:t>
            </a:r>
            <a:endParaRPr lang="en-US" sz="6000" dirty="0" smtClean="0">
              <a:solidFill>
                <a:srgbClr val="00800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/>
              <a:t>]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sz="6000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]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95F672D9-7FDA-4DF5-84B2-B60196FF4FE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9290" y="1143761"/>
            <a:ext cx="8870719" cy="4585523"/>
          </a:xfrm>
        </p:spPr>
        <p:txBody>
          <a:bodyPr/>
          <a:lstStyle/>
          <a:p>
            <a:pPr eaLnBrk="1" hangingPunct="1"/>
            <a:r>
              <a:rPr lang="en-US" sz="6000" dirty="0" smtClean="0"/>
              <a:t>    Are </a:t>
            </a:r>
            <a:r>
              <a:rPr lang="en-US" sz="6000" dirty="0" smtClean="0">
                <a:solidFill>
                  <a:srgbClr val="3333FF"/>
                </a:solidFill>
              </a:rPr>
              <a:t>C</a:t>
            </a:r>
            <a:r>
              <a:rPr lang="en-US" sz="6000" dirty="0" smtClean="0"/>
              <a:t> and </a:t>
            </a:r>
            <a:r>
              <a:rPr lang="en-US" sz="6000" dirty="0" smtClean="0">
                <a:solidFill>
                  <a:srgbClr val="3333FF"/>
                </a:solidFill>
              </a:rPr>
              <a:t>M</a:t>
            </a:r>
            <a:r>
              <a:rPr lang="en-US" sz="6000" dirty="0" smtClean="0"/>
              <a:t> </a:t>
            </a:r>
          </a:p>
          <a:p>
            <a:pPr eaLnBrk="1" hangingPunct="1"/>
            <a:r>
              <a:rPr lang="en-US" sz="6000" dirty="0" smtClean="0"/>
              <a:t>    independent?</a:t>
            </a:r>
          </a:p>
          <a:p>
            <a:pPr algn="ctr" eaLnBrk="1" hangingPunct="1"/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FF"/>
                </a:solidFill>
              </a:rPr>
              <a:t>M</a:t>
            </a:r>
            <a:r>
              <a:rPr lang="en-US" sz="6000" dirty="0" smtClean="0"/>
              <a:t>=1]⋅</a:t>
            </a:r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FF"/>
                </a:solidFill>
              </a:rPr>
              <a:t>C</a:t>
            </a:r>
            <a:r>
              <a:rPr lang="en-US" sz="6000" dirty="0" smtClean="0"/>
              <a:t>=1] </a:t>
            </a:r>
            <a:r>
              <a:rPr lang="en-US" sz="60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tx2"/>
                </a:solidFill>
              </a:rPr>
              <a:t>0</a:t>
            </a:r>
          </a:p>
          <a:p>
            <a:pPr algn="ctr" eaLnBrk="1" hangingPunct="1"/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FF"/>
                </a:solidFill>
              </a:rPr>
              <a:t>M</a:t>
            </a:r>
            <a:r>
              <a:rPr lang="en-US" sz="6000" dirty="0" smtClean="0"/>
              <a:t>=1 and </a:t>
            </a:r>
            <a:r>
              <a:rPr lang="en-US" sz="6000" dirty="0" smtClean="0">
                <a:solidFill>
                  <a:srgbClr val="0000FF"/>
                </a:solidFill>
              </a:rPr>
              <a:t>C</a:t>
            </a:r>
            <a:r>
              <a:rPr lang="en-US" sz="6000" dirty="0" smtClean="0"/>
              <a:t>=1]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/>
              <a:t> 0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8151" y="2134416"/>
            <a:ext cx="15348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C00000"/>
                </a:solidFill>
                <a:latin typeface="+mj-lt"/>
              </a:rPr>
              <a:t>NO</a:t>
            </a:r>
            <a:endParaRPr lang="en-US" sz="66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39196791-36AF-407D-9527-253971E27E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8692" y="955675"/>
            <a:ext cx="8095396" cy="5404094"/>
          </a:xfrm>
        </p:spPr>
        <p:txBody>
          <a:bodyPr/>
          <a:lstStyle/>
          <a:p>
            <a:pPr marL="0" indent="0" eaLnBrk="1" hangingPunct="1"/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9B2894"/>
                </a:solidFill>
              </a:rPr>
              <a:t>indicator variable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for event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: </a:t>
            </a:r>
            <a:endParaRPr lang="en-US" sz="4400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sz="4400" dirty="0" smtClean="0"/>
          </a:p>
          <a:p>
            <a:pPr marL="0" indent="0" eaLnBrk="1" hangingPunct="1"/>
            <a:endParaRPr lang="en-US" sz="4400" dirty="0" smtClean="0"/>
          </a:p>
          <a:p>
            <a:pPr marL="0" indent="0" eaLnBrk="1" hangingPunct="1"/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6600"/>
                </a:solidFill>
              </a:rPr>
              <a:t>Sanity check:</a:t>
            </a:r>
          </a:p>
          <a:p>
            <a:pPr marL="0" indent="0" algn="ctr" eaLnBrk="1" hangingPunct="1"/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I</a:t>
            </a:r>
            <a:r>
              <a:rPr lang="en-US" sz="4400" baseline="-25000" dirty="0" smtClean="0">
                <a:solidFill>
                  <a:srgbClr val="3333FF"/>
                </a:solidFill>
              </a:rPr>
              <a:t>A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and </a:t>
            </a:r>
            <a:r>
              <a:rPr lang="en-US" sz="4400" dirty="0" smtClean="0">
                <a:solidFill>
                  <a:srgbClr val="3333FF"/>
                </a:solidFill>
              </a:rPr>
              <a:t>I</a:t>
            </a:r>
            <a:r>
              <a:rPr lang="en-US" sz="4400" baseline="-25000" dirty="0" smtClean="0">
                <a:solidFill>
                  <a:srgbClr val="3333FF"/>
                </a:solidFill>
              </a:rPr>
              <a:t>B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are independent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pPr marL="0" indent="0" algn="ctr" eaLnBrk="1" hangingPunct="1"/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 and </a:t>
            </a:r>
            <a:r>
              <a:rPr lang="en-US" sz="4400" dirty="0" smtClean="0">
                <a:solidFill>
                  <a:srgbClr val="3333FF"/>
                </a:solidFill>
              </a:rPr>
              <a:t>B</a:t>
            </a:r>
            <a:r>
              <a:rPr lang="en-US" sz="4400" dirty="0" smtClean="0"/>
              <a:t> are </a:t>
            </a:r>
            <a:r>
              <a:rPr lang="en-US" sz="4400" dirty="0" smtClean="0"/>
              <a:t>independent)</a:t>
            </a:r>
            <a:endParaRPr lang="en-US" sz="4400" dirty="0" smtClean="0"/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411310627"/>
              </p:ext>
            </p:extLst>
          </p:nvPr>
        </p:nvGraphicFramePr>
        <p:xfrm>
          <a:off x="799027" y="2116138"/>
          <a:ext cx="7620329" cy="1905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05" name="Equation" r:id="rId4" imgW="2133600" imgH="533400" progId="Equation.DSMT4">
                  <p:embed/>
                </p:oleObj>
              </mc:Choice>
              <mc:Fallback>
                <p:oleObj name="Equation" r:id="rId4" imgW="21336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027" y="2116138"/>
                        <a:ext cx="7620329" cy="19055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95F672D9-7FDA-4DF5-84B2-B60196FF4FE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68391" y="1143761"/>
            <a:ext cx="7953310" cy="4609339"/>
          </a:xfrm>
        </p:spPr>
        <p:txBody>
          <a:bodyPr/>
          <a:lstStyle/>
          <a:p>
            <a:pPr eaLnBrk="1" hangingPunct="1"/>
            <a:r>
              <a:rPr lang="en-US" sz="6000" dirty="0" smtClean="0">
                <a:solidFill>
                  <a:srgbClr val="0000FF"/>
                </a:solidFill>
              </a:rPr>
              <a:t>O </a:t>
            </a:r>
            <a:r>
              <a:rPr lang="en-US" sz="6000" dirty="0" smtClean="0"/>
              <a:t>::= odd #Heads</a:t>
            </a:r>
            <a:r>
              <a:rPr lang="en-US" sz="6000" dirty="0" smtClean="0">
                <a:solidFill>
                  <a:srgbClr val="0000FF"/>
                </a:solidFill>
              </a:rPr>
              <a:t>  </a:t>
            </a:r>
            <a:r>
              <a:rPr lang="en-US" sz="6000" dirty="0" smtClean="0"/>
              <a:t>  </a:t>
            </a:r>
          </a:p>
          <a:p>
            <a:pPr eaLnBrk="1" hangingPunct="1"/>
            <a:r>
              <a:rPr lang="en-US" sz="6000" dirty="0" smtClean="0"/>
              <a:t>Are </a:t>
            </a:r>
            <a:r>
              <a:rPr lang="en-US" sz="6000" dirty="0" smtClean="0">
                <a:solidFill>
                  <a:srgbClr val="3333FF"/>
                </a:solidFill>
              </a:rPr>
              <a:t>M</a:t>
            </a:r>
            <a:r>
              <a:rPr lang="en-US" sz="6000" dirty="0" smtClean="0"/>
              <a:t> and 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O</a:t>
            </a:r>
          </a:p>
          <a:p>
            <a:pPr eaLnBrk="1" hangingPunct="1"/>
            <a:r>
              <a:rPr lang="en-US" sz="6000" dirty="0" smtClean="0"/>
              <a:t>    independent?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4051" y="3239316"/>
            <a:ext cx="18377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  <a:latin typeface="+mj-lt"/>
              </a:rPr>
              <a:t>YES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1627" y="4470400"/>
            <a:ext cx="67735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Comic Sans MS"/>
                <a:cs typeface="Comic Sans MS"/>
              </a:rPr>
              <a:t>(Work it out!)</a:t>
            </a:r>
            <a:endParaRPr lang="en-US" sz="8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81645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/>
      <p:bldP spid="5" grpId="0" build="p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ranvarindep.</a:t>
            </a:r>
            <a:fld id="{4E62291C-8AD8-4AE0-8F6D-A8437E91FB3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734" y="1714500"/>
            <a:ext cx="82339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400" dirty="0">
                <a:solidFill>
                  <a:srgbClr val="9B2894"/>
                </a:solidFill>
                <a:latin typeface="Comic Sans MS"/>
                <a:cs typeface="Comic Sans MS"/>
              </a:rPr>
              <a:t>Lemma</a:t>
            </a:r>
            <a:r>
              <a:rPr lang="en-US" sz="4400" dirty="0" smtClean="0">
                <a:solidFill>
                  <a:srgbClr val="9B2894"/>
                </a:solidFill>
                <a:latin typeface="Comic Sans MS"/>
                <a:cs typeface="Comic Sans MS"/>
              </a:rPr>
              <a:t>:</a:t>
            </a:r>
            <a:endParaRPr lang="en-US" sz="5400" dirty="0" smtClean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 is independent of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latin typeface="Comic Sans MS"/>
                <a:cs typeface="Comic Sans MS"/>
              </a:rPr>
              <a:t>,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then </a:t>
            </a:r>
            <a:r>
              <a:rPr lang="en-US" sz="5400" dirty="0" smtClean="0">
                <a:solidFill>
                  <a:srgbClr val="3333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 is independent of</a:t>
            </a:r>
          </a:p>
          <a:p>
            <a:r>
              <a:rPr lang="en-US" sz="5400" dirty="0" smtClean="0">
                <a:solidFill>
                  <a:srgbClr val="FF00FF"/>
                </a:solidFill>
                <a:latin typeface="Comic Sans MS"/>
                <a:cs typeface="Comic Sans MS"/>
              </a:rPr>
              <a:t>any information</a:t>
            </a:r>
            <a:r>
              <a:rPr lang="en-US" sz="5400" dirty="0" smtClean="0">
                <a:latin typeface="Comic Sans MS"/>
                <a:cs typeface="Comic Sans MS"/>
              </a:rPr>
              <a:t> about </a:t>
            </a:r>
            <a:r>
              <a:rPr lang="en-US" sz="5400" dirty="0" smtClean="0">
                <a:solidFill>
                  <a:srgbClr val="3333FF"/>
                </a:solidFill>
                <a:latin typeface="Comic Sans MS"/>
                <a:cs typeface="Comic Sans MS"/>
              </a:rPr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142177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ranvarindep.</a:t>
            </a:r>
            <a:fld id="{4E62291C-8AD8-4AE0-8F6D-A8437E91FB3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734" y="1714500"/>
            <a:ext cx="82339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400" dirty="0">
                <a:solidFill>
                  <a:srgbClr val="9B2894"/>
                </a:solidFill>
                <a:latin typeface="Comic Sans MS"/>
                <a:cs typeface="Comic Sans MS"/>
              </a:rPr>
              <a:t>Lemma</a:t>
            </a:r>
            <a:r>
              <a:rPr lang="en-US" sz="4400" dirty="0" smtClean="0">
                <a:solidFill>
                  <a:srgbClr val="9B2894"/>
                </a:solidFill>
                <a:latin typeface="Comic Sans MS"/>
                <a:cs typeface="Comic Sans MS"/>
              </a:rPr>
              <a:t>:</a:t>
            </a:r>
            <a:endParaRPr lang="en-US" sz="5400" dirty="0" smtClean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 is independent of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latin typeface="Comic Sans MS"/>
                <a:cs typeface="Comic Sans MS"/>
              </a:rPr>
              <a:t>,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and                  , then</a:t>
            </a:r>
          </a:p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>
                <a:latin typeface="Comic Sans MS"/>
                <a:cs typeface="Comic Sans MS"/>
              </a:rPr>
              <a:t> is independent of </a:t>
            </a:r>
            <a:r>
              <a:rPr lang="en-US" sz="5400" dirty="0" smtClean="0">
                <a:solidFill>
                  <a:srgbClr val="3333FF"/>
                </a:solidFill>
                <a:latin typeface="Comic Sans MS"/>
                <a:cs typeface="Comic Sans MS"/>
              </a:rPr>
              <a:t>f(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S)</a:t>
            </a:r>
            <a:endParaRPr lang="en-US" sz="5400" dirty="0" smtClean="0">
              <a:solidFill>
                <a:srgbClr val="3333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986619"/>
              </p:ext>
            </p:extLst>
          </p:nvPr>
        </p:nvGraphicFramePr>
        <p:xfrm>
          <a:off x="1828799" y="3238500"/>
          <a:ext cx="354499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673100" imgH="190500" progId="Equation.DSMT4">
                  <p:embed/>
                </p:oleObj>
              </mc:Choice>
              <mc:Fallback>
                <p:oleObj name="Equation" r:id="rId3" imgW="6731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799" y="3238500"/>
                        <a:ext cx="3544993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058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</a:t>
            </a:r>
            <a:r>
              <a:rPr lang="en-US" dirty="0" smtClean="0"/>
              <a:t>-mutual.</a:t>
            </a:r>
            <a:fld id="{49480264-560C-4B6D-AA11-2CFC3B5E164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7086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52500"/>
            <a:ext cx="8191500" cy="5334000"/>
          </a:xfrm>
        </p:spPr>
        <p:txBody>
          <a:bodyPr/>
          <a:lstStyle/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1</a:t>
            </a:r>
            <a:endParaRPr lang="en-US" sz="3600" baseline="-25000" dirty="0" smtClean="0"/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2</a:t>
            </a:r>
            <a:endParaRPr lang="en-US" sz="3600" baseline="-25000" dirty="0" smtClean="0"/>
          </a:p>
          <a:p>
            <a:pPr eaLnBrk="1" hangingPunct="1"/>
            <a:r>
              <a:rPr lang="en-US" sz="3600" dirty="0" smtClean="0"/>
              <a:t>   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="1" dirty="0" smtClean="0">
                <a:solidFill>
                  <a:srgbClr val="3333FF"/>
                </a:solidFill>
              </a:rPr>
              <a:t> </a:t>
            </a:r>
            <a:r>
              <a:rPr lang="en-US" sz="3600" b="1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⊕</a:t>
            </a:r>
            <a:r>
              <a:rPr lang="en-US" sz="3600" dirty="0" smtClean="0"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             </a:t>
            </a:r>
            <a:r>
              <a:rPr lang="en-US" sz="3600" dirty="0" smtClean="0"/>
              <a:t>  (mod 2 sum).</a:t>
            </a:r>
          </a:p>
          <a:p>
            <a:pPr eaLnBrk="1" hangingPunct="1"/>
            <a:r>
              <a:rPr lang="en-US" sz="3600" dirty="0" smtClean="0"/>
              <a:t>any 2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of them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are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independent:</a:t>
            </a:r>
          </a:p>
          <a:p>
            <a:pPr algn="ctr" eaLnBrk="1" hangingPunct="1"/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 |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dirty="0" smtClean="0"/>
              <a:t>=</a:t>
            </a:r>
            <a:r>
              <a:rPr lang="en-US" sz="3600" dirty="0" smtClean="0">
                <a:solidFill>
                  <a:srgbClr val="3333FF"/>
                </a:solidFill>
              </a:rPr>
              <a:t>a</a:t>
            </a:r>
            <a:r>
              <a:rPr lang="en-US" sz="3600" dirty="0" smtClean="0"/>
              <a:t>] = </a:t>
            </a:r>
            <a:r>
              <a:rPr lang="en-US" sz="3600" dirty="0" smtClean="0">
                <a:solidFill>
                  <a:srgbClr val="3333FF"/>
                </a:solidFill>
              </a:rPr>
              <a:t>1/2</a:t>
            </a:r>
            <a:r>
              <a:rPr lang="en-US" sz="3600" dirty="0" smtClean="0"/>
              <a:t> =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=0], etc.</a:t>
            </a:r>
          </a:p>
          <a:p>
            <a:pPr eaLnBrk="1" hangingPunct="1"/>
            <a:r>
              <a:rPr lang="en-US" sz="3600" dirty="0" smtClean="0"/>
              <a:t>But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any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2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determine the 3</a:t>
            </a:r>
            <a:r>
              <a:rPr lang="en-US" sz="3600" baseline="30000" dirty="0" smtClean="0">
                <a:solidFill>
                  <a:srgbClr val="FF00FF"/>
                </a:solidFill>
              </a:rPr>
              <a:t>rd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/>
              <a:t>one,</a:t>
            </a:r>
          </a:p>
          <a:p>
            <a:pPr eaLnBrk="1" hangingPunct="1"/>
            <a:r>
              <a:rPr lang="en-US" sz="3600" dirty="0" smtClean="0"/>
              <a:t>so the 3 </a:t>
            </a:r>
            <a:r>
              <a:rPr lang="en-US" sz="3600" dirty="0" smtClean="0">
                <a:solidFill>
                  <a:srgbClr val="7030A0"/>
                </a:solidFill>
              </a:rPr>
              <a:t>together</a:t>
            </a:r>
            <a:r>
              <a:rPr lang="en-US" sz="3600" dirty="0" smtClean="0"/>
              <a:t> are not really </a:t>
            </a:r>
          </a:p>
          <a:p>
            <a:pPr eaLnBrk="1" hangingPunct="1"/>
            <a:r>
              <a:rPr lang="en-US" sz="3600" dirty="0" smtClean="0"/>
              <a:t>independent.</a:t>
            </a:r>
          </a:p>
        </p:txBody>
      </p:sp>
    </p:spTree>
    <p:extLst>
      <p:ext uri="{BB962C8B-B14F-4D97-AF65-F5344CB8AC3E}">
        <p14:creationId xmlns:p14="http://schemas.microsoft.com/office/powerpoint/2010/main" val="2785165042"/>
      </p:ext>
    </p:extLst>
  </p:cSld>
  <p:clrMapOvr>
    <a:masterClrMapping/>
  </p:clrMapOvr>
  <p:transition xmlns:p14="http://schemas.microsoft.com/office/powerpoint/2010/main" spd="med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</a:t>
            </a:r>
            <a:r>
              <a:rPr lang="en-US" dirty="0" smtClean="0"/>
              <a:t>-mutual.</a:t>
            </a:r>
            <a:fld id="{8DD91466-0C9A-4B09-A15B-A12F4B3C9D6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7300" y="225425"/>
            <a:ext cx="7670800" cy="80327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3333FF"/>
                </a:solidFill>
              </a:rPr>
              <a:t>k</a:t>
            </a:r>
            <a:r>
              <a:rPr lang="en-US" dirty="0">
                <a:solidFill>
                  <a:srgbClr val="006600"/>
                </a:solidFill>
              </a:rPr>
              <a:t>-</a:t>
            </a:r>
            <a:r>
              <a:rPr lang="en-US" dirty="0" smtClean="0">
                <a:solidFill>
                  <a:srgbClr val="006600"/>
                </a:solidFill>
              </a:rPr>
              <a:t>way </a:t>
            </a:r>
            <a:r>
              <a:rPr lang="en-US" dirty="0" smtClean="0"/>
              <a:t>Independent Variables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66700" y="1460500"/>
            <a:ext cx="8623300" cy="398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5400" b="1" dirty="0" err="1" smtClean="0">
                <a:solidFill>
                  <a:srgbClr val="3333FF"/>
                </a:solidFill>
              </a:rPr>
              <a:t>k</a:t>
            </a:r>
            <a:r>
              <a:rPr lang="en-US" sz="5400" b="1" dirty="0" smtClean="0">
                <a:solidFill>
                  <a:srgbClr val="006600"/>
                </a:solidFill>
              </a:rPr>
              <a:t>-way</a:t>
            </a:r>
            <a:r>
              <a:rPr lang="en-US" sz="5400" dirty="0" smtClean="0">
                <a:solidFill>
                  <a:srgbClr val="006600"/>
                </a:solidFill>
              </a:rPr>
              <a:t> </a:t>
            </a:r>
            <a:r>
              <a:rPr lang="en-US" sz="5400" dirty="0" smtClean="0"/>
              <a:t>Independence: 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/>
              <a:t>any </a:t>
            </a:r>
            <a:r>
              <a:rPr lang="en-US" sz="5400" dirty="0" smtClean="0">
                <a:solidFill>
                  <a:srgbClr val="3333FF"/>
                </a:solidFill>
              </a:rPr>
              <a:t>k </a:t>
            </a:r>
            <a:r>
              <a:rPr lang="en-US" sz="5400" dirty="0" smtClean="0"/>
              <a:t>of the variables are 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/>
              <a:t>mutually independent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sz="6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-way is called </a:t>
            </a:r>
            <a:r>
              <a:rPr lang="en-US" sz="6000" dirty="0" smtClean="0">
                <a:solidFill>
                  <a:srgbClr val="9B2894"/>
                </a:solidFill>
              </a:rPr>
              <a:t>pairwise</a:t>
            </a:r>
          </a:p>
        </p:txBody>
      </p:sp>
    </p:spTree>
    <p:extLst>
      <p:ext uri="{BB962C8B-B14F-4D97-AF65-F5344CB8AC3E}">
        <p14:creationId xmlns:p14="http://schemas.microsoft.com/office/powerpoint/2010/main" val="288842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</a:t>
            </a:r>
            <a:r>
              <a:rPr lang="en-US" dirty="0" smtClean="0"/>
              <a:t>-mutual.</a:t>
            </a:r>
            <a:fld id="{49480264-560C-4B6D-AA11-2CFC3B5E164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7800" y="1295400"/>
            <a:ext cx="8763000" cy="45339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 H</a:t>
            </a:r>
            <a:r>
              <a:rPr lang="en-US" sz="3600" baseline="-25000" dirty="0" smtClean="0">
                <a:solidFill>
                  <a:srgbClr val="3333FF"/>
                </a:solidFill>
              </a:rPr>
              <a:t>i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</a:t>
            </a:r>
            <a:r>
              <a:rPr lang="en-US" sz="3600" dirty="0" smtClean="0"/>
              <a:t>flip </a:t>
            </a:r>
            <a:r>
              <a:rPr lang="en-US" sz="3600" dirty="0" err="1" smtClean="0">
                <a:solidFill>
                  <a:srgbClr val="0000FF"/>
                </a:solidFill>
              </a:rPr>
              <a:t>i</a:t>
            </a:r>
            <a:r>
              <a:rPr lang="en-US" sz="3600" dirty="0" smtClean="0">
                <a:solidFill>
                  <a:srgbClr val="0000FF"/>
                </a:solidFill>
              </a:rPr>
              <a:t> ∊[1,k]</a:t>
            </a:r>
            <a:endParaRPr lang="en-US" sz="3600" baseline="-25000" dirty="0">
              <a:solidFill>
                <a:srgbClr val="0000FF"/>
              </a:solidFill>
            </a:endParaRPr>
          </a:p>
          <a:p>
            <a:pPr eaLnBrk="1" hangingPunct="1"/>
            <a:r>
              <a:rPr lang="en-US" sz="3600" baseline="-25000" dirty="0" smtClean="0"/>
              <a:t>             </a:t>
            </a:r>
            <a:r>
              <a:rPr lang="en-US" sz="3600" dirty="0" smtClean="0"/>
              <a:t>                            (mod 2 sum).</a:t>
            </a:r>
          </a:p>
          <a:p>
            <a:pPr eaLnBrk="1" hangingPunct="1"/>
            <a:r>
              <a:rPr lang="en-US" sz="4400" dirty="0" smtClean="0"/>
              <a:t>Any </a:t>
            </a:r>
            <a:r>
              <a:rPr lang="en-US" sz="4400" dirty="0">
                <a:solidFill>
                  <a:srgbClr val="0000FF"/>
                </a:solidFill>
              </a:rPr>
              <a:t>k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of them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are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independent,</a:t>
            </a:r>
            <a:r>
              <a:rPr lang="en-US" sz="4400" dirty="0"/>
              <a:t> </a:t>
            </a:r>
            <a:endParaRPr lang="en-US" sz="4400" dirty="0" smtClean="0"/>
          </a:p>
          <a:p>
            <a:pPr eaLnBrk="1" hangingPunct="1"/>
            <a:r>
              <a:rPr lang="en-US" sz="4400" dirty="0" smtClean="0"/>
              <a:t>but</a:t>
            </a:r>
            <a:r>
              <a:rPr lang="en-US" sz="4400" dirty="0" smtClean="0">
                <a:solidFill>
                  <a:srgbClr val="FF66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not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k+1</a:t>
            </a:r>
            <a:r>
              <a:rPr lang="en-US" sz="4400" dirty="0" smtClean="0"/>
              <a:t>-way </a:t>
            </a:r>
            <a:r>
              <a:rPr lang="en-US" sz="4400" dirty="0" smtClean="0"/>
              <a:t>independent</a:t>
            </a:r>
          </a:p>
          <a:p>
            <a:pPr eaLnBrk="1" hangingPunct="1"/>
            <a:r>
              <a:rPr lang="en-US" sz="4400" dirty="0" smtClean="0"/>
              <a:t>since </a:t>
            </a:r>
            <a:r>
              <a:rPr lang="en-US" sz="4400" dirty="0" smtClean="0">
                <a:solidFill>
                  <a:schemeClr val="tx2"/>
                </a:solidFill>
              </a:rPr>
              <a:t>any</a:t>
            </a:r>
            <a:r>
              <a:rPr lang="en-US" sz="4400" dirty="0" smtClean="0"/>
              <a:t> </a:t>
            </a:r>
            <a:r>
              <a:rPr lang="en-US" sz="4400" dirty="0">
                <a:solidFill>
                  <a:srgbClr val="0000FF"/>
                </a:solidFill>
              </a:rPr>
              <a:t>k</a:t>
            </a:r>
            <a:r>
              <a:rPr lang="en-US" sz="4400" dirty="0">
                <a:solidFill>
                  <a:srgbClr val="FF6600"/>
                </a:solidFill>
              </a:rPr>
              <a:t> </a:t>
            </a:r>
            <a:r>
              <a:rPr lang="en-US" sz="4400" dirty="0"/>
              <a:t>determine </a:t>
            </a:r>
            <a:r>
              <a:rPr lang="en-US" sz="4400" dirty="0" smtClean="0"/>
              <a:t>the </a:t>
            </a:r>
            <a:endParaRPr lang="en-US" sz="4400" dirty="0" smtClean="0"/>
          </a:p>
          <a:p>
            <a:pPr eaLnBrk="1" hangingPunct="1"/>
            <a:r>
              <a:rPr lang="en-US" sz="4400" dirty="0" smtClean="0"/>
              <a:t>remaining one</a:t>
            </a:r>
            <a:r>
              <a:rPr lang="en-US" sz="4400" dirty="0"/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57300" y="225425"/>
            <a:ext cx="76708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3333FF"/>
                </a:solidFill>
              </a:rPr>
              <a:t>k</a:t>
            </a:r>
            <a:r>
              <a:rPr lang="en-US" smtClean="0">
                <a:solidFill>
                  <a:srgbClr val="006600"/>
                </a:solidFill>
              </a:rPr>
              <a:t>-way </a:t>
            </a:r>
            <a:r>
              <a:rPr lang="en-US" smtClean="0"/>
              <a:t>Independent Variables</a:t>
            </a:r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72975"/>
              </p:ext>
            </p:extLst>
          </p:nvPr>
        </p:nvGraphicFramePr>
        <p:xfrm>
          <a:off x="295275" y="1752600"/>
          <a:ext cx="311785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03" name="Equation" r:id="rId4" imgW="812800" imgH="292100" progId="Equation.DSMT4">
                  <p:embed/>
                </p:oleObj>
              </mc:Choice>
              <mc:Fallback>
                <p:oleObj name="Equation" r:id="rId4" imgW="812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5275" y="1752600"/>
                        <a:ext cx="3117850" cy="112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9040380"/>
      </p:ext>
    </p:extLst>
  </p:cSld>
  <p:clrMapOvr>
    <a:masterClrMapping/>
  </p:clrMapOvr>
  <p:transition xmlns:p14="http://schemas.microsoft.com/office/powerpoint/2010/main" spd="med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</a:t>
            </a:r>
            <a:r>
              <a:rPr lang="en-US" dirty="0" smtClean="0"/>
              <a:t>-mutual.</a:t>
            </a:r>
            <a:fld id="{5502BB3B-0EEA-453B-BE55-E4452FE5D14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3800" y="225425"/>
            <a:ext cx="7721600" cy="777875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Pairwise Independent Variables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371600"/>
            <a:ext cx="8305800" cy="4648200"/>
          </a:xfrm>
        </p:spPr>
        <p:txBody>
          <a:bodyPr/>
          <a:lstStyle/>
          <a:p>
            <a:pPr eaLnBrk="1" hangingPunct="1"/>
            <a:r>
              <a:rPr lang="en-US" dirty="0" smtClean="0"/>
              <a:t>Pairwise Independence sufficient for major applications (in later lecture).</a:t>
            </a:r>
          </a:p>
          <a:p>
            <a:pPr eaLnBrk="1" hangingPunct="1"/>
            <a:r>
              <a:rPr lang="en-US" dirty="0" smtClean="0"/>
              <a:t>Good to know, since pairwise holds in important cases where mutual does not.</a:t>
            </a:r>
          </a:p>
        </p:txBody>
      </p:sp>
    </p:spTree>
    <p:extLst>
      <p:ext uri="{BB962C8B-B14F-4D97-AF65-F5344CB8AC3E}">
        <p14:creationId xmlns:p14="http://schemas.microsoft.com/office/powerpoint/2010/main" val="314502920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D23F9710-1A5A-4DD7-AAD4-90010A12B4A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an </a:t>
            </a:r>
            <a:r>
              <a:rPr lang="en-US" sz="4400" dirty="0" smtClean="0">
                <a:solidFill>
                  <a:srgbClr val="0000FF"/>
                </a:solidFill>
              </a:rPr>
              <a:t>RV</a:t>
            </a:r>
            <a:r>
              <a:rPr lang="en-US" sz="4400" dirty="0" smtClean="0"/>
              <a:t> is a number produced by a</a:t>
            </a:r>
            <a:r>
              <a:rPr lang="en-US" sz="4400" i="1" dirty="0" smtClean="0"/>
              <a:t> </a:t>
            </a:r>
            <a:r>
              <a:rPr lang="en-US" sz="4400" dirty="0" smtClean="0">
                <a:solidFill>
                  <a:srgbClr val="9B2894"/>
                </a:solidFill>
              </a:rPr>
              <a:t>random process</a:t>
            </a:r>
            <a:r>
              <a:rPr lang="en-US" sz="4400" dirty="0" smtClean="0"/>
              <a:t>:</a:t>
            </a:r>
          </a:p>
          <a:p>
            <a:pPr eaLnBrk="1" hangingPunct="1">
              <a:buFontTx/>
              <a:buChar char="•"/>
            </a:pPr>
            <a:r>
              <a:rPr lang="en-US" sz="4400" dirty="0"/>
              <a:t># hours to next system crash</a:t>
            </a:r>
          </a:p>
          <a:p>
            <a:pPr eaLnBrk="1" hangingPunct="1">
              <a:buFontTx/>
              <a:buChar char="•"/>
            </a:pPr>
            <a:r>
              <a:rPr lang="en-US" sz="4400" dirty="0"/>
              <a:t># faulty pixels in monitor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 alpha particles in a second</a:t>
            </a:r>
            <a:endParaRPr lang="en-US" sz="4400" dirty="0"/>
          </a:p>
          <a:p>
            <a:pPr eaLnBrk="1" hangingPunct="1">
              <a:buFontTx/>
              <a:buChar char="•"/>
            </a:pPr>
            <a:r>
              <a:rPr lang="en-US" sz="4400" dirty="0"/>
              <a:t># heads in </a:t>
            </a:r>
            <a:r>
              <a:rPr lang="en-US" sz="4400" dirty="0">
                <a:solidFill>
                  <a:srgbClr val="3333FF"/>
                </a:solidFill>
              </a:rPr>
              <a:t>n</a:t>
            </a:r>
            <a:r>
              <a:rPr lang="en-US" sz="4400" dirty="0"/>
              <a:t> coin flips</a:t>
            </a:r>
            <a:endParaRPr lang="en-US" sz="44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77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46C5BC43-4CC7-4EEC-A2B6-2433DE61198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23900" y="1447800"/>
            <a:ext cx="8023225" cy="1795463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9B2894"/>
                </a:solidFill>
              </a:rPr>
              <a:t>Example:</a:t>
            </a:r>
            <a:r>
              <a:rPr lang="en-US" dirty="0" smtClean="0"/>
              <a:t> Flip three fair coins</a:t>
            </a:r>
          </a:p>
          <a:p>
            <a:pPr algn="ctr" eaLnBrk="1" hangingPunct="1"/>
            <a:r>
              <a:rPr lang="en-US" sz="6000" dirty="0" smtClean="0">
                <a:solidFill>
                  <a:srgbClr val="3333FF"/>
                </a:solidFill>
              </a:rPr>
              <a:t>C</a:t>
            </a:r>
            <a:r>
              <a:rPr lang="en-US" sz="6000" i="1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/>
              <a:t>::=</a:t>
            </a:r>
            <a:r>
              <a:rPr lang="en-US" sz="6000" i="1" dirty="0" smtClean="0"/>
              <a:t> </a:t>
            </a:r>
            <a:r>
              <a:rPr lang="en-US" sz="6000" dirty="0" smtClean="0"/>
              <a:t># heads (</a:t>
            </a:r>
            <a:r>
              <a:rPr lang="en-US" sz="6000" b="1" dirty="0" smtClean="0">
                <a:solidFill>
                  <a:srgbClr val="3333FF"/>
                </a:solidFill>
              </a:rPr>
              <a:t>C</a:t>
            </a:r>
            <a:r>
              <a:rPr lang="en-US" sz="6000" dirty="0" smtClean="0"/>
              <a:t>ount)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947738" y="3408363"/>
          <a:ext cx="7177087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4" imgW="1638000" imgH="507960" progId="Equation.DSMT4">
                  <p:embed/>
                </p:oleObj>
              </mc:Choice>
              <mc:Fallback>
                <p:oleObj name="Equation" r:id="rId4" imgW="163800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3408363"/>
                        <a:ext cx="7177087" cy="222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D6314249-D27F-4E10-9233-4726DA19EA6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8275" y="1209675"/>
            <a:ext cx="8791575" cy="45132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Specify events using values of variables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/>
              <a:t>[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= 1] is event “exactly 1 head”</a:t>
            </a:r>
          </a:p>
          <a:p>
            <a:pPr lvl="1" algn="ctr" eaLnBrk="1" hangingPunct="1"/>
            <a:r>
              <a:rPr lang="en-US" sz="4000" dirty="0" err="1" smtClean="0"/>
              <a:t>Pr</a:t>
            </a:r>
            <a:r>
              <a:rPr lang="en-US" sz="4000" dirty="0" smtClean="0"/>
              <a:t>[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</a:t>
            </a:r>
            <a:r>
              <a:rPr lang="en-US" sz="4000" dirty="0" smtClean="0">
                <a:cs typeface="Times New Roman" pitchFamily="18" charset="0"/>
              </a:rPr>
              <a:t>= </a:t>
            </a:r>
            <a:r>
              <a:rPr lang="en-US" sz="4000" dirty="0" smtClean="0">
                <a:cs typeface="Times New Roman" pitchFamily="18" charset="0"/>
              </a:rPr>
              <a:t>1] </a:t>
            </a:r>
            <a:r>
              <a:rPr lang="en-US" sz="4000" dirty="0" smtClean="0">
                <a:cs typeface="Times New Roman" pitchFamily="18" charset="0"/>
              </a:rPr>
              <a:t>= 3/8</a:t>
            </a:r>
          </a:p>
          <a:p>
            <a:pPr lvl="1" eaLnBrk="1" hangingPunct="1">
              <a:buFontTx/>
              <a:buChar char="•"/>
            </a:pPr>
            <a:r>
              <a:rPr lang="en-US" sz="4000" dirty="0" err="1" smtClean="0">
                <a:cs typeface="Times New Roman" pitchFamily="18" charset="0"/>
              </a:rPr>
              <a:t>Pr</a:t>
            </a:r>
            <a:r>
              <a:rPr lang="en-US" sz="4000" dirty="0" smtClean="0">
                <a:cs typeface="Times New Roman" pitchFamily="18" charset="0"/>
              </a:rPr>
              <a:t>[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latin typeface="Euclid Symbol" charset="2"/>
                <a:cs typeface="Euclid Symbol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000" dirty="0" smtClean="0">
                <a:cs typeface="Times New Roman" pitchFamily="18" charset="0"/>
              </a:rPr>
              <a:t> 1] = 7/8</a:t>
            </a:r>
          </a:p>
          <a:p>
            <a:pPr lvl="1" eaLnBrk="1" hangingPunct="1">
              <a:buFontTx/>
              <a:buChar char="•"/>
            </a:pPr>
            <a:r>
              <a:rPr lang="en-US" sz="4000" dirty="0" err="1" smtClean="0">
                <a:cs typeface="Times New Roman" pitchFamily="18" charset="0"/>
              </a:rPr>
              <a:t>Pr</a:t>
            </a:r>
            <a:r>
              <a:rPr lang="en-US" sz="4000" dirty="0" smtClean="0">
                <a:cs typeface="Times New Roman" pitchFamily="18" charset="0"/>
              </a:rPr>
              <a:t>[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cs typeface="Times New Roman" pitchFamily="18" charset="0"/>
              </a:rPr>
              <a:t>·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 0] = </a:t>
            </a:r>
            <a:r>
              <a:rPr lang="en-US" sz="4000" dirty="0" err="1" smtClean="0">
                <a:cs typeface="Times New Roman" pitchFamily="18" charset="0"/>
              </a:rPr>
              <a:t>Pr</a:t>
            </a:r>
            <a:r>
              <a:rPr lang="en-US" sz="4000" dirty="0" smtClean="0">
                <a:cs typeface="Times New Roman" pitchFamily="18" charset="0"/>
              </a:rPr>
              <a:t>[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 </a:t>
            </a:r>
            <a:r>
              <a:rPr lang="en-US" sz="2800" dirty="0" smtClean="0">
                <a:solidFill>
                  <a:schemeClr val="tx2"/>
                </a:solidFill>
                <a:sym typeface="Symbol" pitchFamily="18" charset="2"/>
              </a:rPr>
              <a:t>AND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C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0]</a:t>
            </a:r>
          </a:p>
          <a:p>
            <a:pPr lvl="1" eaLnBrk="1" hangingPunct="1"/>
            <a:r>
              <a:rPr lang="en-US" sz="4000" dirty="0" smtClean="0">
                <a:cs typeface="Times New Roman" pitchFamily="18" charset="0"/>
              </a:rPr>
              <a:t>    = </a:t>
            </a:r>
            <a:r>
              <a:rPr lang="en-US" sz="4000" dirty="0" err="1" smtClean="0">
                <a:cs typeface="Times New Roman" pitchFamily="18" charset="0"/>
              </a:rPr>
              <a:t>Pr</a:t>
            </a:r>
            <a:r>
              <a:rPr lang="en-US" sz="4000" dirty="0" smtClean="0">
                <a:cs typeface="Times New Roman" pitchFamily="18" charset="0"/>
              </a:rPr>
              <a:t>[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all heads</a:t>
            </a:r>
            <a:r>
              <a:rPr lang="en-US" sz="4000" dirty="0" smtClean="0">
                <a:cs typeface="Times New Roman" pitchFamily="18" charset="0"/>
              </a:rPr>
              <a:t>] = 1/8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latin typeface="+mj-lt"/>
              </a:rPr>
              <a:t>ranvarindep</a:t>
            </a:r>
            <a:r>
              <a:rPr lang="en-US" dirty="0" smtClean="0">
                <a:latin typeface="+mj-lt"/>
              </a:rPr>
              <a:t>.</a:t>
            </a:r>
            <a:fld id="{E30C1D59-262D-4F8F-B8EA-654BF725DE37}" type="slidenum">
              <a:rPr lang="en-US" smtClean="0">
                <a:latin typeface="+mj-lt"/>
              </a:rPr>
              <a:pPr>
                <a:defRPr/>
              </a:pPr>
              <a:t>5</a:t>
            </a:fld>
            <a:endParaRPr lang="en-US" dirty="0">
              <a:latin typeface="+mj-lt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Random Variable?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3465513" cy="938213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smtClean="0">
                <a:latin typeface="+mj-lt"/>
              </a:rPr>
              <a:t>Formally,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4038600" y="3535363"/>
            <a:ext cx="1066800" cy="9906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4" name="Text Box 6"/>
          <p:cNvSpPr txBox="1">
            <a:spLocks noChangeArrowheads="1"/>
          </p:cNvSpPr>
          <p:nvPr/>
        </p:nvSpPr>
        <p:spPr bwMode="auto">
          <a:xfrm>
            <a:off x="1373188" y="4738688"/>
            <a:ext cx="3435350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Sample space</a:t>
            </a:r>
          </a:p>
        </p:txBody>
      </p:sp>
      <p:sp>
        <p:nvSpPr>
          <p:cNvPr id="28685" name="Freeform 8"/>
          <p:cNvSpPr>
            <a:spLocks/>
          </p:cNvSpPr>
          <p:nvPr/>
        </p:nvSpPr>
        <p:spPr bwMode="auto">
          <a:xfrm flipH="1">
            <a:off x="2897188" y="3611563"/>
            <a:ext cx="914400" cy="1143000"/>
          </a:xfrm>
          <a:custGeom>
            <a:avLst/>
            <a:gdLst>
              <a:gd name="T0" fmla="*/ 0 w 768"/>
              <a:gd name="T1" fmla="*/ 0 h 672"/>
              <a:gd name="T2" fmla="*/ 77 w 768"/>
              <a:gd name="T3" fmla="*/ 291 h 672"/>
              <a:gd name="T4" fmla="*/ 85 w 768"/>
              <a:gd name="T5" fmla="*/ 510 h 672"/>
              <a:gd name="T6" fmla="*/ 120 w 768"/>
              <a:gd name="T7" fmla="*/ 654 h 672"/>
              <a:gd name="T8" fmla="*/ 137 w 768"/>
              <a:gd name="T9" fmla="*/ 1016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6276975" y="5178425"/>
            <a:ext cx="2154238" cy="708025"/>
          </a:xfrm>
          <a:prstGeom prst="rect">
            <a:avLst/>
          </a:prstGeom>
          <a:noFill/>
          <a:ln w="444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(usually)</a:t>
            </a:r>
          </a:p>
        </p:txBody>
      </p:sp>
      <p:sp>
        <p:nvSpPr>
          <p:cNvPr id="28683" name="Freeform 12"/>
          <p:cNvSpPr>
            <a:spLocks/>
          </p:cNvSpPr>
          <p:nvPr/>
        </p:nvSpPr>
        <p:spPr bwMode="auto">
          <a:xfrm>
            <a:off x="6500813" y="3535363"/>
            <a:ext cx="762000" cy="1600200"/>
          </a:xfrm>
          <a:custGeom>
            <a:avLst/>
            <a:gdLst>
              <a:gd name="T0" fmla="*/ 0 w 768"/>
              <a:gd name="T1" fmla="*/ 0 h 672"/>
              <a:gd name="T2" fmla="*/ 26 w 768"/>
              <a:gd name="T3" fmla="*/ 2187 h 672"/>
              <a:gd name="T4" fmla="*/ 29 w 768"/>
              <a:gd name="T5" fmla="*/ 3827 h 672"/>
              <a:gd name="T6" fmla="*/ 40 w 768"/>
              <a:gd name="T7" fmla="*/ 4921 h 672"/>
              <a:gd name="T8" fmla="*/ 46 w 768"/>
              <a:gd name="T9" fmla="*/ 7655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4288" y="2417763"/>
            <a:ext cx="4176712" cy="157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 dirty="0">
                <a:solidFill>
                  <a:srgbClr val="3333FF"/>
                </a:solidFill>
                <a:latin typeface="+mj-lt"/>
              </a:rPr>
              <a:t>R:</a:t>
            </a:r>
            <a:r>
              <a:rPr lang="en-US" sz="9600" dirty="0" smtClean="0">
                <a:solidFill>
                  <a:srgbClr val="3333FF"/>
                </a:solidFill>
                <a:latin typeface="Arial" charset="0"/>
                <a:sym typeface="Euclid Math One"/>
              </a:rPr>
              <a:t></a:t>
            </a:r>
            <a:r>
              <a:rPr lang="en-US" sz="9600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Symbol"/>
              </a:rPr>
              <a:t>→</a:t>
            </a:r>
            <a:r>
              <a:rPr lang="en-US" sz="9600" dirty="0" smtClean="0">
                <a:solidFill>
                  <a:srgbClr val="3333FF"/>
                </a:solidFill>
                <a:latin typeface="+mj-lt"/>
                <a:sym typeface="Euclid Extra"/>
              </a:rPr>
              <a:t></a:t>
            </a:r>
            <a:endParaRPr lang="en-US" sz="9600" dirty="0">
              <a:solidFill>
                <a:srgbClr val="3333FF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/>
      <p:bldP spid="28685" grpId="0" animBg="1"/>
      <p:bldP spid="28682" grpId="0"/>
      <p:bldP spid="286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latin typeface="+mj-lt"/>
              </a:rPr>
              <a:t>ranvarindep</a:t>
            </a:r>
            <a:r>
              <a:rPr lang="en-US" dirty="0" smtClean="0">
                <a:latin typeface="+mj-lt"/>
              </a:rPr>
              <a:t>.</a:t>
            </a:r>
            <a:fld id="{E30C1D59-262D-4F8F-B8EA-654BF725DE37}" type="slidenum">
              <a:rPr lang="en-US" smtClean="0">
                <a:latin typeface="+mj-lt"/>
              </a:rPr>
              <a:pPr>
                <a:defRPr/>
              </a:pPr>
              <a:t>6</a:t>
            </a:fld>
            <a:endParaRPr lang="en-US" dirty="0">
              <a:latin typeface="+mj-lt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Random Variable?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7245" y="1549400"/>
            <a:ext cx="811490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3333FF"/>
                </a:solidFill>
                <a:latin typeface="Comic Sans MS"/>
                <a:cs typeface="Comic Sans MS"/>
              </a:rPr>
              <a:t>R </a:t>
            </a:r>
            <a:r>
              <a:rPr lang="en-US" sz="5400" dirty="0" smtClean="0">
                <a:latin typeface="Comic Sans MS"/>
                <a:cs typeface="Comic Sans MS"/>
              </a:rPr>
              <a:t>packages together the</a:t>
            </a:r>
          </a:p>
          <a:p>
            <a:r>
              <a:rPr lang="en-US" sz="5400" dirty="0" smtClean="0">
                <a:solidFill>
                  <a:srgbClr val="9B2894"/>
                </a:solidFill>
                <a:latin typeface="Comic Sans MS"/>
                <a:cs typeface="Comic Sans MS"/>
              </a:rPr>
              <a:t>events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3333FF"/>
                </a:solidFill>
                <a:latin typeface="Comic Sans MS"/>
                <a:cs typeface="Comic Sans MS"/>
              </a:rPr>
              <a:t>[R </a:t>
            </a:r>
            <a:r>
              <a:rPr lang="en-US" sz="54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3333FF"/>
                </a:solidFill>
                <a:latin typeface="Comic Sans MS"/>
                <a:cs typeface="Comic Sans MS"/>
              </a:rPr>
              <a:t> a] </a:t>
            </a:r>
            <a:r>
              <a:rPr lang="en-US" sz="5400" dirty="0" smtClean="0">
                <a:latin typeface="Comic Sans MS"/>
                <a:cs typeface="Comic Sans MS"/>
              </a:rPr>
              <a:t>for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Event properties carry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over to RV’s directly </a:t>
            </a:r>
            <a:endParaRPr lang="en-US" sz="5400" dirty="0">
              <a:latin typeface="Comic Sans MS"/>
              <a:cs typeface="Comic Sans M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161196"/>
              </p:ext>
            </p:extLst>
          </p:nvPr>
        </p:nvGraphicFramePr>
        <p:xfrm>
          <a:off x="6601883" y="2487084"/>
          <a:ext cx="1813984" cy="793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379" name="Equation" r:id="rId4" imgW="406400" imgH="177800" progId="Equation.DSMT4">
                  <p:embed/>
                </p:oleObj>
              </mc:Choice>
              <mc:Fallback>
                <p:oleObj name="Equation" r:id="rId4" imgW="4064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01883" y="2487084"/>
                        <a:ext cx="1813984" cy="793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598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</a:t>
            </a:r>
            <a:r>
              <a:rPr lang="en-US" dirty="0" smtClean="0"/>
              <a:t>-mutual.</a:t>
            </a:r>
            <a:fld id="{8D1CEAE9-5C17-48A5-8273-F5BB2E618A8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5713" y="225425"/>
            <a:ext cx="7734300" cy="893763"/>
          </a:xfrm>
        </p:spPr>
        <p:txBody>
          <a:bodyPr/>
          <a:lstStyle/>
          <a:p>
            <a:pPr eaLnBrk="1" hangingPunct="1"/>
            <a:r>
              <a:rPr lang="en-US" smtClean="0"/>
              <a:t>Mutally 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9700" y="1266703"/>
            <a:ext cx="8788400" cy="5095997"/>
          </a:xfrm>
        </p:spPr>
        <p:txBody>
          <a:bodyPr anchor="t"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000000"/>
                </a:solidFill>
              </a:rPr>
              <a:t>Def:</a:t>
            </a:r>
            <a:r>
              <a:rPr lang="en-US" sz="6000" dirty="0" smtClean="0">
                <a:solidFill>
                  <a:srgbClr val="0000FF"/>
                </a:solidFill>
              </a:rPr>
              <a:t>     R</a:t>
            </a:r>
            <a:r>
              <a:rPr lang="en-US" sz="6000" baseline="-25000" dirty="0" smtClean="0">
                <a:solidFill>
                  <a:srgbClr val="0000FF"/>
                </a:solidFill>
              </a:rPr>
              <a:t>1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</a:rPr>
              <a:t>2</a:t>
            </a:r>
            <a:r>
              <a:rPr lang="en-US" sz="6000" dirty="0" smtClean="0"/>
              <a:t>, … , </a:t>
            </a:r>
            <a:r>
              <a:rPr lang="en-US" sz="6000" dirty="0" err="1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endParaRPr lang="en-US" sz="6000" dirty="0" smtClean="0"/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are </a:t>
            </a:r>
            <a:r>
              <a:rPr lang="en-US" sz="5400" dirty="0" smtClean="0">
                <a:solidFill>
                  <a:srgbClr val="660066"/>
                </a:solidFill>
              </a:rPr>
              <a:t>mutually </a:t>
            </a:r>
            <a:r>
              <a:rPr lang="en-US" sz="5400" dirty="0" err="1" smtClean="0">
                <a:solidFill>
                  <a:srgbClr val="660066"/>
                </a:solidFill>
              </a:rPr>
              <a:t>indep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rgbClr val="3333FF"/>
                </a:solidFill>
              </a:rPr>
              <a:t>RV’s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err="1" smtClean="0">
                <a:solidFill>
                  <a:schemeClr val="tx2"/>
                </a:solidFill>
              </a:rPr>
              <a:t>iff</a:t>
            </a:r>
            <a:endParaRPr lang="en-US" sz="5400" dirty="0" smtClean="0">
              <a:solidFill>
                <a:schemeClr val="tx2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>
                <a:solidFill>
                  <a:srgbClr val="0000FF"/>
                </a:solidFill>
              </a:rPr>
              <a:t>[R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>
                <a:solidFill>
                  <a:srgbClr val="0000FF"/>
                </a:solidFill>
              </a:rPr>
              <a:t>=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baseline="-25000" dirty="0" smtClean="0">
                <a:solidFill>
                  <a:srgbClr val="3333FF"/>
                </a:solidFill>
              </a:rPr>
              <a:t>1</a:t>
            </a:r>
            <a:r>
              <a:rPr lang="en-US" sz="5400" dirty="0" smtClean="0">
                <a:solidFill>
                  <a:srgbClr val="3333FF"/>
                </a:solidFill>
              </a:rPr>
              <a:t>]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[R</a:t>
            </a:r>
            <a:r>
              <a:rPr lang="en-US" sz="5400" baseline="-25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FF"/>
                </a:solidFill>
              </a:rPr>
              <a:t>=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baseline="-25000" dirty="0" smtClean="0">
                <a:solidFill>
                  <a:srgbClr val="3333FF"/>
                </a:solidFill>
              </a:rPr>
              <a:t>2</a:t>
            </a:r>
            <a:r>
              <a:rPr lang="en-US" sz="5400" dirty="0" smtClean="0">
                <a:solidFill>
                  <a:srgbClr val="3333FF"/>
                </a:solidFill>
              </a:rPr>
              <a:t>]</a:t>
            </a:r>
            <a:r>
              <a:rPr lang="en-US" sz="5400" dirty="0" smtClean="0"/>
              <a:t>,</a:t>
            </a:r>
            <a:r>
              <a:rPr lang="en-US" sz="6000" dirty="0" smtClean="0"/>
              <a:t>…,</a:t>
            </a:r>
            <a:r>
              <a:rPr lang="en-US" sz="6000" dirty="0" smtClean="0">
                <a:solidFill>
                  <a:srgbClr val="0000FF"/>
                </a:solidFill>
              </a:rPr>
              <a:t>[</a:t>
            </a:r>
            <a:r>
              <a:rPr lang="en-US" sz="6000" dirty="0" err="1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>
                <a:solidFill>
                  <a:srgbClr val="3333FF"/>
                </a:solidFill>
              </a:rPr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are mutually </a:t>
            </a:r>
            <a:r>
              <a:rPr lang="en-US" sz="5400" dirty="0" err="1" smtClean="0">
                <a:solidFill>
                  <a:schemeClr val="tx2"/>
                </a:solidFill>
              </a:rPr>
              <a:t>indep</a:t>
            </a:r>
            <a:r>
              <a:rPr lang="en-US" sz="5400" dirty="0" smtClean="0">
                <a:solidFill>
                  <a:srgbClr val="FF00FF"/>
                </a:solidFill>
              </a:rPr>
              <a:t> </a:t>
            </a:r>
            <a:r>
              <a:rPr lang="en-US" sz="5400" dirty="0" smtClean="0">
                <a:solidFill>
                  <a:srgbClr val="9B2894"/>
                </a:solidFill>
              </a:rPr>
              <a:t>events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for all</a:t>
            </a:r>
            <a:r>
              <a:rPr lang="en-US" sz="5400" dirty="0" smtClean="0">
                <a:solidFill>
                  <a:srgbClr val="0000FF"/>
                </a:solidFill>
              </a:rPr>
              <a:t> a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/>
              <a:t>, … , 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</a:rPr>
              <a:t>n</a:t>
            </a: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248797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</a:t>
            </a:r>
            <a:r>
              <a:rPr lang="en-US" dirty="0" smtClean="0"/>
              <a:t>-mutual.</a:t>
            </a:r>
            <a:fld id="{8D1CEAE9-5C17-48A5-8273-F5BB2E618A8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5713" y="225425"/>
            <a:ext cx="7734300" cy="893763"/>
          </a:xfrm>
        </p:spPr>
        <p:txBody>
          <a:bodyPr/>
          <a:lstStyle/>
          <a:p>
            <a:pPr eaLnBrk="1" hangingPunct="1"/>
            <a:r>
              <a:rPr lang="en-US" smtClean="0"/>
              <a:t>Mutally 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500" y="903288"/>
            <a:ext cx="8750300" cy="52816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Alternatively: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006600"/>
                </a:solidFill>
                <a:sym typeface="Symbol" pitchFamily="1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006600"/>
                </a:solidFill>
                <a:sym typeface="Symbol" pitchFamily="18" charset="2"/>
              </a:rPr>
              <a:t>AND</a:t>
            </a:r>
            <a:endParaRPr lang="en-US" sz="6000" dirty="0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    ··· </a:t>
            </a:r>
            <a:r>
              <a:rPr lang="en-US" sz="4400" dirty="0" smtClean="0">
                <a:solidFill>
                  <a:srgbClr val="006600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  </a:t>
            </a:r>
            <a:r>
              <a:rPr lang="en-US" sz="6000" b="1" dirty="0" smtClean="0">
                <a:solidFill>
                  <a:schemeClr val="accent4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/>
              <a:t> </a:t>
            </a:r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]</a:t>
            </a:r>
            <a:r>
              <a:rPr lang="en-US" sz="6000" b="1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]</a:t>
            </a:r>
            <a:r>
              <a:rPr lang="en-US" sz="6000" b="1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sz="60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   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··· </a:t>
            </a:r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0780360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5D7D57D3-C431-464B-8EDB-FA5824302ED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58738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0450" y="1035050"/>
            <a:ext cx="7035800" cy="4811713"/>
          </a:xfrm>
        </p:spPr>
        <p:txBody>
          <a:bodyPr/>
          <a:lstStyle/>
          <a:p>
            <a:pPr eaLnBrk="1" hangingPunct="1"/>
            <a:r>
              <a:rPr lang="en-US" sz="5400" dirty="0" smtClean="0"/>
              <a:t>random variables </a:t>
            </a:r>
            <a:r>
              <a:rPr lang="en-US" sz="5400" dirty="0" smtClean="0">
                <a:solidFill>
                  <a:srgbClr val="0000CC"/>
                </a:solidFill>
              </a:rPr>
              <a:t>R,S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/>
              <a:t>are </a:t>
            </a:r>
            <a:r>
              <a:rPr lang="en-US" sz="5400" dirty="0" smtClean="0">
                <a:solidFill>
                  <a:srgbClr val="006600"/>
                </a:solidFill>
              </a:rPr>
              <a:t>independent</a:t>
            </a:r>
            <a:r>
              <a:rPr lang="en-US" sz="5400" dirty="0" smtClean="0"/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5400" dirty="0" smtClean="0"/>
              <a:t> [</a:t>
            </a:r>
            <a:r>
              <a:rPr lang="en-US" sz="5400" dirty="0" smtClean="0">
                <a:solidFill>
                  <a:srgbClr val="3333FF"/>
                </a:solidFill>
              </a:rPr>
              <a:t>R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], [</a:t>
            </a:r>
            <a:r>
              <a:rPr lang="en-US" sz="5400" dirty="0" smtClean="0">
                <a:solidFill>
                  <a:srgbClr val="3333FF"/>
                </a:solidFill>
              </a:rPr>
              <a:t>S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b</a:t>
            </a:r>
            <a:r>
              <a:rPr lang="en-US" sz="5400" dirty="0" smtClean="0"/>
              <a:t>]</a:t>
            </a:r>
          </a:p>
          <a:p>
            <a:pPr eaLnBrk="1" hangingPunct="1">
              <a:spcBef>
                <a:spcPts val="1200"/>
              </a:spcBef>
            </a:pPr>
            <a:r>
              <a:rPr lang="en-US" sz="5400" dirty="0" smtClean="0"/>
              <a:t>are independent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7030A0"/>
                </a:solidFill>
              </a:rPr>
              <a:t>events</a:t>
            </a:r>
            <a:r>
              <a:rPr lang="en-US" sz="5400" i="1" dirty="0" smtClean="0"/>
              <a:t>  </a:t>
            </a:r>
            <a:r>
              <a:rPr lang="en-US" sz="5400" dirty="0" smtClean="0"/>
              <a:t>for all</a:t>
            </a:r>
            <a:r>
              <a:rPr lang="en-US" sz="5400" dirty="0" smtClean="0"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a</a:t>
            </a:r>
            <a:r>
              <a:rPr lang="en-US" sz="5400" dirty="0" smtClean="0">
                <a:sym typeface="Symbol" pitchFamily="18" charset="2"/>
              </a:rPr>
              <a:t>,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b</a:t>
            </a:r>
            <a:endParaRPr lang="en-US" sz="5400" i="1" dirty="0" smtClean="0"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FF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1632</TotalTime>
  <Words>742</Words>
  <Application>Microsoft Macintosh PowerPoint</Application>
  <PresentationFormat>On-screen Show (4:3)</PresentationFormat>
  <Paragraphs>141</Paragraphs>
  <Slides>19</Slides>
  <Notes>17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Default Design</vt:lpstr>
      <vt:lpstr>Equation</vt:lpstr>
      <vt:lpstr>MathType 6.0 Equation</vt:lpstr>
      <vt:lpstr>PowerPoint Presentation</vt:lpstr>
      <vt:lpstr>Random Variables</vt:lpstr>
      <vt:lpstr>Intro to Random Variables</vt:lpstr>
      <vt:lpstr>Intro to Random Variables</vt:lpstr>
      <vt:lpstr>What is a Random Variable?</vt:lpstr>
      <vt:lpstr>What is a Random Variable?</vt:lpstr>
      <vt:lpstr>Mutally Independent Variables</vt:lpstr>
      <vt:lpstr>Mutally Independent Variables</vt:lpstr>
      <vt:lpstr>Independent Variables</vt:lpstr>
      <vt:lpstr>PowerPoint Presentation</vt:lpstr>
      <vt:lpstr>PowerPoint Presentation</vt:lpstr>
      <vt:lpstr>Indicator Variables</vt:lpstr>
      <vt:lpstr>PowerPoint Presentation</vt:lpstr>
      <vt:lpstr>PowerPoint Presentation</vt:lpstr>
      <vt:lpstr>PowerPoint Presentation</vt:lpstr>
      <vt:lpstr>Independent Variables</vt:lpstr>
      <vt:lpstr>k-way Independent Variables</vt:lpstr>
      <vt:lpstr>PowerPoint Presentation</vt:lpstr>
      <vt:lpstr>Pairwise Independent Variables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120</cp:revision>
  <cp:lastPrinted>2013-05-04T03:32:00Z</cp:lastPrinted>
  <dcterms:created xsi:type="dcterms:W3CDTF">2011-04-28T01:16:18Z</dcterms:created>
  <dcterms:modified xsi:type="dcterms:W3CDTF">2013-05-04T17:39:48Z</dcterms:modified>
</cp:coreProperties>
</file>