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2.bin" ContentType="application/vnd.openxmlformats-officedocument.oleObject"/>
  <Override PartName="/ppt/notesSlides/notesSlide1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76" r:id="rId2"/>
  </p:sldMasterIdLst>
  <p:notesMasterIdLst>
    <p:notesMasterId r:id="rId18"/>
  </p:notesMasterIdLst>
  <p:handoutMasterIdLst>
    <p:handoutMasterId r:id="rId19"/>
  </p:handoutMasterIdLst>
  <p:sldIdLst>
    <p:sldId id="276" r:id="rId3"/>
    <p:sldId id="459" r:id="rId4"/>
    <p:sldId id="392" r:id="rId5"/>
    <p:sldId id="417" r:id="rId6"/>
    <p:sldId id="418" r:id="rId7"/>
    <p:sldId id="419" r:id="rId8"/>
    <p:sldId id="432" r:id="rId9"/>
    <p:sldId id="463" r:id="rId10"/>
    <p:sldId id="461" r:id="rId11"/>
    <p:sldId id="460" r:id="rId12"/>
    <p:sldId id="462" r:id="rId13"/>
    <p:sldId id="420" r:id="rId14"/>
    <p:sldId id="422" r:id="rId15"/>
    <p:sldId id="468" r:id="rId16"/>
    <p:sldId id="424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08F"/>
    <a:srgbClr val="660066"/>
    <a:srgbClr val="0033CC"/>
    <a:srgbClr val="028822"/>
    <a:srgbClr val="009900"/>
    <a:srgbClr val="0000FF"/>
    <a:srgbClr val="FF33CC"/>
    <a:srgbClr val="029C27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83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-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3/24/13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1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3/24/13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43CD-B8DD-4C28-B91F-82BC4DF56AF0}" type="slidenum">
              <a:rPr lang="en-US"/>
              <a:pPr/>
              <a:t>10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CBA68-1A8A-4E1E-B48D-335D29983FA7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4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4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C0FD9-01BA-49C9-862B-3DBB9ED90316}" type="slidenum">
              <a:rPr lang="en-US"/>
              <a:pPr/>
              <a:t>15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3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4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5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6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7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8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F1CD8-CF1A-4651-87AE-465770144312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>
                <a:solidFill>
                  <a:srgbClr val="000000"/>
                </a:solidFill>
                <a:latin typeface="Comic Sans MS"/>
              </a:rPr>
              <a:t>lec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7M.</a:t>
            </a:r>
            <a:fld id="{23581F62-E8B7-48F2-9B8D-F880FB41BDA1}" type="slidenum">
              <a:rPr lang="en-US" smtClean="0">
                <a:solidFill>
                  <a:srgbClr val="000000"/>
                </a:solidFill>
                <a:latin typeface="Comic Sans M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35011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lec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7M.</a:t>
            </a:r>
            <a:fld id="{0D9BACEC-3AFE-4D6A-95F7-22928FA1E0D4}" type="slidenum">
              <a:rPr lang="en-US" smtClean="0">
                <a:solidFill>
                  <a:srgbClr val="000000"/>
                </a:solidFill>
                <a:latin typeface="Comic Sans M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8888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lec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7M.</a:t>
            </a:r>
            <a:fld id="{F6BE0579-943A-465D-AC8F-BB4FC82F6263}" type="slidenum">
              <a:rPr lang="en-US" smtClean="0">
                <a:solidFill>
                  <a:srgbClr val="000000"/>
                </a:solidFill>
                <a:latin typeface="Comic Sans M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707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>
                <a:solidFill>
                  <a:srgbClr val="000000"/>
                </a:solidFill>
                <a:latin typeface="Comic Sans MS"/>
              </a:rPr>
              <a:t>lec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7M.</a:t>
            </a:r>
            <a:fld id="{9ABFFDF2-8EF6-4F3E-BC91-5F16E330E069}" type="slidenum">
              <a:rPr lang="en-US" smtClean="0">
                <a:solidFill>
                  <a:srgbClr val="000000"/>
                </a:solidFill>
                <a:latin typeface="Comic Sans M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23851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>
                <a:solidFill>
                  <a:srgbClr val="000000"/>
                </a:solidFill>
                <a:latin typeface="Comic Sans MS"/>
              </a:rPr>
              <a:t>lec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7M.</a:t>
            </a:r>
            <a:fld id="{2AF49EA3-B1C2-4437-84E9-F0A2054D847B}" type="slidenum">
              <a:rPr lang="en-US" smtClean="0">
                <a:solidFill>
                  <a:srgbClr val="000000"/>
                </a:solidFill>
                <a:latin typeface="Comic Sans M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3401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lec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7M.</a:t>
            </a:r>
            <a:fld id="{96F619E6-6DF7-40A3-ABA3-08075F9C9DE7}" type="slidenum">
              <a:rPr lang="en-US" smtClean="0">
                <a:solidFill>
                  <a:srgbClr val="000000"/>
                </a:solidFill>
                <a:latin typeface="Comic Sans M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9644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rep-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48000" y="64770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22, 2013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75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lec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7M.</a:t>
            </a:r>
            <a:fld id="{EA14F88D-777A-4299-8570-DC348E624953}" type="slidenum">
              <a:rPr lang="en-US" smtClean="0">
                <a:solidFill>
                  <a:srgbClr val="000000"/>
                </a:solidFill>
                <a:latin typeface="Comic Sans MS"/>
              </a:rPr>
              <a:pPr fontAlgn="base"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58955" y="6609416"/>
            <a:ext cx="2948887" cy="238173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Albert R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Meyer     March</a:t>
            </a:r>
            <a:r>
              <a:rPr lang="en-US" sz="1200" baseline="0" dirty="0" smtClean="0">
                <a:solidFill>
                  <a:srgbClr val="000000"/>
                </a:solidFill>
                <a:latin typeface="Comic Sans MS" pitchFamily="66" charset="0"/>
              </a:rPr>
              <a:t> 19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, 2012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946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28600" y="1752600"/>
            <a:ext cx="8686800" cy="2819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8800" smtClean="0"/>
              <a:t>Representing</a:t>
            </a:r>
            <a:br>
              <a:rPr lang="en-US" sz="8800" smtClean="0"/>
            </a:br>
            <a:r>
              <a:rPr lang="en-US" sz="8800" smtClean="0"/>
              <a:t>Partial Orders</a:t>
            </a:r>
            <a:endParaRPr lang="en-US" sz="8800" dirty="0">
              <a:solidFill>
                <a:srgbClr val="8F008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 dirty="0"/>
              <a:t>Isomorphism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534" y="1447800"/>
            <a:ext cx="8702932" cy="4937771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two graphs are </a:t>
            </a:r>
            <a:r>
              <a:rPr lang="en-US" sz="5400" dirty="0" smtClean="0">
                <a:solidFill>
                  <a:srgbClr val="0033CC"/>
                </a:solidFill>
              </a:rPr>
              <a:t>isomorphic</a:t>
            </a:r>
          </a:p>
          <a:p>
            <a:pPr>
              <a:buFontTx/>
              <a:buNone/>
            </a:pPr>
            <a:r>
              <a:rPr lang="en-US" sz="5400" dirty="0" smtClean="0"/>
              <a:t> when there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33CC"/>
                </a:solidFill>
              </a:rPr>
              <a:t> </a:t>
            </a:r>
            <a:r>
              <a:rPr lang="en-US" sz="5400" dirty="0" smtClean="0"/>
              <a:t>an</a:t>
            </a: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edge-preserving</a:t>
            </a:r>
            <a:endParaRPr lang="en-US" sz="5400" dirty="0">
              <a:solidFill>
                <a:srgbClr val="FF00FF"/>
              </a:solidFill>
            </a:endParaRP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matching</a:t>
            </a:r>
          </a:p>
          <a:p>
            <a:pPr>
              <a:buFontTx/>
              <a:buNone/>
            </a:pPr>
            <a:r>
              <a:rPr lang="en-US" sz="5400" dirty="0" smtClean="0"/>
              <a:t>of their vertices.</a:t>
            </a:r>
            <a:endParaRPr lang="en-US" sz="5400" dirty="0"/>
          </a:p>
        </p:txBody>
      </p:sp>
      <p:sp useBgFill="1">
        <p:nvSpPr>
          <p:cNvPr id="2" name="TextBox 1"/>
          <p:cNvSpPr txBox="1"/>
          <p:nvPr/>
        </p:nvSpPr>
        <p:spPr>
          <a:xfrm>
            <a:off x="2590800" y="4419600"/>
            <a:ext cx="3962400" cy="9906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FF33CC"/>
                </a:solidFill>
                <a:latin typeface="Comic Sans MS" pitchFamily="66" charset="0"/>
              </a:rPr>
              <a:t>bijection</a:t>
            </a:r>
            <a:endParaRPr lang="en-US" sz="6000" dirty="0" smtClean="0">
              <a:solidFill>
                <a:srgbClr val="FF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2747"/>
      </p:ext>
    </p:extLst>
  </p:cSld>
  <p:clrMapOvr>
    <a:masterClrMapping/>
  </p:clrMapOvr>
  <p:transition xmlns:p14="http://schemas.microsoft.com/office/powerpoint/2010/main" spd="med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 of Graph </a:t>
            </a:r>
            <a:r>
              <a:rPr lang="en-US" dirty="0"/>
              <a:t>Isomorphism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93" y="1289050"/>
            <a:ext cx="8732837" cy="4272654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>
                <a:solidFill>
                  <a:srgbClr val="028822"/>
                </a:solidFill>
              </a:rPr>
              <a:t>G</a:t>
            </a:r>
            <a:r>
              <a:rPr lang="en-US" sz="5400" baseline="-25000" dirty="0">
                <a:solidFill>
                  <a:srgbClr val="028822"/>
                </a:solidFill>
              </a:rPr>
              <a:t>1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660066"/>
                </a:solidFill>
              </a:rPr>
              <a:t>isomorphic</a:t>
            </a:r>
            <a:r>
              <a:rPr lang="en-US" sz="5400" dirty="0">
                <a:solidFill>
                  <a:srgbClr val="0033CC"/>
                </a:solidFill>
              </a:rPr>
              <a:t> </a:t>
            </a:r>
            <a:r>
              <a:rPr lang="en-US" sz="5400" dirty="0"/>
              <a:t>to </a:t>
            </a:r>
            <a:r>
              <a:rPr lang="en-US" sz="5400" dirty="0">
                <a:solidFill>
                  <a:srgbClr val="0000FF"/>
                </a:solidFill>
              </a:rPr>
              <a:t>G</a:t>
            </a:r>
            <a:r>
              <a:rPr lang="en-US" sz="5400" baseline="-25000" dirty="0">
                <a:solidFill>
                  <a:srgbClr val="0000FF"/>
                </a:solidFill>
              </a:rPr>
              <a:t>2</a:t>
            </a:r>
            <a:r>
              <a:rPr lang="en-US" sz="5400" i="1" baseline="-25000" dirty="0"/>
              <a:t>  </a:t>
            </a:r>
            <a:r>
              <a:rPr lang="en-US" sz="5400" dirty="0" err="1" smtClean="0"/>
              <a:t>iff</a:t>
            </a:r>
            <a:endParaRPr lang="en-US" sz="5400" dirty="0"/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800" dirty="0" err="1" smtClean="0"/>
              <a:t>bijection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f:</a:t>
            </a:r>
            <a:r>
              <a:rPr lang="en-US" sz="4800" dirty="0" smtClean="0">
                <a:solidFill>
                  <a:srgbClr val="008000"/>
                </a:solidFill>
              </a:rPr>
              <a:t>V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baseline="-25000" dirty="0" smtClean="0"/>
              <a:t> </a:t>
            </a:r>
            <a:r>
              <a:rPr lang="en-US" sz="4800" dirty="0">
                <a:cs typeface="Times New Roman" pitchFamily="18" charset="0"/>
              </a:rPr>
              <a:t>→</a:t>
            </a:r>
            <a:r>
              <a:rPr lang="en-US" sz="4800" baseline="-25000" dirty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V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/>
              <a:t> </a:t>
            </a:r>
            <a:r>
              <a:rPr lang="en-US" sz="4800" dirty="0" smtClean="0"/>
              <a:t>with</a:t>
            </a:r>
          </a:p>
          <a:p>
            <a:pPr>
              <a:spcBef>
                <a:spcPts val="0"/>
              </a:spcBef>
            </a:pPr>
            <a:r>
              <a:rPr lang="en-US" sz="4800" dirty="0" err="1">
                <a:solidFill>
                  <a:srgbClr val="008000"/>
                </a:solidFill>
              </a:rPr>
              <a:t>u</a:t>
            </a:r>
            <a:r>
              <a:rPr lang="en-US" sz="4800" dirty="0" err="1" smtClean="0">
                <a:solidFill>
                  <a:srgbClr val="008000"/>
                </a:solidFill>
              </a:rPr>
              <a:t>→v</a:t>
            </a:r>
            <a:r>
              <a:rPr lang="en-US" sz="4800" dirty="0" smtClean="0"/>
              <a:t> </a:t>
            </a:r>
            <a:r>
              <a:rPr lang="en-US" sz="4800" dirty="0"/>
              <a:t>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baseline="-25000" dirty="0">
                <a:solidFill>
                  <a:srgbClr val="008000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IFF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33CC"/>
                </a:solidFill>
              </a:rPr>
              <a:t>f(u)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→</a:t>
            </a:r>
            <a:r>
              <a:rPr lang="en-US" sz="4800" dirty="0" smtClean="0">
                <a:solidFill>
                  <a:srgbClr val="0033CC"/>
                </a:solidFill>
              </a:rPr>
              <a:t>f(v</a:t>
            </a:r>
            <a:r>
              <a:rPr lang="en-US" sz="4800" dirty="0">
                <a:solidFill>
                  <a:srgbClr val="0033CC"/>
                </a:solidFill>
              </a:rPr>
              <a:t>)</a:t>
            </a:r>
            <a:r>
              <a:rPr lang="en-US" sz="4800" dirty="0"/>
              <a:t> 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E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400" dirty="0"/>
              <a:t> 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97241" y="2209800"/>
            <a:ext cx="8731605" cy="2452744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3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rep-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4279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p.o.</a:t>
            </a:r>
            <a:r>
              <a:rPr lang="en-US" sz="4400" dirty="0" smtClean="0"/>
              <a:t> represented by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05800" cy="33528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8F008F"/>
                </a:solidFill>
              </a:rPr>
              <a:t>Theorem:</a:t>
            </a:r>
            <a:r>
              <a:rPr lang="en-US" sz="4800" dirty="0" smtClean="0">
                <a:solidFill>
                  <a:srgbClr val="8F008F"/>
                </a:solidFill>
              </a:rPr>
              <a:t> </a:t>
            </a:r>
            <a:r>
              <a:rPr lang="en-US" sz="4800" i="1" dirty="0" smtClean="0"/>
              <a:t> </a:t>
            </a:r>
            <a:r>
              <a:rPr lang="en-US" sz="4800" dirty="0" smtClean="0"/>
              <a:t>Every strict partial order is isomorphic to a collection of subsets partially ordered by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4800" b="1" dirty="0" smtClean="0">
                <a:ea typeface="+mj-ea"/>
                <a:cs typeface="+mj-cs"/>
                <a:sym typeface="Euclid Symbol"/>
              </a:rPr>
              <a:t>.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2743200"/>
          </a:xfrm>
        </p:spPr>
        <p:txBody>
          <a:bodyPr/>
          <a:lstStyle/>
          <a:p>
            <a:r>
              <a:rPr lang="en-US" sz="4400" dirty="0" smtClean="0">
                <a:solidFill>
                  <a:srgbClr val="8F008F"/>
                </a:solidFill>
              </a:rPr>
              <a:t>proof:</a:t>
            </a:r>
            <a:r>
              <a:rPr lang="en-US" sz="5400" dirty="0" smtClean="0"/>
              <a:t> </a:t>
            </a:r>
            <a:r>
              <a:rPr lang="en-US" sz="4800" dirty="0" smtClean="0"/>
              <a:t>map element,</a:t>
            </a:r>
            <a:r>
              <a:rPr lang="en-US" sz="4800" dirty="0" smtClean="0">
                <a:solidFill>
                  <a:srgbClr val="0000FF"/>
                </a:solidFill>
              </a:rPr>
              <a:t> a</a:t>
            </a:r>
            <a:r>
              <a:rPr lang="en-US" sz="4800" dirty="0" smtClean="0"/>
              <a:t>, to </a:t>
            </a:r>
          </a:p>
          <a:p>
            <a:r>
              <a:rPr lang="en-US" sz="4800" dirty="0" smtClean="0"/>
              <a:t>the set of elements below it.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maps to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p.o.</a:t>
            </a:r>
            <a:r>
              <a:rPr lang="en-US" sz="4400" dirty="0"/>
              <a:t> </a:t>
            </a:r>
            <a:r>
              <a:rPr lang="en-US" sz="4400" dirty="0" smtClean="0"/>
              <a:t>isomorphic to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698064"/>
              </p:ext>
            </p:extLst>
          </p:nvPr>
        </p:nvGraphicFramePr>
        <p:xfrm>
          <a:off x="3048000" y="3276600"/>
          <a:ext cx="5943600" cy="1188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04" name="Equation" r:id="rId4" imgW="1651000" imgH="330200" progId="Equation.DSMT4">
                  <p:embed/>
                </p:oleObj>
              </mc:Choice>
              <mc:Fallback>
                <p:oleObj name="Equation" r:id="rId4" imgW="16510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0" y="3276600"/>
                        <a:ext cx="5943600" cy="1188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2743200"/>
          </a:xfrm>
        </p:spPr>
        <p:txBody>
          <a:bodyPr/>
          <a:lstStyle/>
          <a:p>
            <a:r>
              <a:rPr lang="en-US" sz="4400" dirty="0" smtClean="0">
                <a:solidFill>
                  <a:srgbClr val="8F008F"/>
                </a:solidFill>
              </a:rPr>
              <a:t>proof:</a:t>
            </a:r>
            <a:r>
              <a:rPr lang="en-US" sz="5400" dirty="0" smtClean="0"/>
              <a:t> </a:t>
            </a:r>
            <a:r>
              <a:rPr lang="en-US" sz="4800" dirty="0" smtClean="0"/>
              <a:t>map element,</a:t>
            </a:r>
            <a:r>
              <a:rPr lang="en-US" sz="4800" dirty="0" smtClean="0">
                <a:solidFill>
                  <a:srgbClr val="0000FF"/>
                </a:solidFill>
              </a:rPr>
              <a:t> a</a:t>
            </a:r>
            <a:r>
              <a:rPr lang="en-US" sz="4800" dirty="0" smtClean="0"/>
              <a:t>, to </a:t>
            </a:r>
          </a:p>
          <a:p>
            <a:r>
              <a:rPr lang="en-US" sz="4800" dirty="0" smtClean="0"/>
              <a:t>the set of elements below it.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maps to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p.o.</a:t>
            </a:r>
            <a:r>
              <a:rPr lang="en-US" sz="4400" dirty="0"/>
              <a:t> </a:t>
            </a:r>
            <a:r>
              <a:rPr lang="en-US" sz="4400" dirty="0" smtClean="0"/>
              <a:t>isomorphic to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196997"/>
              </p:ext>
            </p:extLst>
          </p:nvPr>
        </p:nvGraphicFramePr>
        <p:xfrm>
          <a:off x="3048000" y="3276600"/>
          <a:ext cx="5943600" cy="1188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7" name="Equation" r:id="rId4" imgW="1651000" imgH="330200" progId="Equation.DSMT4">
                  <p:embed/>
                </p:oleObj>
              </mc:Choice>
              <mc:Fallback>
                <p:oleObj name="Equation" r:id="rId4" imgW="16510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0" y="3276600"/>
                        <a:ext cx="5943600" cy="1188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874375"/>
              </p:ext>
            </p:extLst>
          </p:nvPr>
        </p:nvGraphicFramePr>
        <p:xfrm>
          <a:off x="1447800" y="4495800"/>
          <a:ext cx="62357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8" name="Equation" r:id="rId6" imgW="1409700" imgH="330200" progId="Equation.DSMT4">
                  <p:embed/>
                </p:oleObj>
              </mc:Choice>
              <mc:Fallback>
                <p:oleObj name="Equation" r:id="rId6" imgW="14097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7800" y="4495800"/>
                        <a:ext cx="623570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32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543800" cy="1143000"/>
          </a:xfrm>
        </p:spPr>
        <p:txBody>
          <a:bodyPr>
            <a:normAutofit/>
          </a:bodyPr>
          <a:lstStyle/>
          <a:p>
            <a:r>
              <a:rPr lang="en-US" sz="4400" b="0" dirty="0" smtClean="0"/>
              <a:t>subsets </a:t>
            </a:r>
            <a:r>
              <a:rPr lang="en-US" sz="4400" b="0" dirty="0"/>
              <a:t>from </a:t>
            </a:r>
            <a:r>
              <a:rPr lang="en-US" sz="4400" b="0" dirty="0" smtClean="0"/>
              <a:t>divides</a:t>
            </a:r>
            <a:endParaRPr lang="en-US" sz="4400" b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60801" y="3630613"/>
            <a:ext cx="4137026" cy="2160587"/>
            <a:chOff x="2928" y="2191"/>
            <a:chExt cx="2606" cy="136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928" y="2400"/>
              <a:ext cx="1536" cy="1152"/>
              <a:chOff x="2928" y="2400"/>
              <a:chExt cx="1536" cy="1152"/>
            </a:xfrm>
          </p:grpSpPr>
          <p:sp>
            <p:nvSpPr>
              <p:cNvPr id="611334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cxnSp>
            <p:nvCxnSpPr>
              <p:cNvPr id="61133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688" y="2191"/>
              <a:ext cx="1846" cy="1073"/>
              <a:chOff x="3688" y="2191"/>
              <a:chExt cx="1846" cy="1073"/>
            </a:xfrm>
          </p:grpSpPr>
          <p:sp>
            <p:nvSpPr>
              <p:cNvPr id="611337" name="Text Box 9"/>
              <p:cNvSpPr txBox="1">
                <a:spLocks noChangeArrowheads="1"/>
              </p:cNvSpPr>
              <p:nvPr/>
            </p:nvSpPr>
            <p:spPr bwMode="auto">
              <a:xfrm>
                <a:off x="4464" y="2191"/>
                <a:ext cx="107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200" dirty="0" smtClean="0">
                    <a:latin typeface="Comic Sans MS"/>
                    <a:cs typeface="Comic Sans MS"/>
                  </a:rPr>
                  <a:t>2</a:t>
                </a:r>
                <a:r>
                  <a:rPr lang="en-US" sz="3200" b="1" dirty="0">
                    <a:latin typeface="Comic Sans MS"/>
                    <a:cs typeface="Comic Sans MS"/>
                  </a:rPr>
                  <a:t>→</a:t>
                </a:r>
                <a:r>
                  <a:rPr lang="en-US" sz="3200" dirty="0" smtClean="0">
                    <a:latin typeface="Comic Sans MS"/>
                    <a:cs typeface="Comic Sans MS"/>
                  </a:rPr>
                  <a:t>{</a:t>
                </a:r>
                <a:r>
                  <a:rPr lang="en-US" sz="3200" dirty="0">
                    <a:latin typeface="Comic Sans MS"/>
                    <a:cs typeface="Comic Sans MS"/>
                  </a:rPr>
                  <a:t>1,2}</a:t>
                </a:r>
              </a:p>
            </p:txBody>
          </p:sp>
          <p:sp>
            <p:nvSpPr>
              <p:cNvPr id="611338" name="Freeform 10"/>
              <p:cNvSpPr>
                <a:spLocks/>
              </p:cNvSpPr>
              <p:nvPr/>
            </p:nvSpPr>
            <p:spPr bwMode="auto">
              <a:xfrm>
                <a:off x="3688" y="2976"/>
                <a:ext cx="344" cy="288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56" y="96"/>
                  </a:cxn>
                  <a:cxn ang="0">
                    <a:pos x="8" y="240"/>
                  </a:cxn>
                  <a:cxn ang="0">
                    <a:pos x="104" y="288"/>
                  </a:cxn>
                  <a:cxn ang="0">
                    <a:pos x="248" y="240"/>
                  </a:cxn>
                  <a:cxn ang="0">
                    <a:pos x="344" y="144"/>
                  </a:cxn>
                </a:cxnLst>
                <a:rect l="0" t="0" r="r" b="b"/>
                <a:pathLst>
                  <a:path w="344" h="288">
                    <a:moveTo>
                      <a:pt x="200" y="0"/>
                    </a:moveTo>
                    <a:cubicBezTo>
                      <a:pt x="144" y="28"/>
                      <a:pt x="88" y="56"/>
                      <a:pt x="56" y="96"/>
                    </a:cubicBezTo>
                    <a:cubicBezTo>
                      <a:pt x="24" y="136"/>
                      <a:pt x="0" y="208"/>
                      <a:pt x="8" y="240"/>
                    </a:cubicBezTo>
                    <a:cubicBezTo>
                      <a:pt x="16" y="272"/>
                      <a:pt x="64" y="288"/>
                      <a:pt x="104" y="288"/>
                    </a:cubicBezTo>
                    <a:cubicBezTo>
                      <a:pt x="144" y="288"/>
                      <a:pt x="208" y="264"/>
                      <a:pt x="248" y="240"/>
                    </a:cubicBezTo>
                    <a:cubicBezTo>
                      <a:pt x="288" y="216"/>
                      <a:pt x="316" y="180"/>
                      <a:pt x="344" y="144"/>
                    </a:cubicBezTo>
                  </a:path>
                </a:pathLst>
              </a:custGeom>
              <a:noFill/>
              <a:ln w="2540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403600" y="5715000"/>
            <a:ext cx="1223412" cy="629226"/>
            <a:chOff x="3403600" y="5715000"/>
            <a:chExt cx="1223412" cy="629226"/>
          </a:xfrm>
        </p:grpSpPr>
        <p:sp>
          <p:nvSpPr>
            <p:cNvPr id="611330" name="Text Box 2"/>
            <p:cNvSpPr txBox="1">
              <a:spLocks noChangeArrowheads="1"/>
            </p:cNvSpPr>
            <p:nvPr/>
          </p:nvSpPr>
          <p:spPr bwMode="auto">
            <a:xfrm>
              <a:off x="3403600" y="5759450"/>
              <a:ext cx="1223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/>
                  <a:cs typeface="Comic Sans MS"/>
                </a:rPr>
                <a:t>1</a:t>
              </a:r>
              <a:r>
                <a:rPr lang="en-US" sz="3200" b="1" dirty="0" smtClean="0">
                  <a:latin typeface="Comic Sans MS"/>
                  <a:cs typeface="Comic Sans MS"/>
                </a:rPr>
                <a:t>→</a:t>
              </a:r>
              <a:r>
                <a:rPr lang="en-US" sz="3200" dirty="0" smtClean="0"/>
                <a:t>{</a:t>
              </a:r>
              <a:r>
                <a:rPr lang="en-US" sz="3200" dirty="0">
                  <a:latin typeface="Comic Sans MS"/>
                  <a:cs typeface="Comic Sans MS"/>
                </a:rPr>
                <a:t>1</a:t>
              </a:r>
              <a:r>
                <a:rPr lang="en-US" sz="3200" dirty="0"/>
                <a:t>}</a:t>
              </a:r>
            </a:p>
          </p:txBody>
        </p:sp>
        <p:sp>
          <p:nvSpPr>
            <p:cNvPr id="611339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2400" y="3706813"/>
            <a:ext cx="5330827" cy="2087562"/>
            <a:chOff x="152400" y="3706813"/>
            <a:chExt cx="5330827" cy="2087562"/>
          </a:xfrm>
        </p:grpSpPr>
        <p:grpSp>
          <p:nvGrpSpPr>
            <p:cNvPr id="11" name="Group 10"/>
            <p:cNvGrpSpPr/>
            <p:nvPr/>
          </p:nvGrpSpPr>
          <p:grpSpPr>
            <a:xfrm>
              <a:off x="1851025" y="3706813"/>
              <a:ext cx="3632202" cy="2087562"/>
              <a:chOff x="1851025" y="3706813"/>
              <a:chExt cx="3632202" cy="2087562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3708401" y="3706813"/>
                <a:ext cx="1774826" cy="2030412"/>
                <a:chOff x="2832" y="2239"/>
                <a:chExt cx="1118" cy="1279"/>
              </a:xfrm>
            </p:grpSpPr>
            <p:sp>
              <p:nvSpPr>
                <p:cNvPr id="611345" name="Oval 17"/>
                <p:cNvSpPr>
                  <a:spLocks noChangeArrowheads="1"/>
                </p:cNvSpPr>
                <p:nvPr/>
              </p:nvSpPr>
              <p:spPr bwMode="auto">
                <a:xfrm>
                  <a:off x="2832" y="2400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Comic Sans MS"/>
                    <a:cs typeface="Comic Sans MS"/>
                  </a:endParaRPr>
                </a:p>
              </p:txBody>
            </p:sp>
            <p:cxnSp>
              <p:nvCxnSpPr>
                <p:cNvPr id="611346" name="AutoShape 18"/>
                <p:cNvCxnSpPr>
                  <a:cxnSpLocks noChangeShapeType="1"/>
                  <a:stCxn id="611345" idx="4"/>
                  <a:endCxn id="611339" idx="7"/>
                </p:cNvCxnSpPr>
                <p:nvPr/>
              </p:nvCxnSpPr>
              <p:spPr bwMode="auto">
                <a:xfrm>
                  <a:off x="2880" y="2496"/>
                  <a:ext cx="34" cy="102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sp>
              <p:nvSpPr>
                <p:cNvPr id="61134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880" y="2239"/>
                  <a:ext cx="1070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3200" dirty="0" smtClean="0">
                      <a:latin typeface="Comic Sans MS"/>
                      <a:cs typeface="Comic Sans MS"/>
                    </a:rPr>
                    <a:t>5</a:t>
                  </a:r>
                  <a:r>
                    <a:rPr lang="en-US" sz="3200" b="1" dirty="0" smtClean="0">
                      <a:latin typeface="Comic Sans MS"/>
                      <a:cs typeface="Comic Sans MS"/>
                    </a:rPr>
                    <a:t>→</a:t>
                  </a:r>
                  <a:r>
                    <a:rPr lang="en-US" sz="3200" dirty="0" smtClean="0">
                      <a:latin typeface="Comic Sans MS"/>
                      <a:cs typeface="Comic Sans MS"/>
                    </a:rPr>
                    <a:t>{</a:t>
                  </a:r>
                  <a:r>
                    <a:rPr lang="en-US" sz="3200" dirty="0">
                      <a:latin typeface="Comic Sans MS"/>
                      <a:cs typeface="Comic Sans MS"/>
                    </a:rPr>
                    <a:t>1,5}</a:t>
                  </a:r>
                </a:p>
              </p:txBody>
            </p:sp>
          </p:grpSp>
          <p:cxnSp>
            <p:nvCxnSpPr>
              <p:cNvPr id="611342" name="AutoShape 14"/>
              <p:cNvCxnSpPr>
                <a:cxnSpLocks noChangeShapeType="1"/>
                <a:stCxn id="611341" idx="3"/>
              </p:cNvCxnSpPr>
              <p:nvPr/>
            </p:nvCxnSpPr>
            <p:spPr bwMode="auto">
              <a:xfrm>
                <a:off x="1851025" y="4048125"/>
                <a:ext cx="1911350" cy="174625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14" name="Group 13"/>
            <p:cNvGrpSpPr/>
            <p:nvPr/>
          </p:nvGrpSpPr>
          <p:grpSpPr>
            <a:xfrm>
              <a:off x="152400" y="3886200"/>
              <a:ext cx="1828800" cy="813376"/>
              <a:chOff x="152400" y="3886200"/>
              <a:chExt cx="1828800" cy="813376"/>
            </a:xfrm>
          </p:grpSpPr>
          <p:sp>
            <p:nvSpPr>
              <p:cNvPr id="611341" name="Oval 13"/>
              <p:cNvSpPr>
                <a:spLocks noChangeArrowheads="1"/>
              </p:cNvSpPr>
              <p:nvPr/>
            </p:nvSpPr>
            <p:spPr bwMode="auto">
              <a:xfrm>
                <a:off x="1828800" y="3886200"/>
                <a:ext cx="152400" cy="18891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611343" name="Text Box 15"/>
              <p:cNvSpPr txBox="1">
                <a:spLocks noChangeArrowheads="1"/>
              </p:cNvSpPr>
              <p:nvPr/>
            </p:nvSpPr>
            <p:spPr bwMode="auto">
              <a:xfrm>
                <a:off x="152400" y="4114800"/>
                <a:ext cx="1697901" cy="584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200" dirty="0" smtClean="0">
                    <a:latin typeface="Comic Sans MS"/>
                    <a:cs typeface="Comic Sans MS"/>
                  </a:rPr>
                  <a:t>3</a:t>
                </a:r>
                <a:r>
                  <a:rPr lang="en-US" sz="3200" b="1" dirty="0" smtClean="0">
                    <a:latin typeface="Comic Sans MS"/>
                    <a:cs typeface="Comic Sans MS"/>
                  </a:rPr>
                  <a:t>→</a:t>
                </a:r>
                <a:r>
                  <a:rPr lang="en-US" sz="3200" dirty="0" smtClean="0">
                    <a:latin typeface="Comic Sans MS"/>
                    <a:cs typeface="Comic Sans MS"/>
                  </a:rPr>
                  <a:t>{</a:t>
                </a:r>
                <a:r>
                  <a:rPr lang="en-US" sz="3200" dirty="0">
                    <a:latin typeface="Comic Sans MS"/>
                    <a:cs typeface="Comic Sans MS"/>
                  </a:rPr>
                  <a:t>1,3}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52400" y="1600200"/>
            <a:ext cx="3556000" cy="2438400"/>
            <a:chOff x="152400" y="1600200"/>
            <a:chExt cx="3556000" cy="2438400"/>
          </a:xfrm>
        </p:grpSpPr>
        <p:sp>
          <p:nvSpPr>
            <p:cNvPr id="611349" name="Oval 21"/>
            <p:cNvSpPr>
              <a:spLocks noChangeArrowheads="1"/>
            </p:cNvSpPr>
            <p:nvPr/>
          </p:nvSpPr>
          <p:spPr bwMode="auto">
            <a:xfrm>
              <a:off x="2311400" y="2312988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52400" y="1600200"/>
              <a:ext cx="3556000" cy="2438400"/>
              <a:chOff x="152400" y="1600200"/>
              <a:chExt cx="3556000" cy="2438400"/>
            </a:xfrm>
          </p:grpSpPr>
          <p:sp>
            <p:nvSpPr>
              <p:cNvPr id="611350" name="Text Box 22"/>
              <p:cNvSpPr txBox="1">
                <a:spLocks noChangeArrowheads="1"/>
              </p:cNvSpPr>
              <p:nvPr/>
            </p:nvSpPr>
            <p:spPr bwMode="auto">
              <a:xfrm>
                <a:off x="152400" y="1600200"/>
                <a:ext cx="2787943" cy="584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200" dirty="0" smtClean="0">
                    <a:latin typeface="Comic Sans MS"/>
                    <a:cs typeface="Comic Sans MS"/>
                  </a:rPr>
                  <a:t>15</a:t>
                </a:r>
                <a:r>
                  <a:rPr lang="en-US" sz="3200" b="1" dirty="0">
                    <a:latin typeface="Comic Sans MS"/>
                    <a:cs typeface="Comic Sans MS"/>
                  </a:rPr>
                  <a:t>→</a:t>
                </a:r>
                <a:r>
                  <a:rPr lang="en-US" sz="3200" dirty="0" smtClean="0">
                    <a:latin typeface="Comic Sans MS"/>
                    <a:cs typeface="Comic Sans MS"/>
                  </a:rPr>
                  <a:t>{</a:t>
                </a:r>
                <a:r>
                  <a:rPr lang="en-US" sz="3200" dirty="0">
                    <a:latin typeface="Comic Sans MS"/>
                    <a:cs typeface="Comic Sans MS"/>
                  </a:rPr>
                  <a:t>1,3,5,15}</a:t>
                </a:r>
              </a:p>
            </p:txBody>
          </p:sp>
          <p:cxnSp>
            <p:nvCxnSpPr>
              <p:cNvPr id="611351" name="AutoShape 23"/>
              <p:cNvCxnSpPr>
                <a:cxnSpLocks noChangeShapeType="1"/>
                <a:stCxn id="611349" idx="5"/>
                <a:endCxn id="611341" idx="7"/>
              </p:cNvCxnSpPr>
              <p:nvPr/>
            </p:nvCxnSpPr>
            <p:spPr bwMode="auto">
              <a:xfrm flipH="1">
                <a:off x="1958975" y="2443163"/>
                <a:ext cx="482600" cy="1470025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11352" name="AutoShape 24"/>
              <p:cNvCxnSpPr>
                <a:cxnSpLocks noChangeShapeType="1"/>
                <a:stCxn id="611349" idx="6"/>
                <a:endCxn id="611345" idx="2"/>
              </p:cNvCxnSpPr>
              <p:nvPr/>
            </p:nvCxnSpPr>
            <p:spPr bwMode="auto">
              <a:xfrm>
                <a:off x="2463800" y="2389188"/>
                <a:ext cx="1244600" cy="164941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84599" y="2133600"/>
            <a:ext cx="4235450" cy="1847849"/>
            <a:chOff x="2880" y="1259"/>
            <a:chExt cx="2668" cy="1164"/>
          </a:xfrm>
        </p:grpSpPr>
        <p:sp>
          <p:nvSpPr>
            <p:cNvPr id="611354" name="Text Box 26"/>
            <p:cNvSpPr txBox="1">
              <a:spLocks noChangeArrowheads="1"/>
            </p:cNvSpPr>
            <p:nvPr/>
          </p:nvSpPr>
          <p:spPr bwMode="auto">
            <a:xfrm>
              <a:off x="3784" y="1259"/>
              <a:ext cx="176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/>
                  <a:cs typeface="Comic Sans MS"/>
                </a:rPr>
                <a:t>10</a:t>
              </a:r>
              <a:r>
                <a:rPr lang="en-US" sz="3200" b="1" dirty="0">
                  <a:latin typeface="Comic Sans MS"/>
                  <a:cs typeface="Comic Sans MS"/>
                </a:rPr>
                <a:t>→</a:t>
              </a:r>
              <a:r>
                <a:rPr lang="en-US" sz="3200" dirty="0" smtClean="0">
                  <a:latin typeface="Comic Sans MS"/>
                  <a:cs typeface="Comic Sans MS"/>
                </a:rPr>
                <a:t>{</a:t>
              </a:r>
              <a:r>
                <a:rPr lang="en-US" sz="3200" dirty="0">
                  <a:latin typeface="Comic Sans MS"/>
                  <a:cs typeface="Comic Sans MS"/>
                </a:rPr>
                <a:t>1,2,5,10}</a:t>
              </a:r>
            </a:p>
          </p:txBody>
        </p:sp>
        <p:cxnSp>
          <p:nvCxnSpPr>
            <p:cNvPr id="611355" name="AutoShape 27"/>
            <p:cNvCxnSpPr>
              <a:cxnSpLocks noChangeShapeType="1"/>
              <a:stCxn id="611334" idx="1"/>
            </p:cNvCxnSpPr>
            <p:nvPr/>
          </p:nvCxnSpPr>
          <p:spPr bwMode="auto">
            <a:xfrm flipH="1" flipV="1">
              <a:off x="3696" y="1536"/>
              <a:ext cx="686" cy="8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56" name="Oval 28"/>
            <p:cNvSpPr>
              <a:spLocks noChangeArrowheads="1"/>
            </p:cNvSpPr>
            <p:nvPr/>
          </p:nvSpPr>
          <p:spPr bwMode="auto">
            <a:xfrm>
              <a:off x="3600" y="144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cxnSp>
          <p:nvCxnSpPr>
            <p:cNvPr id="611357" name="AutoShape 29"/>
            <p:cNvCxnSpPr>
              <a:cxnSpLocks noChangeShapeType="1"/>
              <a:stCxn id="611347" idx="1"/>
              <a:endCxn id="611356" idx="3"/>
            </p:cNvCxnSpPr>
            <p:nvPr/>
          </p:nvCxnSpPr>
          <p:spPr bwMode="auto">
            <a:xfrm flipV="1">
              <a:off x="2880" y="1522"/>
              <a:ext cx="734" cy="90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517775" y="957262"/>
            <a:ext cx="5864225" cy="1481138"/>
            <a:chOff x="1568" y="702"/>
            <a:chExt cx="3694" cy="933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1568" y="864"/>
              <a:ext cx="1532" cy="771"/>
              <a:chOff x="2064" y="768"/>
              <a:chExt cx="1532" cy="771"/>
            </a:xfrm>
          </p:grpSpPr>
          <p:sp>
            <p:nvSpPr>
              <p:cNvPr id="611360" name="Oval 32"/>
              <p:cNvSpPr>
                <a:spLocks noChangeArrowheads="1"/>
              </p:cNvSpPr>
              <p:nvPr/>
            </p:nvSpPr>
            <p:spPr bwMode="auto">
              <a:xfrm>
                <a:off x="3168" y="7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61" name="AutoShape 33"/>
              <p:cNvCxnSpPr>
                <a:cxnSpLocks noChangeShapeType="1"/>
                <a:stCxn id="611349" idx="6"/>
                <a:endCxn id="611360" idx="2"/>
              </p:cNvCxnSpPr>
              <p:nvPr/>
            </p:nvCxnSpPr>
            <p:spPr bwMode="auto">
              <a:xfrm flipV="1">
                <a:off x="2064" y="816"/>
                <a:ext cx="1104" cy="67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11362" name="AutoShape 34"/>
              <p:cNvCxnSpPr>
                <a:cxnSpLocks noChangeShapeType="1"/>
                <a:stCxn id="611360" idx="5"/>
                <a:endCxn id="611356" idx="1"/>
              </p:cNvCxnSpPr>
              <p:nvPr/>
            </p:nvCxnSpPr>
            <p:spPr bwMode="auto">
              <a:xfrm>
                <a:off x="3250" y="850"/>
                <a:ext cx="346" cy="68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611363" name="Text Box 35"/>
            <p:cNvSpPr txBox="1">
              <a:spLocks noChangeArrowheads="1"/>
            </p:cNvSpPr>
            <p:nvPr/>
          </p:nvSpPr>
          <p:spPr bwMode="auto">
            <a:xfrm>
              <a:off x="2496" y="702"/>
              <a:ext cx="2766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sz="3200" dirty="0">
                  <a:latin typeface="Comic Sans MS"/>
                  <a:cs typeface="Comic Sans MS"/>
                </a:rPr>
                <a:t>30</a:t>
              </a:r>
              <a:r>
                <a:rPr lang="en-US" sz="3200" b="1" dirty="0" smtClean="0">
                  <a:latin typeface="Comic Sans MS"/>
                  <a:cs typeface="Comic Sans MS"/>
                </a:rPr>
                <a:t>→</a:t>
              </a:r>
              <a:r>
                <a:rPr lang="en-US" sz="3200" dirty="0" smtClean="0">
                  <a:latin typeface="Comic Sans MS"/>
                  <a:cs typeface="Comic Sans MS"/>
                  <a:sym typeface="Wingdings" pitchFamily="2" charset="2"/>
                </a:rPr>
                <a:t>{</a:t>
              </a:r>
              <a:r>
                <a:rPr lang="en-US" sz="3200" dirty="0">
                  <a:latin typeface="Comic Sans MS"/>
                  <a:cs typeface="Comic Sans MS"/>
                </a:rPr>
                <a:t>1,2,3,5,10,15,30}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63310" y="18393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15240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    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and more:</a:t>
            </a:r>
            <a:endParaRPr lang="en-US" sz="7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304800"/>
            <a:ext cx="7010400" cy="1295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 r</a:t>
            </a:r>
            <a:r>
              <a:rPr lang="en-US" sz="4800" b="1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1905000"/>
          <a:ext cx="2286000" cy="969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9" name="Equation" r:id="rId4" imgW="419100" imgH="177800" progId="Equation.DSMT4">
                  <p:embed/>
                </p:oleObj>
              </mc:Choice>
              <mc:Fallback>
                <p:oleObj name="Equation" r:id="rId4" imgW="419100" imgH="17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2286000" cy="969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3600" y="4572000"/>
            <a:ext cx="22098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66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/>
              </a:rPr>
              <a:t>⊄</a:t>
            </a:r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A</a:t>
            </a:r>
            <a:endParaRPr lang="en-US" sz="66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6869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1524000" y="381000"/>
            <a:ext cx="70866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7200" b="0" dirty="0" smtClean="0">
                <a:solidFill>
                  <a:srgbClr val="660066"/>
                </a:solidFill>
                <a:ea typeface="+mn-ea"/>
                <a:cs typeface="+mn-cs"/>
              </a:rPr>
              <a:t>same shape</a:t>
            </a:r>
            <a:endParaRPr lang="en-US" sz="5400" b="0" dirty="0">
              <a:solidFill>
                <a:srgbClr val="660066"/>
              </a:solidFill>
            </a:endParaRP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620000" cy="1752600"/>
          </a:xfrm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7200" dirty="0" smtClean="0"/>
              <a:t>  as </a:t>
            </a:r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7200" dirty="0" smtClean="0"/>
              <a:t> example</a:t>
            </a:r>
            <a:endParaRPr lang="en-US" sz="96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04800"/>
            <a:ext cx="63246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b="1" dirty="0">
                <a:latin typeface="Comic Sans MS" pitchFamily="66" charset="0"/>
              </a:rPr>
              <a:t>p</a:t>
            </a:r>
            <a:r>
              <a:rPr lang="en-US" sz="4800" b="1" dirty="0" smtClean="0">
                <a:latin typeface="Comic Sans MS" pitchFamily="66" charset="0"/>
              </a:rPr>
              <a:t>roper subset</a:t>
            </a:r>
            <a:endParaRPr lang="en-US" sz="4800" b="1" dirty="0">
              <a:latin typeface="Comic Sans MS" pitchFamily="66" charset="0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7200" b="0" dirty="0" smtClean="0">
                <a:solidFill>
                  <a:srgbClr val="8F008F"/>
                </a:solidFill>
                <a:ea typeface="+mn-ea"/>
                <a:cs typeface="+mn-cs"/>
              </a:rPr>
              <a:t>same shape</a:t>
            </a:r>
            <a:endParaRPr lang="en-US" sz="5400" b="0" dirty="0">
              <a:solidFill>
                <a:srgbClr val="8F008F"/>
              </a:solidFill>
            </a:endParaRP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772400" cy="3124200"/>
          </a:xfrm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7200" dirty="0" smtClean="0"/>
              <a:t>  as </a:t>
            </a:r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7200" dirty="0" smtClean="0"/>
              <a:t> example</a:t>
            </a:r>
          </a:p>
          <a:p>
            <a:pPr algn="ctr"/>
            <a:r>
              <a:rPr lang="en-US" sz="9600" dirty="0" smtClean="0">
                <a:solidFill>
                  <a:srgbClr val="8F008F"/>
                </a:solidFill>
              </a:rPr>
              <a:t>isomorphic</a:t>
            </a:r>
            <a:endParaRPr lang="en-US" sz="9600" dirty="0">
              <a:solidFill>
                <a:srgbClr val="8F00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7519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51" name="Text Box 47"/>
          <p:cNvSpPr txBox="1">
            <a:spLocks noChangeArrowheads="1"/>
          </p:cNvSpPr>
          <p:nvPr/>
        </p:nvSpPr>
        <p:spPr bwMode="auto">
          <a:xfrm>
            <a:off x="896121" y="1068773"/>
            <a:ext cx="7468711" cy="47089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All that matters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the </a:t>
            </a:r>
            <a:r>
              <a:rPr lang="en-US" sz="6000" dirty="0" smtClean="0">
                <a:solidFill>
                  <a:srgbClr val="FF00FF"/>
                </a:solidFill>
                <a:latin typeface="Comic Sans MS" pitchFamily="66" charset="0"/>
              </a:rPr>
              <a:t>connections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graphs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with the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same connections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isomorphic</a:t>
            </a:r>
            <a:endParaRPr lang="en-US" sz="6000" i="1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 dirty="0"/>
              <a:t>Isomorphism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rep-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98272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>
          <a:solidFill>
            <a:srgbClr val="FF33CC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320</Words>
  <Application>Microsoft Macintosh PowerPoint</Application>
  <PresentationFormat>On-screen Show (4:3)</PresentationFormat>
  <Paragraphs>99</Paragraphs>
  <Slides>15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6.042 Lecture Template</vt:lpstr>
      <vt:lpstr>Equation</vt:lpstr>
      <vt:lpstr>PowerPoint Presentation</vt:lpstr>
      <vt:lpstr>PowerPoint Presentation</vt:lpstr>
      <vt:lpstr>PowerPoint Presentation</vt:lpstr>
      <vt:lpstr>partial order: properly divides </vt:lpstr>
      <vt:lpstr>same shape</vt:lpstr>
      <vt:lpstr>proper subset</vt:lpstr>
      <vt:lpstr>partial order: properly divides </vt:lpstr>
      <vt:lpstr>same shape</vt:lpstr>
      <vt:lpstr>Isomorphism</vt:lpstr>
      <vt:lpstr>Isomorphism</vt:lpstr>
      <vt:lpstr>Formal Def of Graph Isomorphism</vt:lpstr>
      <vt:lpstr>p.o. represented by ⊂</vt:lpstr>
      <vt:lpstr>p.o. isomorphic to ⊂</vt:lpstr>
      <vt:lpstr>p.o. isomorphic to ⊂</vt:lpstr>
      <vt:lpstr>subsets from divides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319</cp:revision>
  <cp:lastPrinted>2012-03-18T23:41:40Z</cp:lastPrinted>
  <dcterms:created xsi:type="dcterms:W3CDTF">2011-03-14T11:24:59Z</dcterms:created>
  <dcterms:modified xsi:type="dcterms:W3CDTF">2013-03-24T19:13:18Z</dcterms:modified>
</cp:coreProperties>
</file>