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388" r:id="rId2"/>
    <p:sldId id="444" r:id="rId3"/>
    <p:sldId id="445" r:id="rId4"/>
    <p:sldId id="446" r:id="rId5"/>
    <p:sldId id="447" r:id="rId6"/>
    <p:sldId id="448" r:id="rId7"/>
    <p:sldId id="376" r:id="rId8"/>
    <p:sldId id="377" r:id="rId9"/>
    <p:sldId id="379" r:id="rId10"/>
    <p:sldId id="380" r:id="rId11"/>
    <p:sldId id="393" r:id="rId12"/>
    <p:sldId id="378" r:id="rId13"/>
    <p:sldId id="440" r:id="rId14"/>
    <p:sldId id="443" r:id="rId15"/>
    <p:sldId id="442" r:id="rId16"/>
    <p:sldId id="381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35" d="100"/>
          <a:sy n="135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RSA.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RSA.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686050"/>
            <a:ext cx="7886700" cy="14859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3C84E341-AEF3-493B-A8EE-DBBF671E85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21343"/>
              </p:ext>
            </p:extLst>
          </p:nvPr>
        </p:nvGraphicFramePr>
        <p:xfrm>
          <a:off x="2971800" y="3810000"/>
          <a:ext cx="264877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495300" imgH="292100" progId="Equation.DSMT4">
                  <p:embed/>
                </p:oleObj>
              </mc:Choice>
              <mc:Fallback>
                <p:oleObj name="Equation" r:id="rId4" imgW="495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3810000"/>
                        <a:ext cx="2648778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39475D55-F769-4D1E-BA0D-F03B0BEACB8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7467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endParaRPr lang="en-US" sz="4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endParaRPr lang="en-US" sz="40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616036"/>
              </p:ext>
            </p:extLst>
          </p:nvPr>
        </p:nvGraphicFramePr>
        <p:xfrm>
          <a:off x="2362200" y="4933950"/>
          <a:ext cx="3962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016000" imgH="317500" progId="Equation.DSMT4">
                  <p:embed/>
                </p:oleObj>
              </mc:Choice>
              <mc:Fallback>
                <p:oleObj name="Equation" r:id="rId4" imgW="10160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4933950"/>
                        <a:ext cx="396240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696200" cy="5638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rgbClr val="930093"/>
                </a:solidFill>
              </a:rPr>
              <a:t>π(n</a:t>
            </a:r>
            <a:r>
              <a:rPr lang="en-US" sz="5400" dirty="0" smtClean="0">
                <a:solidFill>
                  <a:srgbClr val="930093"/>
                </a:solidFill>
              </a:rPr>
              <a:t>) ::= |primes </a:t>
            </a:r>
            <a:r>
              <a:rPr lang="en-US" sz="5400" b="1" dirty="0" smtClean="0">
                <a:solidFill>
                  <a:srgbClr val="930093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rgbClr val="930093"/>
                </a:solidFill>
              </a:rPr>
              <a:t> </a:t>
            </a:r>
            <a:r>
              <a:rPr lang="en-US" sz="5400" dirty="0" err="1" smtClean="0">
                <a:solidFill>
                  <a:srgbClr val="930093"/>
                </a:solidFill>
              </a:rPr>
              <a:t>n</a:t>
            </a:r>
            <a:r>
              <a:rPr lang="en-US" sz="5400" dirty="0" smtClean="0">
                <a:solidFill>
                  <a:srgbClr val="930093"/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rgbClr val="930093"/>
                </a:solidFill>
              </a:rPr>
              <a:t>       </a:t>
            </a:r>
            <a:r>
              <a:rPr lang="en-US" sz="4800" dirty="0" smtClean="0">
                <a:solidFill>
                  <a:srgbClr val="930093"/>
                </a:solidFill>
              </a:rPr>
              <a:t> ~ </a:t>
            </a:r>
            <a:r>
              <a:rPr lang="en-US" sz="4800" dirty="0" err="1" smtClean="0">
                <a:solidFill>
                  <a:srgbClr val="930093"/>
                </a:solidFill>
              </a:rPr>
              <a:t>n/ln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err="1" smtClean="0">
                <a:solidFill>
                  <a:srgbClr val="930093"/>
                </a:solidFill>
              </a:rPr>
              <a:t>n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eaLnBrk="1" hangingPunct="1"/>
            <a:r>
              <a:rPr lang="en-US" sz="5400" dirty="0" err="1"/>
              <a:t>Chebyshev’s</a:t>
            </a:r>
            <a:r>
              <a:rPr lang="en-US" sz="5400" dirty="0"/>
              <a:t> </a:t>
            </a:r>
            <a:r>
              <a:rPr lang="en-US" sz="5400" dirty="0" smtClean="0"/>
              <a:t>bound: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 eaLnBrk="1" hangingPunct="1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π(n)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n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5638800"/>
          </a:xfrm>
        </p:spPr>
        <p:txBody>
          <a:bodyPr/>
          <a:lstStyle/>
          <a:p>
            <a:pPr lvl="0" eaLnBrk="1" hangingPunct="1"/>
            <a:r>
              <a:rPr lang="en-US" sz="5400" dirty="0">
                <a:solidFill>
                  <a:srgbClr val="FF00FF"/>
                </a:solidFill>
              </a:rPr>
              <a:t>so for 200 digit #’s,</a:t>
            </a:r>
          </a:p>
          <a:p>
            <a:pPr lvl="0" eaLnBrk="1" hangingPunct="1"/>
            <a:r>
              <a:rPr lang="en-US" sz="5400" dirty="0">
                <a:solidFill>
                  <a:srgbClr val="FF00FF"/>
                </a:solidFill>
              </a:rPr>
              <a:t>at least 1/1000 is prime</a:t>
            </a:r>
          </a:p>
          <a:p>
            <a:pPr eaLnBrk="1" hangingPunct="1"/>
            <a:r>
              <a:rPr lang="en-US" sz="5400" dirty="0" err="1" smtClean="0"/>
              <a:t>Chebyshev’s</a:t>
            </a:r>
            <a:r>
              <a:rPr lang="en-US" sz="5400" dirty="0" smtClean="0"/>
              <a:t> bound: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 eaLnBrk="1" hangingPunct="1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π(n)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n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  <p:extLst>
      <p:ext uri="{BB962C8B-B14F-4D97-AF65-F5344CB8AC3E}">
        <p14:creationId xmlns:p14="http://schemas.microsoft.com/office/powerpoint/2010/main" val="288627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Fermat </a:t>
            </a:r>
            <a:r>
              <a:rPr lang="en-US" sz="4400" dirty="0" err="1" smtClean="0"/>
              <a:t>Primality</a:t>
            </a:r>
            <a:r>
              <a:rPr lang="en-US" sz="4400" dirty="0" smtClean="0"/>
              <a:t> Test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eaLnBrk="1" hangingPunct="1"/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30842"/>
              </p:ext>
            </p:extLst>
          </p:nvPr>
        </p:nvGraphicFramePr>
        <p:xfrm>
          <a:off x="2057400" y="1524000"/>
          <a:ext cx="4724400" cy="139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1524000"/>
                        <a:ext cx="4724400" cy="1393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F389C0C6-D6B8-4BCF-9EE6-7CFCBB0EDC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35 years of attacks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Anyone</a:t>
            </a:r>
            <a:r>
              <a:rPr lang="en-US" sz="4400" dirty="0" smtClean="0"/>
              <a:t> can send a secret </a:t>
            </a:r>
          </a:p>
          <a:p>
            <a:r>
              <a:rPr lang="en-US" sz="4400" dirty="0" smtClean="0"/>
              <a:t>(encrypted) message to the </a:t>
            </a:r>
          </a:p>
          <a:p>
            <a:r>
              <a:rPr lang="en-US" sz="4400" dirty="0" smtClean="0"/>
              <a:t>receiver, without any prior </a:t>
            </a:r>
          </a:p>
          <a:p>
            <a:r>
              <a:rPr lang="en-US" sz="4400" dirty="0" smtClean="0"/>
              <a:t>contact, </a:t>
            </a:r>
            <a:r>
              <a:rPr lang="en-US" sz="4400" dirty="0" smtClean="0">
                <a:solidFill>
                  <a:srgbClr val="0000FF"/>
                </a:solidFill>
              </a:rPr>
              <a:t>using publicly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available info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RSA</a:t>
            </a:r>
            <a:r>
              <a:rPr lang="en-US" sz="1200" smtClean="0"/>
              <a:t>.‹#›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607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91000"/>
          </a:xfrm>
        </p:spPr>
        <p:txBody>
          <a:bodyPr/>
          <a:lstStyle/>
          <a:p>
            <a:r>
              <a:rPr lang="en-US" sz="4400" dirty="0" smtClean="0"/>
              <a:t>This sounds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paradoxical</a:t>
            </a:r>
            <a:r>
              <a:rPr lang="en-US" sz="4400" dirty="0" smtClean="0"/>
              <a:t>: how </a:t>
            </a:r>
          </a:p>
          <a:p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FF0000"/>
                </a:solidFill>
              </a:rPr>
              <a:t>secrecy</a:t>
            </a:r>
            <a:r>
              <a:rPr lang="en-US" sz="4400" dirty="0" smtClean="0"/>
              <a:t> be possible using </a:t>
            </a:r>
          </a:p>
          <a:p>
            <a:r>
              <a:rPr lang="en-US" sz="4400" dirty="0" smtClean="0"/>
              <a:t>only </a:t>
            </a:r>
            <a:r>
              <a:rPr lang="en-US" sz="4400" dirty="0" smtClean="0">
                <a:solidFill>
                  <a:srgbClr val="0000CC"/>
                </a:solidFill>
              </a:rPr>
              <a:t>public</a:t>
            </a:r>
            <a:r>
              <a:rPr lang="en-US" sz="4400" dirty="0" smtClean="0"/>
              <a:t> info?</a:t>
            </a:r>
          </a:p>
          <a:p>
            <a:r>
              <a:rPr lang="en-US" sz="4400" dirty="0" smtClean="0"/>
              <a:t>Actually has paradoxical</a:t>
            </a:r>
          </a:p>
          <a:p>
            <a:r>
              <a:rPr lang="en-US" sz="4400" dirty="0" smtClean="0"/>
              <a:t>consequences.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RSA</a:t>
            </a:r>
            <a:r>
              <a:rPr lang="en-US" sz="1200" smtClean="0"/>
              <a:t>.‹#›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567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-17874"/>
            <a:ext cx="5257800" cy="1143000"/>
          </a:xfrm>
        </p:spPr>
        <p:txBody>
          <a:bodyPr/>
          <a:lstStyle/>
          <a:p>
            <a:r>
              <a:rPr lang="en-US" sz="4000" dirty="0" smtClean="0"/>
              <a:t>Mental Chess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3429000"/>
          </a:xfrm>
        </p:spPr>
        <p:txBody>
          <a:bodyPr/>
          <a:lstStyle/>
          <a:p>
            <a:r>
              <a:rPr lang="en-US" sz="4400" dirty="0" smtClean="0"/>
              <a:t>Chess </a:t>
            </a:r>
            <a:r>
              <a:rPr lang="en-US" sz="4400" dirty="0"/>
              <a:t>masters </a:t>
            </a:r>
            <a:r>
              <a:rPr lang="en-US" sz="4400" dirty="0" smtClean="0"/>
              <a:t>can play without </a:t>
            </a:r>
          </a:p>
          <a:p>
            <a:r>
              <a:rPr lang="en-US" sz="4400" dirty="0" smtClean="0"/>
              <a:t>having a chess board:</a:t>
            </a:r>
          </a:p>
          <a:p>
            <a:pPr algn="ctr"/>
            <a:r>
              <a:rPr lang="en-US" sz="4400" dirty="0" smtClean="0"/>
              <a:t>“</a:t>
            </a:r>
            <a:r>
              <a:rPr lang="en-US" sz="4400" dirty="0"/>
              <a:t>mental </a:t>
            </a:r>
            <a:r>
              <a:rPr lang="en-US" sz="4400" dirty="0" smtClean="0"/>
              <a:t>chess.”</a:t>
            </a:r>
          </a:p>
          <a:p>
            <a:r>
              <a:rPr lang="en-US" sz="4400" dirty="0" smtClean="0"/>
              <a:t>OK, how about “</a:t>
            </a:r>
            <a:r>
              <a:rPr lang="en-US" sz="4400" dirty="0" smtClean="0">
                <a:solidFill>
                  <a:srgbClr val="0000FF"/>
                </a:solidFill>
              </a:rPr>
              <a:t>mental poker</a:t>
            </a:r>
            <a:r>
              <a:rPr lang="en-US" sz="4400" dirty="0" smtClean="0">
                <a:solidFill>
                  <a:srgbClr val="000000"/>
                </a:solidFill>
              </a:rPr>
              <a:t>”?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RSA</a:t>
            </a:r>
            <a:r>
              <a:rPr lang="en-US" sz="1200" smtClean="0"/>
              <a:t>.‹#›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91000"/>
            <a:ext cx="414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--</a:t>
            </a:r>
            <a:r>
              <a:rPr lang="en-US" sz="5400" kern="0" dirty="0">
                <a:solidFill>
                  <a:srgbClr val="0000CC"/>
                </a:solidFill>
                <a:latin typeface="Comic Sans MS"/>
              </a:rPr>
              <a:t>I’ll </a:t>
            </a:r>
            <a:r>
              <a:rPr lang="en-US" sz="5400" kern="0" dirty="0" smtClean="0">
                <a:solidFill>
                  <a:srgbClr val="0000CC"/>
                </a:solidFill>
                <a:latin typeface="Comic Sans MS"/>
              </a:rPr>
              <a:t>deal</a:t>
            </a:r>
            <a:r>
              <a:rPr lang="en-US" sz="5400" kern="0" dirty="0" smtClean="0">
                <a:latin typeface="Comic Sans MS"/>
              </a:rPr>
              <a:t>.</a:t>
            </a:r>
            <a:r>
              <a:rPr lang="en-US" sz="5400" kern="0" dirty="0" smtClean="0">
                <a:solidFill>
                  <a:srgbClr val="0000CC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FFFF00"/>
                </a:solidFill>
                <a:latin typeface="Comic Sans MS"/>
                <a:sym typeface="Wingdings"/>
              </a:rPr>
              <a:t></a:t>
            </a:r>
            <a:endParaRPr lang="en-US" sz="5400" kern="0" dirty="0">
              <a:solidFill>
                <a:srgbClr val="FFFF00"/>
              </a:solidFill>
              <a:latin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181600"/>
            <a:ext cx="741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No joke!  It’s possible.</a:t>
            </a:r>
            <a:endParaRPr lang="en-US" sz="54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33800" y="4343400"/>
            <a:ext cx="609600" cy="685800"/>
            <a:chOff x="3733800" y="4343400"/>
            <a:chExt cx="609600" cy="685800"/>
          </a:xfrm>
        </p:grpSpPr>
        <p:cxnSp>
          <p:nvCxnSpPr>
            <p:cNvPr id="8" name="Straight Connector 7"/>
            <p:cNvCxnSpPr/>
            <p:nvPr/>
          </p:nvCxnSpPr>
          <p:spPr bwMode="auto">
            <a:xfrm flipV="1">
              <a:off x="3733800" y="4343400"/>
              <a:ext cx="609600" cy="685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 flipV="1">
              <a:off x="3733800" y="4343400"/>
              <a:ext cx="609600" cy="685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0914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420100" cy="5105400"/>
          </a:xfrm>
        </p:spPr>
        <p:txBody>
          <a:bodyPr/>
          <a:lstStyle/>
          <a:p>
            <a:r>
              <a:rPr lang="en-US" sz="3600" dirty="0" smtClean="0"/>
              <a:t>The paradoxical assumption is that </a:t>
            </a:r>
          </a:p>
          <a:p>
            <a:r>
              <a:rPr lang="en-US" sz="3600" dirty="0" smtClean="0"/>
              <a:t>there are </a:t>
            </a:r>
            <a:r>
              <a:rPr lang="en-US" sz="3600" dirty="0" smtClean="0">
                <a:solidFill>
                  <a:srgbClr val="0000FF"/>
                </a:solidFill>
              </a:rPr>
              <a:t>one-way functions</a:t>
            </a:r>
            <a:r>
              <a:rPr lang="en-US" sz="3600" dirty="0" smtClean="0"/>
              <a:t> that are </a:t>
            </a:r>
          </a:p>
          <a:p>
            <a:r>
              <a:rPr lang="en-US" sz="3600" dirty="0" smtClean="0">
                <a:solidFill>
                  <a:srgbClr val="008000"/>
                </a:solidFill>
              </a:rPr>
              <a:t>easy to compute</a:t>
            </a:r>
            <a:r>
              <a:rPr lang="en-US" sz="3600" dirty="0" smtClean="0"/>
              <a:t> but </a:t>
            </a:r>
            <a:r>
              <a:rPr lang="en-US" sz="3600" dirty="0" smtClean="0">
                <a:solidFill>
                  <a:srgbClr val="930093"/>
                </a:solidFill>
              </a:rPr>
              <a:t>hard to invert</a:t>
            </a:r>
            <a:r>
              <a:rPr lang="en-US" sz="3600" dirty="0" smtClean="0"/>
              <a:t>.  </a:t>
            </a:r>
          </a:p>
          <a:p>
            <a:r>
              <a:rPr lang="en-US" sz="3600" dirty="0" smtClean="0"/>
              <a:t>In particular,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it is </a:t>
            </a:r>
            <a:r>
              <a:rPr lang="en-US" sz="3600" dirty="0" smtClean="0">
                <a:solidFill>
                  <a:srgbClr val="008000"/>
                </a:solidFill>
              </a:rPr>
              <a:t>easy</a:t>
            </a:r>
            <a:r>
              <a:rPr lang="en-US" sz="3600" dirty="0" smtClean="0"/>
              <a:t> to compute the </a:t>
            </a:r>
            <a:r>
              <a:rPr lang="en-US" sz="3600" dirty="0" smtClean="0">
                <a:solidFill>
                  <a:srgbClr val="008000"/>
                </a:solidFill>
              </a:rPr>
              <a:t>product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of two (large) primes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But given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, it is generally very </a:t>
            </a:r>
            <a:r>
              <a:rPr lang="en-US" sz="3600" dirty="0" smtClean="0">
                <a:solidFill>
                  <a:srgbClr val="930093"/>
                </a:solidFill>
              </a:rPr>
              <a:t>hard</a:t>
            </a:r>
            <a:r>
              <a:rPr lang="en-US" sz="3600" dirty="0" smtClean="0"/>
              <a:t> to </a:t>
            </a:r>
            <a:r>
              <a:rPr lang="en-US" sz="3600" dirty="0" smtClean="0">
                <a:solidFill>
                  <a:srgbClr val="930093"/>
                </a:solidFill>
              </a:rPr>
              <a:t>factor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3600" dirty="0" smtClean="0"/>
              <a:t> to recover </a:t>
            </a:r>
            <a:r>
              <a:rPr lang="en-US" sz="3600" dirty="0" smtClean="0">
                <a:solidFill>
                  <a:srgbClr val="0000E5"/>
                </a:solidFill>
              </a:rPr>
              <a:t>p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0000E5"/>
                </a:solidFill>
              </a:rPr>
              <a:t>q</a:t>
            </a:r>
            <a:endParaRPr lang="en-US" sz="3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RSA</a:t>
            </a:r>
            <a:r>
              <a:rPr lang="en-US" sz="1200" smtClean="0"/>
              <a:t>.‹#›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5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865312"/>
            <a:ext cx="6019800" cy="3163888"/>
          </a:xfrm>
        </p:spPr>
        <p:txBody>
          <a:bodyPr/>
          <a:lstStyle/>
          <a:p>
            <a:pPr algn="ctr"/>
            <a:r>
              <a:rPr lang="en-US" sz="8800" dirty="0" smtClean="0"/>
              <a:t>The RSA Protocol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RSA</a:t>
            </a:r>
            <a:r>
              <a:rPr lang="en-US" sz="1200" smtClean="0"/>
              <a:t>.‹#›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56572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03D159E7-7261-456C-B1C2-8B1BCE6FD8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080445" y="5791200"/>
            <a:ext cx="54633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Shamir     </a:t>
            </a:r>
            <a:r>
              <a:rPr lang="en-US" sz="3200" dirty="0" err="1" smtClean="0">
                <a:latin typeface="+mj-lt"/>
              </a:rPr>
              <a:t>Rivest</a:t>
            </a:r>
            <a:r>
              <a:rPr lang="en-US" sz="3200" dirty="0" smtClean="0">
                <a:latin typeface="+mj-lt"/>
              </a:rPr>
              <a:t>    </a:t>
            </a:r>
            <a:r>
              <a:rPr lang="en-US" sz="3200" dirty="0" err="1" smtClean="0">
                <a:latin typeface="+mj-lt"/>
              </a:rPr>
              <a:t>Adleman</a:t>
            </a:r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EAE0CE3F-24F2-4E10-908C-002F0BCF9C8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endParaRPr lang="en-US" sz="4400" dirty="0" smtClean="0">
              <a:solidFill>
                <a:srgbClr val="3333CC"/>
              </a:solidFill>
            </a:endParaRP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private key</a:t>
            </a:r>
            <a:r>
              <a:rPr lang="en-US" sz="4400" dirty="0" smtClean="0"/>
              <a:t>, keeps hidden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92425"/>
              </p:ext>
            </p:extLst>
          </p:nvPr>
        </p:nvGraphicFramePr>
        <p:xfrm>
          <a:off x="1905000" y="4028743"/>
          <a:ext cx="5441487" cy="115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498600" imgH="317500" progId="Equation.DSMT4">
                  <p:embed/>
                </p:oleObj>
              </mc:Choice>
              <mc:Fallback>
                <p:oleObj name="Equation" r:id="rId4" imgW="14986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4028743"/>
                        <a:ext cx="5441487" cy="115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68222"/>
              </p:ext>
            </p:extLst>
          </p:nvPr>
        </p:nvGraphicFramePr>
        <p:xfrm>
          <a:off x="3657600" y="4724400"/>
          <a:ext cx="448786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800100" imgH="292100" progId="Equation.DSMT4">
                  <p:embed/>
                </p:oleObj>
              </mc:Choice>
              <mc:Fallback>
                <p:oleObj name="Equation" r:id="rId4" imgW="800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724400"/>
                        <a:ext cx="4487862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2E667B6B-E035-4178-9988-2F3A6234683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endParaRPr lang="en-US" sz="5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m^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endParaRPr lang="en-US" sz="5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662476" y="4772561"/>
            <a:ext cx="2225498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 </a:t>
            </a:r>
            <a:r>
              <a:rPr lang="en-US" sz="72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endParaRPr lang="en-US" sz="7200" b="1" i="1" dirty="0">
              <a:solidFill>
                <a:srgbClr val="33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63901"/>
              </p:ext>
            </p:extLst>
          </p:nvPr>
        </p:nvGraphicFramePr>
        <p:xfrm>
          <a:off x="3219450" y="1885950"/>
          <a:ext cx="50863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450" y="1885950"/>
                        <a:ext cx="508635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568</Words>
  <Application>Microsoft Macintosh PowerPoint</Application>
  <PresentationFormat>On-screen Show (4:3)</PresentationFormat>
  <Paragraphs>116</Paragraphs>
  <Slides>16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Public Key Cryptosystem</vt:lpstr>
      <vt:lpstr>Public Key Cryptosystem</vt:lpstr>
      <vt:lpstr>Mental Chess</vt:lpstr>
      <vt:lpstr>One-way functions</vt:lpstr>
      <vt:lpstr>The RSA Protocol</vt:lpstr>
      <vt:lpstr>RSA Public Key Encryption</vt:lpstr>
      <vt:lpstr>Beforehand</vt:lpstr>
      <vt:lpstr>RSA</vt:lpstr>
      <vt:lpstr>Why does this work?</vt:lpstr>
      <vt:lpstr>Why does this work?</vt:lpstr>
      <vt:lpstr>Receiver’s abilities</vt:lpstr>
      <vt:lpstr>lots of primes</vt:lpstr>
      <vt:lpstr>lots of primes</vt:lpstr>
      <vt:lpstr>Fermat Primality Test</vt:lpstr>
      <vt:lpstr>Why is it secure?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419</cp:revision>
  <cp:lastPrinted>2013-03-09T15:49:18Z</cp:lastPrinted>
  <dcterms:created xsi:type="dcterms:W3CDTF">2011-03-07T17:33:28Z</dcterms:created>
  <dcterms:modified xsi:type="dcterms:W3CDTF">2013-03-09T16:41:18Z</dcterms:modified>
</cp:coreProperties>
</file>