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257" r:id="rId2"/>
    <p:sldId id="377" r:id="rId3"/>
    <p:sldId id="367" r:id="rId4"/>
    <p:sldId id="368" r:id="rId5"/>
    <p:sldId id="382" r:id="rId6"/>
    <p:sldId id="387" r:id="rId7"/>
    <p:sldId id="389" r:id="rId8"/>
    <p:sldId id="390" r:id="rId9"/>
    <p:sldId id="391" r:id="rId10"/>
    <p:sldId id="392" r:id="rId11"/>
    <p:sldId id="380" r:id="rId12"/>
    <p:sldId id="394" r:id="rId13"/>
    <p:sldId id="395" r:id="rId14"/>
    <p:sldId id="393" r:id="rId15"/>
    <p:sldId id="369" r:id="rId16"/>
    <p:sldId id="370" r:id="rId17"/>
    <p:sldId id="371" r:id="rId18"/>
    <p:sldId id="372" r:id="rId19"/>
    <p:sldId id="374" r:id="rId20"/>
    <p:sldId id="366" r:id="rId21"/>
    <p:sldId id="375" r:id="rId22"/>
    <p:sldId id="376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7517" autoAdjust="0"/>
    <p:restoredTop sz="94617" autoAdjust="0"/>
  </p:normalViewPr>
  <p:slideViewPr>
    <p:cSldViewPr snapToGrid="0" showGuides="1">
      <p:cViewPr varScale="1">
        <p:scale>
          <a:sx n="146" d="100"/>
          <a:sy n="146" d="100"/>
        </p:scale>
        <p:origin x="-1048" y="-112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0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8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63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9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55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5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7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7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1" y="363539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5" y="6606747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russell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90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0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7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80"/>
            <a:ext cx="8947355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 Theory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 smtClean="0">
                <a:solidFill>
                  <a:srgbClr val="0000FF"/>
                </a:solidFill>
              </a:rPr>
              <a:t>(</a:t>
            </a:r>
            <a:r>
              <a:rPr lang="da-DK" sz="4800" dirty="0" err="1" smtClean="0">
                <a:solidFill>
                  <a:srgbClr val="0000FF"/>
                </a:solidFill>
              </a:rPr>
              <a:t>third</a:t>
            </a:r>
            <a:r>
              <a:rPr lang="da-DK" sz="4800" dirty="0" smtClean="0">
                <a:solidFill>
                  <a:srgbClr val="0000FF"/>
                </a:solidFill>
              </a:rPr>
              <a:t> (</a:t>
            </a:r>
            <a:r>
              <a:rPr lang="da-DK" sz="4800" dirty="0" err="1" smtClean="0">
                <a:solidFill>
                  <a:srgbClr val="0000FF"/>
                </a:solidFill>
              </a:rPr>
              <a:t>second</a:t>
            </a:r>
            <a:r>
              <a:rPr lang="da-DK" sz="4800" dirty="0" smtClean="0">
                <a:solidFill>
                  <a:srgbClr val="0000FF"/>
                </a:solidFill>
              </a:rPr>
              <a:t> L))  </a:t>
            </a:r>
            <a:r>
              <a:rPr lang="da-DK" sz="4800" dirty="0" smtClean="0">
                <a:solidFill>
                  <a:srgbClr val="000000"/>
                </a:solidFill>
              </a:rPr>
              <a:t>⟹</a:t>
            </a:r>
            <a:r>
              <a:rPr lang="da-DK" sz="4800" dirty="0" smtClean="0">
                <a:solidFill>
                  <a:srgbClr val="0000FF"/>
                </a:solidFill>
              </a:rPr>
              <a:t>  2</a:t>
            </a:r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899"/>
            <a:chOff x="2803964" y="3245151"/>
            <a:chExt cx="2182723" cy="723899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49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9511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9" y="1395186"/>
            <a:ext cx="8556399" cy="4612519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((define compose f g)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        (define (h x)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             (f (g x)))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           h)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909630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8" y="1357085"/>
            <a:ext cx="8616872" cy="4781853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((compose square add1) 3)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 </a:t>
            </a:r>
            <a:r>
              <a:rPr lang="en-US" sz="4800" dirty="0">
                <a:solidFill>
                  <a:srgbClr val="000000"/>
                </a:solidFill>
              </a:rPr>
              <a:t>⟹</a:t>
            </a:r>
            <a:r>
              <a:rPr lang="en-US" sz="4800" dirty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</a:rPr>
              <a:t>16       </a:t>
            </a:r>
            <a:r>
              <a:rPr lang="en-US" sz="4800" dirty="0" smtClean="0">
                <a:solidFill>
                  <a:srgbClr val="000000"/>
                </a:solidFill>
              </a:rPr>
              <a:t>( =  </a:t>
            </a:r>
            <a:r>
              <a:rPr lang="en-US" sz="4800" dirty="0" smtClean="0">
                <a:solidFill>
                  <a:srgbClr val="0000FF"/>
                </a:solidFill>
              </a:rPr>
              <a:t>(3 + 1)</a:t>
            </a:r>
            <a:r>
              <a:rPr lang="en-US" sz="4800" baseline="300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((compose square </a:t>
            </a:r>
            <a:r>
              <a:rPr lang="en-US" sz="4800" dirty="0" smtClean="0">
                <a:solidFill>
                  <a:srgbClr val="0000FF"/>
                </a:solidFill>
              </a:rPr>
              <a:t>square) </a:t>
            </a:r>
            <a:r>
              <a:rPr lang="en-US" sz="4800" dirty="0">
                <a:solidFill>
                  <a:srgbClr val="0000FF"/>
                </a:solidFill>
              </a:rPr>
              <a:t>3)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   </a:t>
            </a:r>
            <a:r>
              <a:rPr lang="en-US" sz="4800" dirty="0">
                <a:solidFill>
                  <a:srgbClr val="000000"/>
                </a:solidFill>
              </a:rPr>
              <a:t>⟹</a:t>
            </a:r>
            <a:r>
              <a:rPr lang="en-US" sz="4800" dirty="0">
                <a:solidFill>
                  <a:srgbClr val="0000FF"/>
                </a:solidFill>
              </a:rPr>
              <a:t>  81 </a:t>
            </a:r>
            <a:r>
              <a:rPr lang="en-US" sz="4800" dirty="0" smtClean="0">
                <a:solidFill>
                  <a:srgbClr val="0000FF"/>
                </a:solidFill>
              </a:rPr>
              <a:t>      </a:t>
            </a:r>
            <a:r>
              <a:rPr lang="en-US" sz="4800" dirty="0">
                <a:solidFill>
                  <a:srgbClr val="000000"/>
                </a:solidFill>
              </a:rPr>
              <a:t>( </a:t>
            </a:r>
            <a:r>
              <a:rPr lang="en-US" sz="4800" dirty="0" smtClean="0">
                <a:solidFill>
                  <a:srgbClr val="000000"/>
                </a:solidFill>
              </a:rPr>
              <a:t>=  </a:t>
            </a:r>
            <a:r>
              <a:rPr lang="en-US" sz="4800" dirty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baseline="30000" dirty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  <a:r>
              <a:rPr lang="en-US" sz="4800" baseline="30000" dirty="0">
                <a:solidFill>
                  <a:srgbClr val="0000FF"/>
                </a:solidFill>
              </a:rPr>
              <a:t>2 </a:t>
            </a:r>
            <a:r>
              <a:rPr lang="en-US" sz="4800" baseline="30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  <a:endParaRPr lang="en-US" sz="4800" dirty="0" smtClean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043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29" y="1280886"/>
            <a:ext cx="8731172" cy="5246915"/>
          </a:xfrm>
        </p:spPr>
        <p:txBody>
          <a:bodyPr/>
          <a:lstStyle/>
          <a:p>
            <a:r>
              <a:rPr lang="en-US" sz="4800" dirty="0" smtClean="0"/>
              <a:t>compose procedures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(define </a:t>
            </a:r>
            <a:r>
              <a:rPr lang="en-US" sz="4800" dirty="0" smtClean="0">
                <a:solidFill>
                  <a:srgbClr val="0000FF"/>
                </a:solidFill>
              </a:rPr>
              <a:t>comp2 </a:t>
            </a:r>
            <a:r>
              <a:rPr lang="en-US" sz="4800" dirty="0">
                <a:solidFill>
                  <a:srgbClr val="0000FF"/>
                </a:solidFill>
              </a:rPr>
              <a:t>f)</a:t>
            </a:r>
          </a:p>
          <a:p>
            <a:pPr>
              <a:spcAft>
                <a:spcPts val="3000"/>
              </a:spcAft>
            </a:pPr>
            <a:r>
              <a:rPr lang="en-US" sz="4800" dirty="0">
                <a:solidFill>
                  <a:srgbClr val="0000FF"/>
                </a:solidFill>
              </a:rPr>
              <a:t>           </a:t>
            </a:r>
            <a:r>
              <a:rPr lang="en-US" sz="4800" dirty="0" smtClean="0">
                <a:solidFill>
                  <a:srgbClr val="0000FF"/>
                </a:solidFill>
              </a:rPr>
              <a:t>   (</a:t>
            </a:r>
            <a:r>
              <a:rPr lang="en-US" sz="4800" dirty="0">
                <a:solidFill>
                  <a:srgbClr val="0000FF"/>
                </a:solidFill>
              </a:rPr>
              <a:t>compose f f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  <a:endParaRPr lang="en-US" sz="4800" dirty="0">
              <a:solidFill>
                <a:srgbClr val="0000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comp2 square) </a:t>
            </a:r>
            <a:r>
              <a:rPr lang="en-US" sz="4800" dirty="0">
                <a:solidFill>
                  <a:srgbClr val="0000FF"/>
                </a:solidFill>
              </a:rPr>
              <a:t>3</a:t>
            </a:r>
            <a:r>
              <a:rPr lang="en-US" sz="4800" dirty="0" smtClean="0">
                <a:solidFill>
                  <a:srgbClr val="0000FF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⟹</a:t>
            </a:r>
            <a:r>
              <a:rPr lang="en-US" sz="4800" dirty="0" smtClean="0">
                <a:solidFill>
                  <a:srgbClr val="0000FF"/>
                </a:solidFill>
              </a:rPr>
              <a:t> 81</a:t>
            </a:r>
            <a:endParaRPr lang="en-US" sz="4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379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32" y="1471386"/>
            <a:ext cx="8877905" cy="4709281"/>
          </a:xfrm>
        </p:spPr>
        <p:txBody>
          <a:bodyPr/>
          <a:lstStyle/>
          <a:p>
            <a:r>
              <a:rPr lang="en-US" sz="4800" dirty="0" smtClean="0"/>
              <a:t>apply procedure to itself: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(((comp2 comp2)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add1) 3)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       ⟹</a:t>
            </a:r>
            <a:r>
              <a:rPr lang="en-US" sz="4800" dirty="0" smtClean="0">
                <a:solidFill>
                  <a:srgbClr val="0000FF"/>
                </a:solidFill>
              </a:rPr>
              <a:t>   7</a:t>
            </a:r>
          </a:p>
          <a:p>
            <a:pPr algn="ctr"/>
            <a:r>
              <a:rPr lang="en-US" sz="4800" dirty="0">
                <a:solidFill>
                  <a:srgbClr val="0000FF"/>
                </a:solidFill>
              </a:rPr>
              <a:t>(((comp2 </a:t>
            </a:r>
            <a:r>
              <a:rPr lang="en-US" sz="4800" dirty="0" smtClean="0">
                <a:solidFill>
                  <a:srgbClr val="0000FF"/>
                </a:solidFill>
              </a:rPr>
              <a:t>comp2</a:t>
            </a:r>
            <a:r>
              <a:rPr lang="en-US" sz="4800" dirty="0">
                <a:solidFill>
                  <a:srgbClr val="0000FF"/>
                </a:solidFill>
              </a:rPr>
              <a:t>) </a:t>
            </a:r>
            <a:r>
              <a:rPr lang="en-US" sz="4800" dirty="0" smtClean="0">
                <a:solidFill>
                  <a:srgbClr val="0000FF"/>
                </a:solidFill>
              </a:rPr>
              <a:t>square) </a:t>
            </a:r>
            <a:r>
              <a:rPr lang="en-US" sz="4800" dirty="0">
                <a:solidFill>
                  <a:srgbClr val="0000FF"/>
                </a:solidFill>
              </a:rPr>
              <a:t>3)</a:t>
            </a:r>
          </a:p>
          <a:p>
            <a:r>
              <a:rPr lang="en-US" sz="4800" dirty="0">
                <a:solidFill>
                  <a:srgbClr val="0000FF"/>
                </a:solidFill>
              </a:rPr>
              <a:t>       </a:t>
            </a:r>
            <a:r>
              <a:rPr lang="en-US" sz="4800" dirty="0" smtClean="0"/>
              <a:t>⟹</a:t>
            </a:r>
            <a:r>
              <a:rPr lang="en-US" sz="4800" dirty="0" smtClean="0">
                <a:solidFill>
                  <a:srgbClr val="0000FF"/>
                </a:solidFill>
              </a:rPr>
              <a:t>   43046721      </a:t>
            </a:r>
            <a:r>
              <a:rPr lang="en-US" sz="4800" dirty="0" smtClean="0">
                <a:solidFill>
                  <a:srgbClr val="000000"/>
                </a:solidFill>
              </a:rPr>
              <a:t>(=</a:t>
            </a:r>
            <a:r>
              <a:rPr lang="en-US" sz="4800" dirty="0" smtClean="0">
                <a:solidFill>
                  <a:srgbClr val="0000FF"/>
                </a:solidFill>
              </a:rPr>
              <a:t> 3</a:t>
            </a:r>
            <a:r>
              <a:rPr lang="en-US" sz="4800" baseline="30000" dirty="0" smtClean="0">
                <a:solidFill>
                  <a:srgbClr val="0000FF"/>
                </a:solidFill>
              </a:rPr>
              <a:t>16</a:t>
            </a:r>
            <a:r>
              <a:rPr lang="en-US" sz="4800" dirty="0" smtClean="0">
                <a:solidFill>
                  <a:srgbClr val="000000"/>
                </a:solidFill>
              </a:rPr>
              <a:t>)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74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2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3" y="1196340"/>
          <a:ext cx="7134199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3" name="Equation" r:id="rId5" imgW="1841400" imgH="279360" progId="Equation.DSMT4">
                  <p:embed/>
                </p:oleObj>
              </mc:Choice>
              <mc:Fallback>
                <p:oleObj name="Equation" r:id="rId5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023" y="1196340"/>
                        <a:ext cx="7134199" cy="1082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7" y="2195514"/>
          <a:ext cx="70532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4" name="Equation" r:id="rId7" imgW="1600200" imgH="279360" progId="Equation.DSMT4">
                  <p:embed/>
                </p:oleObj>
              </mc:Choice>
              <mc:Fallback>
                <p:oleObj name="Equation" r:id="rId7" imgW="1600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17" y="2195514"/>
                        <a:ext cx="70532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3" y="4968876"/>
          <a:ext cx="69421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5" name="Equation" r:id="rId9" imgW="1574640" imgH="279360" progId="Equation.DSMT4">
                  <p:embed/>
                </p:oleObj>
              </mc:Choice>
              <mc:Fallback>
                <p:oleObj name="Equation" r:id="rId9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33" y="4968876"/>
                        <a:ext cx="694213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136797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5"/>
            <a:ext cx="8192479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4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5" y="2298861"/>
          <a:ext cx="8519889" cy="132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5" name="Equation" r:id="rId5" imgW="1790640" imgH="279360" progId="Equation.DSMT4">
                  <p:embed/>
                </p:oleObj>
              </mc:Choice>
              <mc:Fallback>
                <p:oleObj name="Equation" r:id="rId5" imgW="1790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45" y="2298861"/>
                        <a:ext cx="8519889" cy="1329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7D5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6" y="3579973"/>
            <a:ext cx="8175097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9" y="1469146"/>
            <a:ext cx="7519863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847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204160" y="2358144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which</a:t>
            </a:r>
            <a:r>
              <a:rPr lang="en-US" sz="4400" dirty="0" smtClean="0">
                <a:latin typeface="Comic Sans MS" pitchFamily="66" charset="0"/>
              </a:rPr>
              <a:t>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8" y="363539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7" y="1469146"/>
            <a:ext cx="7519863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5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1" y="1712914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Zermelo-Frankel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00201"/>
            <a:ext cx="8712200" cy="3670299"/>
          </a:xfrm>
        </p:spPr>
        <p:txBody>
          <a:bodyPr/>
          <a:lstStyle/>
          <a:p>
            <a:r>
              <a:rPr lang="en-US" sz="4400" dirty="0" smtClean="0"/>
              <a:t>Self application is notoriously doubtful: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“This statement is false.”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</a:rPr>
              <a:t>is it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>
                <a:solidFill>
                  <a:srgbClr val="000000"/>
                </a:solidFill>
              </a:rPr>
              <a:t> or </a:t>
            </a:r>
            <a:r>
              <a:rPr lang="en-US" sz="5400" dirty="0" smtClean="0">
                <a:solidFill>
                  <a:srgbClr val="F50802"/>
                </a:solidFill>
              </a:rPr>
              <a:t>false</a:t>
            </a:r>
            <a:r>
              <a:rPr lang="en-US" sz="5400" dirty="0" smtClean="0">
                <a:solidFill>
                  <a:srgbClr val="000000"/>
                </a:solidFill>
              </a:rPr>
              <a:t>?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184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</a:t>
            </a:r>
            <a:r>
              <a:rPr lang="en-US" dirty="0" smtClean="0"/>
              <a:t>of Set Theory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44265"/>
              </p:ext>
            </p:extLst>
          </p:nvPr>
        </p:nvGraphicFramePr>
        <p:xfrm>
          <a:off x="268919" y="2172542"/>
          <a:ext cx="8496252" cy="860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5" imgW="2133600" imgH="215900" progId="Equation.DSMT4">
                  <p:embed/>
                </p:oleObj>
              </mc:Choice>
              <mc:Fallback>
                <p:oleObj name="Equation" r:id="rId5" imgW="2133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19" y="2172542"/>
                        <a:ext cx="8496252" cy="860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2" y="1528186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Equality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35" y="3319488"/>
            <a:ext cx="229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32658"/>
              </p:ext>
            </p:extLst>
          </p:nvPr>
        </p:nvGraphicFramePr>
        <p:xfrm>
          <a:off x="565151" y="3917951"/>
          <a:ext cx="7192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7" imgW="1549400" imgH="215900" progId="Equation.DSMT4">
                  <p:embed/>
                </p:oleObj>
              </mc:Choice>
              <mc:Fallback>
                <p:oleObj name="Equation" r:id="rId7" imgW="1549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1" y="3917951"/>
                        <a:ext cx="7192963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4422732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81141" cy="457705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no set is a member of itself,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or a member of a member…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9" y="1557337"/>
            <a:ext cx="8358188" cy="3714750"/>
          </a:xfrm>
        </p:spPr>
        <p:txBody>
          <a:bodyPr/>
          <a:lstStyle/>
          <a:p>
            <a:r>
              <a:rPr lang="en-US" dirty="0" smtClean="0"/>
              <a:t>This 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dirty="0" smtClean="0"/>
              <a:t> equals the collection of all sets </a:t>
            </a:r>
            <a:r>
              <a:rPr lang="en-US" dirty="0" smtClean="0">
                <a:sym typeface="Euclid Symbol"/>
              </a:rPr>
              <a:t>…which is why it’s not a 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79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6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4" y="1376375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78071"/>
              </p:ext>
            </p:extLst>
          </p:nvPr>
        </p:nvGraphicFramePr>
        <p:xfrm>
          <a:off x="4776789" y="1362076"/>
          <a:ext cx="3259137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7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9" y="1362076"/>
                        <a:ext cx="3259137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7" y="3595371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1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22218"/>
              </p:ext>
            </p:extLst>
          </p:nvPr>
        </p:nvGraphicFramePr>
        <p:xfrm>
          <a:off x="358775" y="1289050"/>
          <a:ext cx="426878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8" name="Equation" r:id="rId6" imgW="977900" imgH="330200" progId="Equation.DSMT4">
                  <p:embed/>
                </p:oleObj>
              </mc:Choice>
              <mc:Fallback>
                <p:oleObj name="Equation" r:id="rId6" imgW="977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289050"/>
                        <a:ext cx="4268788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06192"/>
              </p:ext>
            </p:extLst>
          </p:nvPr>
        </p:nvGraphicFramePr>
        <p:xfrm>
          <a:off x="385763" y="3527425"/>
          <a:ext cx="4214812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9" name="Equation" r:id="rId8" imgW="965200" imgH="330200" progId="Equation.DSMT4">
                  <p:embed/>
                </p:oleObj>
              </mc:Choice>
              <mc:Fallback>
                <p:oleObj name="Equation" r:id="rId8" imgW="965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527425"/>
                        <a:ext cx="4214812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81511"/>
              </p:ext>
            </p:extLst>
          </p:nvPr>
        </p:nvGraphicFramePr>
        <p:xfrm>
          <a:off x="4833937" y="3602039"/>
          <a:ext cx="3016251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70" name="Equation" r:id="rId10" imgW="647700" imgH="381000" progId="Equation.DSMT4">
                  <p:embed/>
                </p:oleObj>
              </mc:Choice>
              <mc:Fallback>
                <p:oleObj name="Equation" r:id="rId10" imgW="647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7" y="3602039"/>
                        <a:ext cx="3016251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16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9" y="5078901"/>
            <a:ext cx="547882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DeMorgan's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98666"/>
              </p:ext>
            </p:extLst>
          </p:nvPr>
        </p:nvGraphicFramePr>
        <p:xfrm>
          <a:off x="1017589" y="2889251"/>
          <a:ext cx="71088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1" name="Equation" r:id="rId4" imgW="1524000" imgH="406400" progId="Equation.DSMT4">
                  <p:embed/>
                </p:oleObj>
              </mc:Choice>
              <mc:Fallback>
                <p:oleObj name="Equation" r:id="rId4" imgW="1524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9" y="2889251"/>
                        <a:ext cx="71088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4" y="1394310"/>
          <a:ext cx="7041937" cy="135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2" name="Equation" r:id="rId6" imgW="1384200" imgH="266400" progId="Equation.DSMT4">
                  <p:embed/>
                </p:oleObj>
              </mc:Choice>
              <mc:Fallback>
                <p:oleObj name="Equation" r:id="rId6" imgW="1384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74" y="1394310"/>
                        <a:ext cx="7041937" cy="1356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67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06" y="1374626"/>
            <a:ext cx="8660191" cy="2055963"/>
          </a:xfrm>
        </p:spPr>
        <p:txBody>
          <a:bodyPr/>
          <a:lstStyle/>
          <a:p>
            <a:r>
              <a:rPr lang="en-US" sz="4800" dirty="0" smtClean="0"/>
              <a:t>The list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L</a:t>
            </a:r>
            <a:r>
              <a:rPr lang="en-US" sz="6000" dirty="0" smtClean="0"/>
              <a:t> = (</a:t>
            </a:r>
            <a:r>
              <a:rPr lang="en-US" sz="6000" dirty="0" smtClean="0">
                <a:solidFill>
                  <a:srgbClr val="0000FF"/>
                </a:solidFill>
              </a:rPr>
              <a:t>0 1 2</a:t>
            </a:r>
            <a:r>
              <a:rPr lang="en-US" sz="6000" dirty="0" smtClean="0"/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97415" y="3245151"/>
            <a:ext cx="6756400" cy="2598241"/>
            <a:chOff x="508000" y="3124200"/>
            <a:chExt cx="6756400" cy="2598241"/>
          </a:xfrm>
        </p:grpSpPr>
        <p:grpSp>
          <p:nvGrpSpPr>
            <p:cNvPr id="16" name="Group 15"/>
            <p:cNvGrpSpPr/>
            <p:nvPr/>
          </p:nvGrpSpPr>
          <p:grpSpPr>
            <a:xfrm>
              <a:off x="1841500" y="3124200"/>
              <a:ext cx="5422900" cy="2598241"/>
              <a:chOff x="1600200" y="2895600"/>
              <a:chExt cx="5422900" cy="2598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00200" y="2895600"/>
                <a:ext cx="5422900" cy="1828800"/>
                <a:chOff x="1384300" y="2806700"/>
                <a:chExt cx="5422900" cy="18288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5715000" y="2830780"/>
                  <a:ext cx="1092200" cy="1804720"/>
                  <a:chOff x="6794500" y="2703780"/>
                  <a:chExt cx="1092200" cy="180472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794500" y="3187700"/>
                    <a:ext cx="1092200" cy="1320800"/>
                    <a:chOff x="5232400" y="3416300"/>
                    <a:chExt cx="1092200" cy="13208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5232400" y="3416300"/>
                      <a:ext cx="1092200" cy="469900"/>
                      <a:chOff x="2794000" y="3390900"/>
                      <a:chExt cx="1092200" cy="4699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794000" y="33909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3365500" y="3441700"/>
                        <a:ext cx="482600" cy="38100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499100" y="36576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845300" y="270378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384300" y="28067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556000" y="28321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1600200" y="47244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59200" y="4686300"/>
                <a:ext cx="4386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  <a:endPara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969000" y="46990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8000" y="3336470"/>
              <a:ext cx="608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  <a:latin typeface="Comic Sans MS"/>
                  <a:cs typeface="Comic Sans MS"/>
                </a:rPr>
                <a:t>L</a:t>
              </a:r>
              <a:endParaRPr lang="en-US" sz="6000" dirty="0" smtClean="0">
                <a:latin typeface="Comic Sans MS"/>
                <a:cs typeface="Comic Sans MS"/>
              </a:endParaRPr>
            </a:p>
          </p:txBody>
        </p:sp>
        <p:cxnSp>
          <p:nvCxnSpPr>
            <p:cNvPr id="10" name="Straight Arrow Connector 9"/>
            <p:cNvCxnSpPr>
              <a:stCxn id="17" idx="3"/>
              <a:endCxn id="6" idx="1"/>
            </p:cNvCxnSpPr>
            <p:nvPr/>
          </p:nvCxnSpPr>
          <p:spPr>
            <a:xfrm flipV="1">
              <a:off x="1116460" y="3841750"/>
              <a:ext cx="725040" cy="255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53511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97415" y="3245151"/>
            <a:ext cx="6756400" cy="2598241"/>
            <a:chOff x="508000" y="3124200"/>
            <a:chExt cx="6756400" cy="2598241"/>
          </a:xfrm>
        </p:grpSpPr>
        <p:grpSp>
          <p:nvGrpSpPr>
            <p:cNvPr id="16" name="Group 15"/>
            <p:cNvGrpSpPr/>
            <p:nvPr/>
          </p:nvGrpSpPr>
          <p:grpSpPr>
            <a:xfrm>
              <a:off x="1841500" y="3124200"/>
              <a:ext cx="5422900" cy="2598241"/>
              <a:chOff x="1600200" y="2895600"/>
              <a:chExt cx="5422900" cy="2598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00200" y="2895600"/>
                <a:ext cx="5422900" cy="1828800"/>
                <a:chOff x="1384300" y="2806700"/>
                <a:chExt cx="5422900" cy="182880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5715000" y="2830780"/>
                  <a:ext cx="1092200" cy="1804720"/>
                  <a:chOff x="6794500" y="2703780"/>
                  <a:chExt cx="1092200" cy="180472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794500" y="3187700"/>
                    <a:ext cx="1092200" cy="1320800"/>
                    <a:chOff x="5232400" y="3416300"/>
                    <a:chExt cx="1092200" cy="13208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5232400" y="3416300"/>
                      <a:ext cx="1092200" cy="469900"/>
                      <a:chOff x="2794000" y="3390900"/>
                      <a:chExt cx="1092200" cy="4699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794000" y="33909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V="1">
                        <a:off x="3365500" y="3441700"/>
                        <a:ext cx="482600" cy="38100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499100" y="3657600"/>
                      <a:ext cx="0" cy="107950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845300" y="270378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384300" y="28067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9" name="Group 8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Rectangle 6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33" name="Straight Arrow Connector 3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3556000" y="2832100"/>
                  <a:ext cx="2146300" cy="1778000"/>
                  <a:chOff x="1016000" y="2806700"/>
                  <a:chExt cx="2146300" cy="1778000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079500" y="28067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600200" y="2819400"/>
                    <a:ext cx="441146" cy="13234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0" dirty="0" smtClean="0"/>
                      <a:t>∙</a:t>
                    </a:r>
                    <a:endParaRPr lang="en-US" sz="8000" dirty="0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016000" y="3289300"/>
                    <a:ext cx="2146300" cy="1295400"/>
                    <a:chOff x="2654300" y="3416300"/>
                    <a:chExt cx="2146300" cy="12954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2654300" y="3416300"/>
                      <a:ext cx="1092200" cy="1295400"/>
                      <a:chOff x="2654300" y="3416300"/>
                      <a:chExt cx="1092200" cy="1295400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654300" y="3416300"/>
                        <a:ext cx="1092200" cy="469900"/>
                        <a:chOff x="1041400" y="3733800"/>
                        <a:chExt cx="1092200" cy="469900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0414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587500" y="3733800"/>
                          <a:ext cx="546100" cy="469900"/>
                        </a:xfrm>
                        <a:prstGeom prst="rect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triangle" w="lg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63" name="Straight Arrow Connector 62"/>
                      <p:cNvCxnSpPr/>
                      <p:nvPr/>
                    </p:nvCxnSpPr>
                    <p:spPr>
                      <a:xfrm>
                        <a:off x="2921000" y="3632200"/>
                        <a:ext cx="0" cy="1079500"/>
                      </a:xfrm>
                      <a:prstGeom prst="straightConnector1">
                        <a:avLst/>
                      </a:prstGeom>
                      <a:ln w="4762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>
                      <a:off x="3454400" y="3670300"/>
                      <a:ext cx="1346200" cy="0"/>
                    </a:xfrm>
                    <a:prstGeom prst="straightConnector1">
                      <a:avLst/>
                    </a:prstGeom>
                    <a:ln w="476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1600200" y="47244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59200" y="4686300"/>
                <a:ext cx="4386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1</a:t>
                </a:r>
                <a:endPara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969000" y="469900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8000" y="3336470"/>
              <a:ext cx="608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  <a:latin typeface="Comic Sans MS"/>
                  <a:cs typeface="Comic Sans MS"/>
                </a:rPr>
                <a:t>L</a:t>
              </a:r>
              <a:endParaRPr lang="en-US" sz="6000" dirty="0" smtClean="0">
                <a:latin typeface="Comic Sans MS"/>
                <a:cs typeface="Comic Sans MS"/>
              </a:endParaRPr>
            </a:p>
          </p:txBody>
        </p:sp>
        <p:cxnSp>
          <p:nvCxnSpPr>
            <p:cNvPr id="10" name="Straight Arrow Connector 9"/>
            <p:cNvCxnSpPr>
              <a:stCxn id="17" idx="3"/>
              <a:endCxn id="6" idx="1"/>
            </p:cNvCxnSpPr>
            <p:nvPr/>
          </p:nvCxnSpPr>
          <p:spPr>
            <a:xfrm flipV="1">
              <a:off x="1116460" y="3841750"/>
              <a:ext cx="725040" cy="255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(second L)  L)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490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setcar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(second L)  L)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900"/>
            <a:chOff x="2803964" y="3245151"/>
            <a:chExt cx="2182723" cy="723900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5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59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>
                <a:solidFill>
                  <a:srgbClr val="0000FF"/>
                </a:solidFill>
              </a:rPr>
              <a:t>L = (0  </a:t>
            </a:r>
            <a:r>
              <a:rPr lang="da-DK" sz="4800" dirty="0" smtClean="0">
                <a:solidFill>
                  <a:srgbClr val="0000FF"/>
                </a:solidFill>
              </a:rPr>
              <a:t>L  </a:t>
            </a:r>
            <a:r>
              <a:rPr lang="da-DK" sz="4800" dirty="0">
                <a:solidFill>
                  <a:srgbClr val="0000FF"/>
                </a:solidFill>
              </a:rPr>
              <a:t>2)</a:t>
            </a: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899"/>
            <a:chOff x="2803964" y="3245151"/>
            <a:chExt cx="2182723" cy="723899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49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6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97415" y="3245151"/>
            <a:ext cx="6756400" cy="2598241"/>
            <a:chOff x="1197415" y="3245150"/>
            <a:chExt cx="6756400" cy="2598241"/>
          </a:xfrm>
        </p:grpSpPr>
        <p:grpSp>
          <p:nvGrpSpPr>
            <p:cNvPr id="25" name="Group 24"/>
            <p:cNvGrpSpPr/>
            <p:nvPr/>
          </p:nvGrpSpPr>
          <p:grpSpPr>
            <a:xfrm>
              <a:off x="6861615" y="3269230"/>
              <a:ext cx="1092200" cy="1804720"/>
              <a:chOff x="6861615" y="3269230"/>
              <a:chExt cx="1092200" cy="18047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861615" y="3753150"/>
                <a:ext cx="1092200" cy="1320800"/>
                <a:chOff x="5232400" y="3416300"/>
                <a:chExt cx="1092200" cy="13208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232400" y="3416300"/>
                  <a:ext cx="1092200" cy="469900"/>
                  <a:chOff x="2794000" y="3390900"/>
                  <a:chExt cx="1092200" cy="4699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4000" y="33909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3365500" y="3441700"/>
                    <a:ext cx="482600" cy="381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499100" y="3657600"/>
                  <a:ext cx="0" cy="107950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6912415" y="326923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30915" y="3245150"/>
              <a:ext cx="2146300" cy="1778000"/>
              <a:chOff x="2530915" y="3245150"/>
              <a:chExt cx="2146300" cy="1778000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594415" y="32451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15115" y="32578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530915" y="3727750"/>
                <a:ext cx="2146300" cy="1295400"/>
                <a:chOff x="2654300" y="3416300"/>
                <a:chExt cx="2146300" cy="12954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2654300" y="3416300"/>
                  <a:ext cx="1092200" cy="1295400"/>
                  <a:chOff x="2654300" y="3416300"/>
                  <a:chExt cx="1092200" cy="12954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4300" y="3416300"/>
                    <a:ext cx="1092200" cy="469900"/>
                    <a:chOff x="1041400" y="3733800"/>
                    <a:chExt cx="1092200" cy="4699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0414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87500" y="3733800"/>
                      <a:ext cx="546100" cy="469900"/>
                    </a:xfrm>
                    <a:prstGeom prst="rect">
                      <a:avLst/>
                    </a:prstGeom>
                    <a:ln w="31750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921000" y="3632200"/>
                    <a:ext cx="0" cy="1079500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454400" y="3670300"/>
                  <a:ext cx="1346200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/>
            <p:cNvGrpSpPr/>
            <p:nvPr/>
          </p:nvGrpSpPr>
          <p:grpSpPr>
            <a:xfrm>
              <a:off x="4766115" y="3270550"/>
              <a:ext cx="961846" cy="1336139"/>
              <a:chOff x="4766115" y="3270550"/>
              <a:chExt cx="961846" cy="133613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766115" y="32705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86815" y="3283250"/>
                <a:ext cx="44114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/>
                  <a:t>∙</a:t>
                </a:r>
                <a:endParaRPr lang="en-US" sz="80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02615" y="3753150"/>
              <a:ext cx="1092200" cy="469900"/>
              <a:chOff x="1041400" y="3733800"/>
              <a:chExt cx="1092200" cy="4699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414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87500" y="3733800"/>
                <a:ext cx="546100" cy="469900"/>
              </a:xfrm>
              <a:prstGeom prst="rect">
                <a:avLst/>
              </a:prstGeom>
              <a:ln w="317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5502715" y="4007150"/>
              <a:ext cx="13462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530915" y="5048550"/>
              <a:ext cx="4897861" cy="794841"/>
              <a:chOff x="2530915" y="5048550"/>
              <a:chExt cx="4897861" cy="794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530915" y="50739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99715" y="5048550"/>
                <a:ext cx="5290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2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97415" y="3457420"/>
              <a:ext cx="1333500" cy="1015663"/>
              <a:chOff x="1197415" y="3457420"/>
              <a:chExt cx="1333500" cy="101566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197415" y="3457420"/>
                <a:ext cx="6084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rgbClr val="0000FF"/>
                    </a:solidFill>
                    <a:latin typeface="Comic Sans MS"/>
                    <a:cs typeface="Comic Sans MS"/>
                  </a:rPr>
                  <a:t>L</a:t>
                </a:r>
                <a:endParaRPr lang="en-US" sz="6000" dirty="0" smtClean="0">
                  <a:latin typeface="Comic Sans MS"/>
                  <a:cs typeface="Comic Sans MS"/>
                </a:endParaRPr>
              </a:p>
            </p:txBody>
          </p:sp>
          <p:cxnSp>
            <p:nvCxnSpPr>
              <p:cNvPr id="10" name="Straight Arrow Connector 9"/>
              <p:cNvCxnSpPr>
                <a:stCxn id="17" idx="3"/>
                <a:endCxn id="6" idx="1"/>
              </p:cNvCxnSpPr>
              <p:nvPr/>
            </p:nvCxnSpPr>
            <p:spPr>
              <a:xfrm flipV="1">
                <a:off x="1805875" y="3962700"/>
                <a:ext cx="725040" cy="255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69888" y="1435101"/>
            <a:ext cx="8520112" cy="1841500"/>
          </a:xfrm>
        </p:spPr>
        <p:txBody>
          <a:bodyPr/>
          <a:lstStyle/>
          <a:p>
            <a:r>
              <a:rPr lang="en-US" dirty="0" smtClean="0"/>
              <a:t>Lists are member of themselves:</a:t>
            </a:r>
          </a:p>
          <a:p>
            <a:pPr algn="ctr"/>
            <a:r>
              <a:rPr lang="da-DK" sz="4800" dirty="0">
                <a:solidFill>
                  <a:srgbClr val="0000FF"/>
                </a:solidFill>
              </a:rPr>
              <a:t>L = (0 </a:t>
            </a:r>
            <a:r>
              <a:rPr lang="da-DK" sz="4800" dirty="0" smtClean="0">
                <a:solidFill>
                  <a:srgbClr val="0000FF"/>
                </a:solidFill>
              </a:rPr>
              <a:t>(0 </a:t>
            </a:r>
            <a:r>
              <a:rPr lang="da-DK" sz="4800" dirty="0">
                <a:solidFill>
                  <a:srgbClr val="0000FF"/>
                </a:solidFill>
              </a:rPr>
              <a:t>(0</a:t>
            </a:r>
            <a:r>
              <a:rPr lang="da-DK" sz="4800" dirty="0" smtClean="0">
                <a:solidFill>
                  <a:srgbClr val="0000FF"/>
                </a:solidFill>
              </a:rPr>
              <a:t>…2) </a:t>
            </a:r>
            <a:r>
              <a:rPr lang="da-DK" sz="4800" dirty="0">
                <a:solidFill>
                  <a:srgbClr val="0000FF"/>
                </a:solidFill>
              </a:rPr>
              <a:t>2</a:t>
            </a:r>
            <a:r>
              <a:rPr lang="da-DK" sz="4800" dirty="0" smtClean="0">
                <a:solidFill>
                  <a:srgbClr val="0000FF"/>
                </a:solidFill>
              </a:rPr>
              <a:t>) 2)</a:t>
            </a:r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da-DK" sz="4800" dirty="0">
              <a:solidFill>
                <a:srgbClr val="0000FF"/>
              </a:solidFill>
            </a:endParaRPr>
          </a:p>
          <a:p>
            <a:pPr algn="ctr"/>
            <a:endParaRPr lang="en-US" sz="4800" dirty="0" smtClean="0">
              <a:solidFill>
                <a:srgbClr val="0000FF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03965" y="3245151"/>
            <a:ext cx="2182723" cy="723899"/>
            <a:chOff x="2803964" y="3245151"/>
            <a:chExt cx="2182723" cy="723899"/>
          </a:xfrm>
        </p:grpSpPr>
        <p:cxnSp>
          <p:nvCxnSpPr>
            <p:cNvPr id="63" name="Straight Arrow Connector 62"/>
            <p:cNvCxnSpPr>
              <a:endCxn id="57" idx="0"/>
            </p:cNvCxnSpPr>
            <p:nvPr/>
          </p:nvCxnSpPr>
          <p:spPr>
            <a:xfrm flipV="1">
              <a:off x="4981411" y="3270551"/>
              <a:ext cx="5276" cy="69849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0"/>
              <a:endCxn id="57" idx="0"/>
            </p:cNvCxnSpPr>
            <p:nvPr/>
          </p:nvCxnSpPr>
          <p:spPr>
            <a:xfrm>
              <a:off x="2814987" y="3245151"/>
              <a:ext cx="2171700" cy="254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0"/>
              <a:endCxn id="29" idx="0"/>
            </p:cNvCxnSpPr>
            <p:nvPr/>
          </p:nvCxnSpPr>
          <p:spPr>
            <a:xfrm flipV="1">
              <a:off x="2803964" y="3245151"/>
              <a:ext cx="11023" cy="482600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308100" y="249238"/>
            <a:ext cx="7569200" cy="1249362"/>
          </a:xfrm>
        </p:spPr>
        <p:txBody>
          <a:bodyPr/>
          <a:lstStyle/>
          <a:p>
            <a:r>
              <a:rPr lang="en-US" sz="4000" dirty="0" smtClean="0"/>
              <a:t>Self membership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82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9.7|7.9|10.1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6.9|1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5434</TotalTime>
  <Words>563</Words>
  <Application>Microsoft Macintosh PowerPoint</Application>
  <PresentationFormat>On-screen Show (4:3)</PresentationFormat>
  <Paragraphs>158</Paragraphs>
  <Slides>22</Slides>
  <Notes>21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1_Custom Design</vt:lpstr>
      <vt:lpstr>Equation</vt:lpstr>
      <vt:lpstr>PowerPoint Presentation</vt:lpstr>
      <vt:lpstr>Self application</vt:lpstr>
      <vt:lpstr>Sets &amp; Logical Formulas</vt:lpstr>
      <vt:lpstr>PowerPoint Presentation</vt:lpstr>
      <vt:lpstr>Self membership</vt:lpstr>
      <vt:lpstr>Self membership</vt:lpstr>
      <vt:lpstr>Self membership</vt:lpstr>
      <vt:lpstr>Self membership</vt:lpstr>
      <vt:lpstr>Self membership</vt:lpstr>
      <vt:lpstr>Self membership</vt:lpstr>
      <vt:lpstr>Self application</vt:lpstr>
      <vt:lpstr>Self application</vt:lpstr>
      <vt:lpstr>Self application</vt:lpstr>
      <vt:lpstr>Self application</vt:lpstr>
      <vt:lpstr>Russell’s Paradox</vt:lpstr>
      <vt:lpstr>Disaster: Math is broken!</vt:lpstr>
      <vt:lpstr>...but paradox is buggy</vt:lpstr>
      <vt:lpstr>...but paradox is buggy</vt:lpstr>
      <vt:lpstr>Zermelo-Frankel Set Theory</vt:lpstr>
      <vt:lpstr>Some Axioms of Set Theory</vt:lpstr>
      <vt:lpstr>Zermelo-Frankel Set Theory</vt:lpstr>
      <vt:lpstr>Zermelo-Frankel Set Theory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471</cp:revision>
  <cp:lastPrinted>2013-03-04T14:57:27Z</cp:lastPrinted>
  <dcterms:created xsi:type="dcterms:W3CDTF">2011-02-18T03:43:54Z</dcterms:created>
  <dcterms:modified xsi:type="dcterms:W3CDTF">2013-03-04T15:19:00Z</dcterms:modified>
</cp:coreProperties>
</file>