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16"/>
  </p:notesMasterIdLst>
  <p:handoutMasterIdLst>
    <p:handoutMasterId r:id="rId17"/>
  </p:handoutMasterIdLst>
  <p:sldIdLst>
    <p:sldId id="388" r:id="rId2"/>
    <p:sldId id="439" r:id="rId3"/>
    <p:sldId id="426" r:id="rId4"/>
    <p:sldId id="427" r:id="rId5"/>
    <p:sldId id="431" r:id="rId6"/>
    <p:sldId id="432" r:id="rId7"/>
    <p:sldId id="433" r:id="rId8"/>
    <p:sldId id="434" r:id="rId9"/>
    <p:sldId id="440" r:id="rId10"/>
    <p:sldId id="435" r:id="rId11"/>
    <p:sldId id="436" r:id="rId12"/>
    <p:sldId id="437" r:id="rId13"/>
    <p:sldId id="438" r:id="rId14"/>
    <p:sldId id="402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135" d="100"/>
          <a:sy n="135" d="100"/>
        </p:scale>
        <p:origin x="-4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7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46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84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5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9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3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7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76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9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5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SATfctr</a:t>
            </a:r>
            <a:r>
              <a:rPr lang="en-US" dirty="0" smtClean="0"/>
              <a:t>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SATfctr</a:t>
            </a:r>
            <a:r>
              <a:rPr lang="en-US" dirty="0" smtClean="0"/>
              <a:t>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SATfctr</a:t>
            </a:r>
            <a:r>
              <a:rPr lang="en-US" dirty="0" smtClean="0"/>
              <a:t>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85994" y="64770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90" r:id="rId5"/>
    <p:sldLayoutId id="2147483685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dirty="0" smtClean="0"/>
              <a:t>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209800"/>
            <a:ext cx="8181975" cy="2590800"/>
          </a:xfrm>
        </p:spPr>
        <p:txBody>
          <a:bodyPr/>
          <a:lstStyle/>
          <a:p>
            <a:pPr eaLnBrk="1" hangingPunct="1"/>
            <a:r>
              <a:rPr lang="en-US" sz="7200" b="1" dirty="0" smtClean="0"/>
              <a:t>Factoring reduces to SAT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695587" y="5417403"/>
            <a:ext cx="234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333FF"/>
                </a:solidFill>
                <a:latin typeface="+mj-lt"/>
              </a:rPr>
              <a:t>n ::</a:t>
            </a:r>
            <a:r>
              <a:rPr lang="en-US" sz="4800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err="1" smtClean="0">
                <a:solidFill>
                  <a:srgbClr val="3333FF"/>
                </a:solidFill>
                <a:latin typeface="+mj-lt"/>
              </a:rPr>
              <a:t>pq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695587" y="5417403"/>
            <a:ext cx="234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333FF"/>
                </a:solidFill>
                <a:latin typeface="+mj-lt"/>
              </a:rPr>
              <a:t>n ::</a:t>
            </a:r>
            <a:r>
              <a:rPr lang="en-US" sz="4800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err="1" smtClean="0">
                <a:solidFill>
                  <a:srgbClr val="3333FF"/>
                </a:solidFill>
                <a:latin typeface="+mj-lt"/>
              </a:rPr>
              <a:t>pq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19200" y="5715000"/>
            <a:ext cx="576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after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2k</a:t>
            </a:r>
            <a:r>
              <a:rPr lang="en-US" sz="4400" dirty="0" smtClean="0">
                <a:latin typeface="+mj-lt"/>
              </a:rPr>
              <a:t> SAT tests…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76200" y="2438400"/>
            <a:ext cx="486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p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8000"/>
                </a:solidFill>
                <a:latin typeface="+mj-lt"/>
              </a:rPr>
              <a:t>q</a:t>
            </a:r>
            <a:endParaRPr lang="en-US" sz="4400" dirty="0" smtClean="0">
              <a:solidFill>
                <a:srgbClr val="008000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7314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n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438400"/>
            <a:ext cx="435135" cy="3048000"/>
            <a:chOff x="1219200" y="2387024"/>
            <a:chExt cx="435135" cy="3048000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35135" cy="1270576"/>
              <a:chOff x="1143000" y="2387024"/>
              <a:chExt cx="435135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43000" y="2753380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143000" y="3134380"/>
                <a:ext cx="3463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19200" y="3768804"/>
              <a:ext cx="403826" cy="1666220"/>
              <a:chOff x="1219200" y="3768804"/>
              <a:chExt cx="403826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19200" y="3768804"/>
                <a:ext cx="403826" cy="1295400"/>
                <a:chOff x="1143000" y="2321004"/>
                <a:chExt cx="403826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151207" y="232100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143000" y="2712184"/>
                  <a:ext cx="4038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008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143000" y="3093184"/>
                  <a:ext cx="3463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00"/>
                      </a:solidFill>
                      <a:latin typeface="+mj-lt"/>
                    </a:rPr>
                    <a:t>1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19200" y="4911804"/>
                <a:ext cx="403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8000"/>
                    </a:solidFill>
                    <a:latin typeface="+mj-lt"/>
                  </a:rPr>
                  <a:t>0</a:t>
                </a: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762000" y="5562600"/>
            <a:ext cx="7472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found the factors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p</a:t>
            </a:r>
            <a:r>
              <a:rPr lang="en-US" sz="5400" dirty="0" err="1" smtClean="0">
                <a:latin typeface="+mj-lt"/>
              </a:rPr>
              <a:t>,</a:t>
            </a:r>
            <a:r>
              <a:rPr lang="en-US" sz="5400" dirty="0" err="1" smtClean="0">
                <a:solidFill>
                  <a:srgbClr val="0000E5"/>
                </a:solidFill>
                <a:latin typeface="+mj-lt"/>
              </a:rPr>
              <a:t>q</a:t>
            </a:r>
            <a:r>
              <a:rPr lang="en-US" sz="5400" dirty="0" smtClean="0">
                <a:solidFill>
                  <a:srgbClr val="0000E5"/>
                </a:solidFill>
                <a:latin typeface="+mj-lt"/>
              </a:rPr>
              <a:t> </a:t>
            </a:r>
            <a:r>
              <a:rPr lang="en-US" sz="5400" dirty="0" smtClean="0">
                <a:solidFill>
                  <a:srgbClr val="930093"/>
                </a:solidFill>
                <a:latin typeface="+mj-lt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76400"/>
            <a:ext cx="8915400" cy="3429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SAT-solvers work on formulas. </a:t>
            </a:r>
          </a:p>
          <a:p>
            <a:pPr eaLnBrk="1" hangingPunct="1"/>
            <a:r>
              <a:rPr lang="en-US" sz="4400" dirty="0" smtClean="0"/>
              <a:t>But there’s a simple trick to find</a:t>
            </a:r>
          </a:p>
          <a:p>
            <a:pPr eaLnBrk="1" hangingPunct="1"/>
            <a:r>
              <a:rPr lang="en-US" sz="4400" dirty="0" smtClean="0"/>
              <a:t>an </a:t>
            </a:r>
            <a:r>
              <a:rPr lang="en-US" sz="4400" dirty="0" err="1" smtClean="0">
                <a:solidFill>
                  <a:srgbClr val="0000CC"/>
                </a:solidFill>
              </a:rPr>
              <a:t>equi-satisfiable</a:t>
            </a:r>
            <a:r>
              <a:rPr lang="en-US" sz="4400" dirty="0" smtClean="0"/>
              <a:t> formula</a:t>
            </a:r>
          </a:p>
          <a:p>
            <a:pPr eaLnBrk="1" hangingPunct="1"/>
            <a:r>
              <a:rPr lang="en-US" sz="4400" dirty="0" smtClean="0"/>
              <a:t>about the same size as circuit.</a:t>
            </a:r>
            <a:endParaRPr lang="en-US" sz="4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dirty="0" smtClean="0"/>
              <a:t>.</a:t>
            </a:r>
            <a:fld id="{F389C0C6-D6B8-4BCF-9EE6-7CFCBB0EDCA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does SAT-solver break it?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625235" y="2133600"/>
            <a:ext cx="974965" cy="1447800"/>
            <a:chOff x="625235" y="2133600"/>
            <a:chExt cx="974965" cy="1447800"/>
          </a:xfrm>
        </p:grpSpPr>
        <p:sp>
          <p:nvSpPr>
            <p:cNvPr id="34" name="Left Brace 33"/>
            <p:cNvSpPr/>
            <p:nvPr/>
          </p:nvSpPr>
          <p:spPr bwMode="auto">
            <a:xfrm>
              <a:off x="1219200" y="21336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5235" y="2438400"/>
              <a:ext cx="5177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>
                  <a:solidFill>
                    <a:srgbClr val="0000E5"/>
                  </a:solidFill>
                  <a:latin typeface="+mj-lt"/>
                </a:rPr>
                <a:t>x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5800" y="3886200"/>
            <a:ext cx="914400" cy="1447800"/>
            <a:chOff x="685800" y="3886200"/>
            <a:chExt cx="914400" cy="1447800"/>
          </a:xfrm>
        </p:grpSpPr>
        <p:sp>
          <p:nvSpPr>
            <p:cNvPr id="33" name="Left Brace 32"/>
            <p:cNvSpPr/>
            <p:nvPr/>
          </p:nvSpPr>
          <p:spPr bwMode="auto">
            <a:xfrm>
              <a:off x="1219200" y="38862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5800" y="4183559"/>
              <a:ext cx="4783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E5"/>
                  </a:solidFill>
                  <a:latin typeface="+mj-lt"/>
                </a:rPr>
                <a:t>y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05600" y="1981200"/>
            <a:ext cx="1403009" cy="3505200"/>
            <a:chOff x="6705600" y="1981200"/>
            <a:chExt cx="1403009" cy="3505200"/>
          </a:xfrm>
        </p:grpSpPr>
        <p:sp>
          <p:nvSpPr>
            <p:cNvPr id="41" name="TextBox 40"/>
            <p:cNvSpPr txBox="1"/>
            <p:nvPr/>
          </p:nvSpPr>
          <p:spPr>
            <a:xfrm>
              <a:off x="7156355" y="3192959"/>
              <a:ext cx="95225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x</a:t>
              </a:r>
              <a:r>
                <a:rPr lang="en-US" sz="4400" dirty="0" err="1" smtClean="0">
                  <a:solidFill>
                    <a:srgbClr val="0000E5"/>
                  </a:solidFill>
                  <a:latin typeface="Symbol" charset="2"/>
                  <a:cs typeface="Symbol" charset="2"/>
                </a:rPr>
                <a:t>⋅</a:t>
              </a:r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y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  <p:sp>
          <p:nvSpPr>
            <p:cNvPr id="42" name="Right Brace 41"/>
            <p:cNvSpPr/>
            <p:nvPr/>
          </p:nvSpPr>
          <p:spPr bwMode="auto">
            <a:xfrm>
              <a:off x="6705600" y="1981200"/>
              <a:ext cx="304800" cy="3505200"/>
            </a:xfrm>
            <a:prstGeom prst="rightBrac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2362200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438400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886200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00200" y="1295400"/>
            <a:ext cx="4876800" cy="4114800"/>
            <a:chOff x="1600200" y="1295400"/>
            <a:chExt cx="4876800" cy="411480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5867400" y="38846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diamond" w="lg" len="lg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5867400" y="43418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diamond" w="lg" len="lg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5867400" y="4799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diamond" w="lg" len="lg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5867400" y="52562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diamond" w="lg" len="lg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5867400" y="2132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diamond" w="lg" len="lg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5867400" y="25892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diamond" w="lg" len="lg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5867400" y="30464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diamond" w="lg" len="lg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5867400" y="35036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diamond" w="lg" len="lg"/>
            </a:ln>
            <a:effectLst/>
          </p:spPr>
        </p:cxnSp>
        <p:grpSp>
          <p:nvGrpSpPr>
            <p:cNvPr id="15" name="Group 14"/>
            <p:cNvGrpSpPr/>
            <p:nvPr/>
          </p:nvGrpSpPr>
          <p:grpSpPr>
            <a:xfrm>
              <a:off x="1600200" y="1295400"/>
              <a:ext cx="4267200" cy="4114800"/>
              <a:chOff x="1600200" y="1295400"/>
              <a:chExt cx="4267200" cy="41148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600200" y="2284412"/>
                <a:ext cx="609600" cy="2898776"/>
                <a:chOff x="1600200" y="2284412"/>
                <a:chExt cx="609600" cy="2898776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 bwMode="auto">
                <a:xfrm>
                  <a:off x="1600200" y="4038600"/>
                  <a:ext cx="609600" cy="158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lg" len="lg"/>
                </a:ln>
                <a:effectLst/>
              </p:spPr>
            </p:cxnSp>
            <p:cxnSp>
              <p:nvCxnSpPr>
                <p:cNvPr id="12" name="Straight Arrow Connector 11"/>
                <p:cNvCxnSpPr/>
                <p:nvPr/>
              </p:nvCxnSpPr>
              <p:spPr bwMode="auto">
                <a:xfrm>
                  <a:off x="1600200" y="4419600"/>
                  <a:ext cx="609600" cy="158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lg" len="lg"/>
                </a:ln>
                <a:effectLst/>
              </p:spPr>
            </p:cxnSp>
            <p:cxnSp>
              <p:nvCxnSpPr>
                <p:cNvPr id="21" name="Straight Arrow Connector 20"/>
                <p:cNvCxnSpPr/>
                <p:nvPr/>
              </p:nvCxnSpPr>
              <p:spPr bwMode="auto">
                <a:xfrm>
                  <a:off x="1600200" y="4800600"/>
                  <a:ext cx="609600" cy="158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lg" len="lg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 bwMode="auto">
                <a:xfrm>
                  <a:off x="1600200" y="5181600"/>
                  <a:ext cx="609600" cy="158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lg" len="lg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 bwMode="auto">
                <a:xfrm>
                  <a:off x="1600200" y="2284412"/>
                  <a:ext cx="609600" cy="158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lg" len="lg"/>
                </a:ln>
                <a:effectLst/>
              </p:spPr>
            </p:cxnSp>
            <p:cxnSp>
              <p:nvCxnSpPr>
                <p:cNvPr id="24" name="Straight Arrow Connector 23"/>
                <p:cNvCxnSpPr/>
                <p:nvPr/>
              </p:nvCxnSpPr>
              <p:spPr bwMode="auto">
                <a:xfrm>
                  <a:off x="1600200" y="2665412"/>
                  <a:ext cx="609600" cy="158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lg" len="lg"/>
                </a:ln>
                <a:effectLst/>
              </p:spPr>
            </p:cxnSp>
            <p:cxnSp>
              <p:nvCxnSpPr>
                <p:cNvPr id="25" name="Straight Arrow Connector 24"/>
                <p:cNvCxnSpPr/>
                <p:nvPr/>
              </p:nvCxnSpPr>
              <p:spPr bwMode="auto">
                <a:xfrm>
                  <a:off x="1600200" y="3046412"/>
                  <a:ext cx="609600" cy="158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lg" len="lg"/>
                </a:ln>
                <a:effectLst/>
              </p:spPr>
            </p:cxnSp>
            <p:cxnSp>
              <p:nvCxnSpPr>
                <p:cNvPr id="26" name="Straight Arrow Connector 25"/>
                <p:cNvCxnSpPr/>
                <p:nvPr/>
              </p:nvCxnSpPr>
              <p:spPr bwMode="auto">
                <a:xfrm>
                  <a:off x="1600200" y="3427412"/>
                  <a:ext cx="609600" cy="1588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oval" w="lg" len="lg"/>
                </a:ln>
                <a:effectLst/>
              </p:spPr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2209800" y="1295400"/>
                <a:ext cx="3657600" cy="4114800"/>
                <a:chOff x="2209800" y="1295400"/>
                <a:chExt cx="3657600" cy="4114800"/>
              </a:xfrm>
            </p:grpSpPr>
            <p:sp>
              <p:nvSpPr>
                <p:cNvPr id="5" name="Rectangle 4"/>
                <p:cNvSpPr/>
                <p:nvPr/>
              </p:nvSpPr>
              <p:spPr bwMode="auto">
                <a:xfrm>
                  <a:off x="2209800" y="1981200"/>
                  <a:ext cx="3657600" cy="342900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286000" y="1295400"/>
                  <a:ext cx="3384661" cy="58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>
                      <a:latin typeface="+mj-lt"/>
                    </a:rPr>
                    <a:t>multiplier circuit</a:t>
                  </a:r>
                </a:p>
              </p:txBody>
            </p:sp>
          </p:grpSp>
        </p:grp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4245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490978"/>
              </p:ext>
            </p:extLst>
          </p:nvPr>
        </p:nvGraphicFramePr>
        <p:xfrm>
          <a:off x="2324100" y="4724400"/>
          <a:ext cx="33940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6" imgW="1130300" imgH="609600" progId="Equation.DSMT4">
                  <p:embed/>
                </p:oleObj>
              </mc:Choice>
              <mc:Fallback>
                <p:oleObj name="Equation" r:id="rId6" imgW="1130300" imgH="60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24100" y="4724400"/>
                        <a:ext cx="3394075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35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09800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600200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600200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867400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867400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867400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867400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600200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600200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600200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600200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6002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600200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867400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867400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867400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867400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625235" y="2133600"/>
            <a:ext cx="974965" cy="1447800"/>
            <a:chOff x="625235" y="2133600"/>
            <a:chExt cx="974965" cy="1447800"/>
          </a:xfrm>
        </p:grpSpPr>
        <p:sp>
          <p:nvSpPr>
            <p:cNvPr id="34" name="Left Brace 33"/>
            <p:cNvSpPr/>
            <p:nvPr/>
          </p:nvSpPr>
          <p:spPr bwMode="auto">
            <a:xfrm>
              <a:off x="1219200" y="21336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5235" y="2438400"/>
              <a:ext cx="486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5800" y="3886200"/>
            <a:ext cx="914400" cy="1447800"/>
            <a:chOff x="685800" y="3886200"/>
            <a:chExt cx="914400" cy="1447800"/>
          </a:xfrm>
        </p:grpSpPr>
        <p:sp>
          <p:nvSpPr>
            <p:cNvPr id="33" name="Left Brace 32"/>
            <p:cNvSpPr/>
            <p:nvPr/>
          </p:nvSpPr>
          <p:spPr bwMode="auto">
            <a:xfrm>
              <a:off x="1219200" y="3886200"/>
              <a:ext cx="381000" cy="1447800"/>
            </a:xfrm>
            <a:prstGeom prst="leftBrace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5800" y="4183559"/>
              <a:ext cx="4783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2362200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438400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886200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86000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705600" y="1981200"/>
            <a:ext cx="1371600" cy="3505200"/>
            <a:chOff x="6705600" y="1981200"/>
            <a:chExt cx="1371600" cy="3505200"/>
          </a:xfrm>
        </p:grpSpPr>
        <p:sp>
          <p:nvSpPr>
            <p:cNvPr id="41" name="TextBox 40"/>
            <p:cNvSpPr txBox="1"/>
            <p:nvPr/>
          </p:nvSpPr>
          <p:spPr>
            <a:xfrm>
              <a:off x="7156355" y="3192959"/>
              <a:ext cx="9208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p</a:t>
              </a:r>
              <a:r>
                <a:rPr lang="en-US" sz="4400" dirty="0" err="1" smtClean="0">
                  <a:solidFill>
                    <a:srgbClr val="0000E5"/>
                  </a:solidFill>
                  <a:latin typeface="Symbol" charset="2"/>
                  <a:cs typeface="Symbol" charset="2"/>
                </a:rPr>
                <a:t>⋅</a:t>
              </a:r>
              <a:r>
                <a:rPr lang="en-US" sz="4400" dirty="0" err="1" smtClean="0">
                  <a:solidFill>
                    <a:srgbClr val="0000E5"/>
                  </a:solidFill>
                  <a:latin typeface="+mj-lt"/>
                </a:rPr>
                <a:t>q</a:t>
              </a:r>
              <a:endParaRPr lang="en-US" sz="4400" dirty="0" smtClean="0">
                <a:solidFill>
                  <a:srgbClr val="0000E5"/>
                </a:solidFill>
                <a:latin typeface="+mj-lt"/>
              </a:endParaRPr>
            </a:p>
          </p:txBody>
        </p:sp>
        <p:sp>
          <p:nvSpPr>
            <p:cNvPr id="42" name="Right Brace 41"/>
            <p:cNvSpPr/>
            <p:nvPr/>
          </p:nvSpPr>
          <p:spPr bwMode="auto">
            <a:xfrm>
              <a:off x="6705600" y="1981200"/>
              <a:ext cx="304800" cy="3505200"/>
            </a:xfrm>
            <a:prstGeom prst="rightBrace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437620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4" name="Left Brace 33"/>
          <p:cNvSpPr/>
          <p:nvPr/>
        </p:nvSpPr>
        <p:spPr bwMode="auto">
          <a:xfrm>
            <a:off x="670165" y="21336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5342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5695587" y="5417403"/>
            <a:ext cx="234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333FF"/>
                </a:solidFill>
                <a:latin typeface="+mj-lt"/>
              </a:rPr>
              <a:t>n ::</a:t>
            </a:r>
            <a:r>
              <a:rPr lang="en-US" sz="4800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err="1" smtClean="0">
                <a:solidFill>
                  <a:srgbClr val="3333FF"/>
                </a:solidFill>
                <a:latin typeface="+mj-lt"/>
              </a:rPr>
              <a:t>pq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5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51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52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5695587" y="5417403"/>
            <a:ext cx="234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333FF"/>
                </a:solidFill>
                <a:latin typeface="+mj-lt"/>
              </a:rPr>
              <a:t>n ::</a:t>
            </a:r>
            <a:r>
              <a:rPr lang="en-US" sz="4800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err="1" smtClean="0">
                <a:solidFill>
                  <a:srgbClr val="3333FF"/>
                </a:solidFill>
                <a:latin typeface="+mj-lt"/>
              </a:rPr>
              <a:t>pq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695587" y="5417403"/>
            <a:ext cx="234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333FF"/>
                </a:solidFill>
                <a:latin typeface="+mj-lt"/>
              </a:rPr>
              <a:t>n ::</a:t>
            </a:r>
            <a:r>
              <a:rPr lang="en-US" sz="4800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err="1" smtClean="0">
                <a:solidFill>
                  <a:srgbClr val="3333FF"/>
                </a:solidFill>
                <a:latin typeface="+mj-lt"/>
              </a:rPr>
              <a:t>pq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90600" y="2362200"/>
            <a:ext cx="381000" cy="3114020"/>
            <a:chOff x="1295400" y="2362200"/>
            <a:chExt cx="381000" cy="3114020"/>
          </a:xfrm>
        </p:grpSpPr>
        <p:grpSp>
          <p:nvGrpSpPr>
            <p:cNvPr id="10" name="Group 51"/>
            <p:cNvGrpSpPr/>
            <p:nvPr/>
          </p:nvGrpSpPr>
          <p:grpSpPr>
            <a:xfrm>
              <a:off x="1295400" y="2362200"/>
              <a:ext cx="381000" cy="1295400"/>
              <a:chOff x="1219200" y="2362200"/>
              <a:chExt cx="381000" cy="12954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27407" y="23622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15" name="Group 5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52" name="Oval 5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695587" y="5417403"/>
            <a:ext cx="234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333FF"/>
                </a:solidFill>
                <a:latin typeface="+mj-lt"/>
              </a:rPr>
              <a:t>n ::</a:t>
            </a:r>
            <a:r>
              <a:rPr lang="en-US" sz="4800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err="1" smtClean="0">
                <a:solidFill>
                  <a:srgbClr val="3333FF"/>
                </a:solidFill>
                <a:latin typeface="+mj-lt"/>
              </a:rPr>
              <a:t>pq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435135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FF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62" name="Oval 61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+mj-lt"/>
                </a:rPr>
                <a:t>SAT?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695587" y="5417403"/>
            <a:ext cx="234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333FF"/>
                </a:solidFill>
                <a:latin typeface="+mj-lt"/>
              </a:rPr>
              <a:t>n ::</a:t>
            </a:r>
            <a:r>
              <a:rPr lang="en-US" sz="4800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err="1" smtClean="0">
                <a:solidFill>
                  <a:srgbClr val="3333FF"/>
                </a:solidFill>
                <a:latin typeface="+mj-lt"/>
              </a:rPr>
              <a:t>pq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SAT-solver break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SATfctr</a:t>
            </a:r>
            <a:r>
              <a:rPr lang="en-US" sz="1200" dirty="0" smtClean="0"/>
              <a:t>.‹#›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9365" y="1981200"/>
            <a:ext cx="3657600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279765" y="4038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79765" y="4419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546965" y="3884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5546965" y="43418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546965" y="4799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546965" y="5256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279765" y="4800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79765" y="5181600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279765" y="2284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279765" y="2665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2797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279765" y="3427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546965" y="21320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546965" y="25892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46965" y="30464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5546965" y="3503612"/>
            <a:ext cx="609600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diamond" w="lg" len="lg"/>
          </a:ln>
          <a:effectLst/>
        </p:spPr>
      </p:cxnSp>
      <p:sp>
        <p:nvSpPr>
          <p:cNvPr id="33" name="Left Brace 32"/>
          <p:cNvSpPr/>
          <p:nvPr/>
        </p:nvSpPr>
        <p:spPr bwMode="auto">
          <a:xfrm>
            <a:off x="670165" y="3886200"/>
            <a:ext cx="381000" cy="1447800"/>
          </a:xfrm>
          <a:prstGeom prst="leftBrace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2438400"/>
            <a:ext cx="517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x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6765" y="4183559"/>
            <a:ext cx="478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0000E5"/>
                </a:solidFill>
                <a:latin typeface="+mj-lt"/>
              </a:rPr>
              <a:t>y</a:t>
            </a:r>
            <a:endParaRPr lang="en-US" sz="4400" dirty="0" smtClean="0">
              <a:solidFill>
                <a:srgbClr val="0000E5"/>
              </a:solidFill>
              <a:latin typeface="+mj-lt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2041765" y="2209800"/>
            <a:ext cx="1661519" cy="1295400"/>
            <a:chOff x="2362200" y="2209800"/>
            <a:chExt cx="1661519" cy="1295400"/>
          </a:xfrm>
        </p:grpSpPr>
        <p:sp>
          <p:nvSpPr>
            <p:cNvPr id="39" name="Right Brace 38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2117965" y="3962400"/>
            <a:ext cx="1661519" cy="1295400"/>
            <a:chOff x="2362200" y="2209800"/>
            <a:chExt cx="1661519" cy="1295400"/>
          </a:xfrm>
        </p:grpSpPr>
        <p:sp>
          <p:nvSpPr>
            <p:cNvPr id="43" name="Right Brace 42"/>
            <p:cNvSpPr/>
            <p:nvPr/>
          </p:nvSpPr>
          <p:spPr bwMode="auto">
            <a:xfrm>
              <a:off x="2362200" y="2209800"/>
              <a:ext cx="304800" cy="1295400"/>
            </a:xfrm>
            <a:prstGeom prst="righ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2514600"/>
              <a:ext cx="128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0000E5"/>
                  </a:solidFill>
                  <a:latin typeface="+mj-lt"/>
                </a:rPr>
                <a:t>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3565765" y="2133600"/>
            <a:ext cx="1856053" cy="3124200"/>
            <a:chOff x="3935147" y="2057400"/>
            <a:chExt cx="1856053" cy="3124200"/>
          </a:xfrm>
        </p:grpSpPr>
        <p:sp>
          <p:nvSpPr>
            <p:cNvPr id="45" name="Left Brace 44"/>
            <p:cNvSpPr/>
            <p:nvPr/>
          </p:nvSpPr>
          <p:spPr bwMode="auto">
            <a:xfrm>
              <a:off x="5410200" y="2057400"/>
              <a:ext cx="381000" cy="3124200"/>
            </a:xfrm>
            <a:prstGeom prst="leftBrac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E5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5147" y="3301424"/>
              <a:ext cx="153098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E5"/>
                  </a:solidFill>
                  <a:latin typeface="+mj-lt"/>
                </a:rPr>
                <a:t>2k</a:t>
              </a:r>
              <a:r>
                <a:rPr lang="en-US" sz="3200" dirty="0" smtClean="0">
                  <a:latin typeface="+mj-lt"/>
                </a:rPr>
                <a:t> bits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965565" y="1295400"/>
            <a:ext cx="33846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multiplier circuit</a:t>
            </a:r>
          </a:p>
        </p:txBody>
      </p:sp>
      <p:grpSp>
        <p:nvGrpSpPr>
          <p:cNvPr id="8" name="Group 48"/>
          <p:cNvGrpSpPr/>
          <p:nvPr/>
        </p:nvGrpSpPr>
        <p:grpSpPr>
          <a:xfrm>
            <a:off x="5459915" y="1320224"/>
            <a:ext cx="3058850" cy="4089976"/>
            <a:chOff x="5780350" y="1320224"/>
            <a:chExt cx="3058850" cy="4089976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553200" y="2057400"/>
              <a:ext cx="1219200" cy="33528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2310" y="3225224"/>
              <a:ext cx="94649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=</a:t>
              </a:r>
              <a:r>
                <a:rPr lang="en-US" sz="3200" dirty="0" smtClean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n?</a:t>
              </a:r>
              <a:endParaRPr lang="en-US" sz="3200" dirty="0" smtClean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80350" y="1320224"/>
              <a:ext cx="3058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+mj-lt"/>
                </a:rPr>
                <a:t>equality circuit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7772400" y="3656012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>
            <a:off x="905156" y="1905000"/>
            <a:ext cx="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0</a:t>
            </a:r>
          </a:p>
        </p:txBody>
      </p:sp>
      <p:grpSp>
        <p:nvGrpSpPr>
          <p:cNvPr id="9" name="Group 48"/>
          <p:cNvGrpSpPr/>
          <p:nvPr/>
        </p:nvGrpSpPr>
        <p:grpSpPr>
          <a:xfrm>
            <a:off x="914400" y="2387024"/>
            <a:ext cx="457200" cy="3089196"/>
            <a:chOff x="1219200" y="2387024"/>
            <a:chExt cx="457200" cy="3089196"/>
          </a:xfrm>
        </p:grpSpPr>
        <p:grpSp>
          <p:nvGrpSpPr>
            <p:cNvPr id="10" name="Group 51"/>
            <p:cNvGrpSpPr/>
            <p:nvPr/>
          </p:nvGrpSpPr>
          <p:grpSpPr>
            <a:xfrm>
              <a:off x="1219200" y="2387024"/>
              <a:ext cx="448993" cy="1270576"/>
              <a:chOff x="1143000" y="2387024"/>
              <a:chExt cx="448993" cy="1270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143000" y="2387024"/>
                <a:ext cx="369412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2753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219200" y="313438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  <p:grpSp>
          <p:nvGrpSpPr>
            <p:cNvPr id="13" name="Group 58"/>
            <p:cNvGrpSpPr/>
            <p:nvPr/>
          </p:nvGrpSpPr>
          <p:grpSpPr>
            <a:xfrm>
              <a:off x="1295400" y="3810000"/>
              <a:ext cx="381000" cy="1666220"/>
              <a:chOff x="1295400" y="3810000"/>
              <a:chExt cx="381000" cy="1666220"/>
            </a:xfrm>
          </p:grpSpPr>
          <p:grpSp>
            <p:nvGrpSpPr>
              <p:cNvPr id="14" name="Group 52"/>
              <p:cNvGrpSpPr/>
              <p:nvPr/>
            </p:nvGrpSpPr>
            <p:grpSpPr>
              <a:xfrm>
                <a:off x="1295400" y="3810000"/>
                <a:ext cx="381000" cy="1295400"/>
                <a:chOff x="1219200" y="2362200"/>
                <a:chExt cx="381000" cy="1295400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1227407" y="236220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219200" y="2753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19200" y="3134380"/>
                  <a:ext cx="372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FF"/>
                      </a:solidFill>
                      <a:latin typeface="+mj-lt"/>
                    </a:rPr>
                    <a:t>?</a:t>
                  </a: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1295400" y="4953000"/>
                <a:ext cx="372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FF"/>
                    </a:solidFill>
                    <a:latin typeface="+mj-lt"/>
                  </a:rPr>
                  <a:t>?</a:t>
                </a:r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5695587" y="5417403"/>
            <a:ext cx="2340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3333FF"/>
                </a:solidFill>
                <a:latin typeface="+mj-lt"/>
              </a:rPr>
              <a:t>n ::</a:t>
            </a:r>
            <a:r>
              <a:rPr lang="en-US" sz="4800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err="1" smtClean="0">
                <a:solidFill>
                  <a:srgbClr val="3333FF"/>
                </a:solidFill>
                <a:latin typeface="+mj-lt"/>
              </a:rPr>
              <a:t>pq</a:t>
            </a:r>
            <a:endParaRPr lang="en-US" sz="4800" dirty="0" smtClean="0">
              <a:solidFill>
                <a:srgbClr val="3333FF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8001000" y="2971800"/>
            <a:ext cx="1128459" cy="1295400"/>
            <a:chOff x="8001000" y="2971800"/>
            <a:chExt cx="1128459" cy="1295400"/>
          </a:xfrm>
        </p:grpSpPr>
        <p:sp>
          <p:nvSpPr>
            <p:cNvPr id="66" name="Oval 65"/>
            <p:cNvSpPr/>
            <p:nvPr/>
          </p:nvSpPr>
          <p:spPr bwMode="auto">
            <a:xfrm>
              <a:off x="8077200" y="2971800"/>
              <a:ext cx="914400" cy="1295400"/>
            </a:xfrm>
            <a:prstGeom prst="ellips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01000" y="3362980"/>
              <a:ext cx="11284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+mj-lt"/>
                </a:rPr>
                <a:t>SAT?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44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537</Words>
  <Application>Microsoft Macintosh PowerPoint</Application>
  <PresentationFormat>On-screen Show (4:3)</PresentationFormat>
  <Paragraphs>229</Paragraphs>
  <Slides>14</Slides>
  <Notes>12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6.042 Lecture Template</vt:lpstr>
      <vt:lpstr>Equation</vt:lpstr>
      <vt:lpstr>PowerPoint Presentation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Why does SAT-solver break it?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409</cp:revision>
  <cp:lastPrinted>2012-03-12T03:10:14Z</cp:lastPrinted>
  <dcterms:created xsi:type="dcterms:W3CDTF">2011-03-07T17:33:28Z</dcterms:created>
  <dcterms:modified xsi:type="dcterms:W3CDTF">2013-03-10T22:51:22Z</dcterms:modified>
</cp:coreProperties>
</file>