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739" r:id="rId3"/>
    <p:sldId id="799" r:id="rId4"/>
    <p:sldId id="736" r:id="rId5"/>
    <p:sldId id="795" r:id="rId6"/>
    <p:sldId id="789" r:id="rId7"/>
    <p:sldId id="798" r:id="rId8"/>
    <p:sldId id="793" r:id="rId9"/>
    <p:sldId id="797" r:id="rId10"/>
    <p:sldId id="790" r:id="rId11"/>
    <p:sldId id="791" r:id="rId12"/>
    <p:sldId id="738" r:id="rId13"/>
    <p:sldId id="794" r:id="rId14"/>
    <p:sldId id="792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1008" y="-104"/>
      </p:cViewPr>
      <p:guideLst>
        <p:guide orient="horz" pos="210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3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10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12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2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3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4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5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7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8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1.bin"/><Relationship Id="rId13" Type="http://schemas.openxmlformats.org/officeDocument/2006/relationships/oleObject" Target="../embeddings/oleObject12.bin"/><Relationship Id="rId14" Type="http://schemas.openxmlformats.org/officeDocument/2006/relationships/oleObject" Target="../embeddings/oleObject13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8800" dirty="0" smtClean="0">
                <a:solidFill>
                  <a:schemeClr val="tx2"/>
                </a:solidFill>
              </a:rPr>
              <a:t>Graph Theory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8800" dirty="0" smtClean="0">
                <a:solidFill>
                  <a:schemeClr val="tx2"/>
                </a:solidFill>
              </a:rPr>
              <a:t>&amp; Sex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23858"/>
              </p:ext>
            </p:extLst>
          </p:nvPr>
        </p:nvGraphicFramePr>
        <p:xfrm>
          <a:off x="2269475" y="3250022"/>
          <a:ext cx="4681249" cy="266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7" name="Equation" r:id="rId4" imgW="736600" imgH="419100" progId="Equation.DSMT4">
                  <p:embed/>
                </p:oleObj>
              </mc:Choice>
              <mc:Fallback>
                <p:oleObj name="Equation" r:id="rId4" imgW="736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75" y="3250022"/>
                        <a:ext cx="4681249" cy="2662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83178" y="1208225"/>
            <a:ext cx="6070893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/>
              <a:t>Average number of</a:t>
            </a:r>
          </a:p>
          <a:p>
            <a:pPr>
              <a:buNone/>
            </a:pPr>
            <a:r>
              <a:rPr lang="en-US" sz="4800" dirty="0" smtClean="0"/>
              <a:t>partners for </a:t>
            </a:r>
            <a:r>
              <a:rPr lang="en-US" sz="4800" dirty="0" smtClean="0">
                <a:solidFill>
                  <a:srgbClr val="FF6600"/>
                </a:solidFill>
              </a:rPr>
              <a:t>W</a:t>
            </a:r>
            <a:r>
              <a:rPr lang="en-US" sz="4800" dirty="0" smtClean="0"/>
              <a:t>omen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20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sexgraph.</a:t>
            </a:r>
            <a:fld id="{96F619E6-6DF7-40A3-ABA3-08075F9C9DE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02824"/>
              </p:ext>
            </p:extLst>
          </p:nvPr>
        </p:nvGraphicFramePr>
        <p:xfrm>
          <a:off x="472028" y="1495198"/>
          <a:ext cx="52482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59" name="Equation" r:id="rId3" imgW="1384300" imgH="508000" progId="Equation.DSMT4">
                  <p:embed/>
                </p:oleObj>
              </mc:Choice>
              <mc:Fallback>
                <p:oleObj name="Equation" r:id="rId3" imgW="1384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028" y="1495198"/>
                        <a:ext cx="5248275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51505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0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30730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1" name="Equation" r:id="rId7" imgW="139700" imgH="215900" progId="Equation.DSMT4">
                  <p:embed/>
                </p:oleObj>
              </mc:Choice>
              <mc:Fallback>
                <p:oleObj name="Equation" r:id="rId7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74575"/>
              </p:ext>
            </p:extLst>
          </p:nvPr>
        </p:nvGraphicFramePr>
        <p:xfrm>
          <a:off x="5838308" y="837553"/>
          <a:ext cx="2408269" cy="32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2" name="Equation" r:id="rId8" imgW="685800" imgH="914400" progId="Equation.DSMT4">
                  <p:embed/>
                </p:oleObj>
              </mc:Choice>
              <mc:Fallback>
                <p:oleObj name="Equation" r:id="rId8" imgW="685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38308" y="837553"/>
                        <a:ext cx="2408269" cy="32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86981"/>
              </p:ext>
            </p:extLst>
          </p:nvPr>
        </p:nvGraphicFramePr>
        <p:xfrm>
          <a:off x="1489579" y="3605063"/>
          <a:ext cx="2361857" cy="178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3" name="Equation" r:id="rId10" imgW="622300" imgH="469900" progId="Equation.DSMT4">
                  <p:embed/>
                </p:oleObj>
              </mc:Choice>
              <mc:Fallback>
                <p:oleObj name="Equation" r:id="rId10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89579" y="3605063"/>
                        <a:ext cx="2361857" cy="178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34349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4" name="Equation" r:id="rId12" imgW="139700" imgH="215900" progId="Equation.DSMT4">
                  <p:embed/>
                </p:oleObj>
              </mc:Choice>
              <mc:Fallback>
                <p:oleObj name="Equation" r:id="rId12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27750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5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71214"/>
              </p:ext>
            </p:extLst>
          </p:nvPr>
        </p:nvGraphicFramePr>
        <p:xfrm>
          <a:off x="4132013" y="4103874"/>
          <a:ext cx="2596094" cy="82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6" name="Equation" r:id="rId14" imgW="558800" imgH="177800" progId="Equation.DSMT4">
                  <p:embed/>
                </p:oleObj>
              </mc:Choice>
              <mc:Fallback>
                <p:oleObj name="Equation" r:id="rId14" imgW="5588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32013" y="4103874"/>
                        <a:ext cx="2596094" cy="82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008794" y="886315"/>
            <a:ext cx="2343623" cy="2163168"/>
            <a:chOff x="6008794" y="687895"/>
            <a:chExt cx="2343623" cy="2163168"/>
          </a:xfrm>
        </p:grpSpPr>
        <p:cxnSp>
          <p:nvCxnSpPr>
            <p:cNvPr id="15" name="Straight Connector 14"/>
            <p:cNvCxnSpPr/>
            <p:nvPr/>
          </p:nvCxnSpPr>
          <p:spPr bwMode="auto">
            <a:xfrm flipH="1">
              <a:off x="6182729" y="687895"/>
              <a:ext cx="2169688" cy="573245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6008794" y="2277818"/>
              <a:ext cx="2169688" cy="573245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chemeClr val="tx2"/>
                </a:solidFill>
              </a:rPr>
              <a:t>Average number of partners</a:t>
            </a:r>
          </a:p>
        </p:txBody>
      </p:sp>
    </p:spTree>
    <p:extLst>
      <p:ext uri="{BB962C8B-B14F-4D97-AF65-F5344CB8AC3E}">
        <p14:creationId xmlns:p14="http://schemas.microsoft.com/office/powerpoint/2010/main" val="25686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53D395A9-E7C7-4B11-83F8-7DDACDCBDC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276570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</a:t>
            </a:r>
            <a:r>
              <a:rPr lang="en-US" sz="4800" dirty="0">
                <a:solidFill>
                  <a:schemeClr val="tx2"/>
                </a:solidFill>
              </a:rPr>
              <a:t>of</a:t>
            </a:r>
            <a:r>
              <a:rPr lang="en-US" sz="4800" dirty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F</a:t>
            </a:r>
            <a:r>
              <a:rPr lang="en-US" sz="4800" dirty="0" smtClean="0"/>
              <a:t>emales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chemeClr val="tx2"/>
                </a:solidFill>
              </a:rPr>
              <a:t>Average number of partners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07673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87547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57144"/>
              </p:ext>
            </p:extLst>
          </p:nvPr>
        </p:nvGraphicFramePr>
        <p:xfrm>
          <a:off x="5867400" y="4622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6" name="Equation" r:id="rId7" imgW="139700" imgH="215900" progId="Equation.DSMT4">
                  <p:embed/>
                </p:oleObj>
              </mc:Choice>
              <mc:Fallback>
                <p:oleObj name="Equation" r:id="rId7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4622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632640"/>
              </p:ext>
            </p:extLst>
          </p:nvPr>
        </p:nvGraphicFramePr>
        <p:xfrm>
          <a:off x="576635" y="1207154"/>
          <a:ext cx="80930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7" name="Equation" r:id="rId8" imgW="2095500" imgH="228600" progId="Equation.DSMT4">
                  <p:embed/>
                </p:oleObj>
              </mc:Choice>
              <mc:Fallback>
                <p:oleObj name="Equation" r:id="rId8" imgW="209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635" y="1207154"/>
                        <a:ext cx="80930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are surveys wrong?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29" y="922669"/>
            <a:ext cx="8125789" cy="4801840"/>
          </a:xfrm>
        </p:spPr>
        <p:txBody>
          <a:bodyPr/>
          <a:lstStyle/>
          <a:p>
            <a:r>
              <a:rPr lang="en-US" sz="5400" dirty="0" smtClean="0"/>
              <a:t>Maybe people are </a:t>
            </a:r>
            <a:r>
              <a:rPr lang="en-US" sz="5400" dirty="0" smtClean="0">
                <a:solidFill>
                  <a:srgbClr val="0000FF"/>
                </a:solidFill>
              </a:rPr>
              <a:t>lying</a:t>
            </a:r>
            <a:r>
              <a:rPr lang="en-US" sz="5400" dirty="0" smtClean="0"/>
              <a:t>: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/>
              <a:t>Males exaggerate?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/>
              <a:t>Females deny?</a:t>
            </a:r>
          </a:p>
          <a:p>
            <a:pPr marL="0" indent="0"/>
            <a:r>
              <a:rPr lang="en-US" sz="4800" dirty="0" smtClean="0"/>
              <a:t>Maybe Males have partners </a:t>
            </a:r>
            <a:r>
              <a:rPr lang="en-US" sz="5400" dirty="0" smtClean="0">
                <a:solidFill>
                  <a:srgbClr val="0000FF"/>
                </a:solidFill>
              </a:rPr>
              <a:t>outside the study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sexgraph.</a:t>
            </a:r>
            <a:fld id="{96F619E6-6DF7-40A3-ABA3-08075F9C9D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74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45" y="902082"/>
            <a:ext cx="8749310" cy="5068479"/>
          </a:xfrm>
        </p:spPr>
        <p:txBody>
          <a:bodyPr/>
          <a:lstStyle/>
          <a:p>
            <a:pPr algn="ctr"/>
            <a:r>
              <a:rPr lang="en-US" sz="4800" b="1" dirty="0" smtClean="0"/>
              <a:t>Check out</a:t>
            </a:r>
          </a:p>
          <a:p>
            <a:pPr algn="ctr"/>
            <a:r>
              <a:rPr lang="en-US" sz="4800" b="1" dirty="0" smtClean="0">
                <a:solidFill>
                  <a:srgbClr val="008000"/>
                </a:solidFill>
              </a:rPr>
              <a:t>MIT</a:t>
            </a:r>
            <a:r>
              <a:rPr lang="en-US" sz="6600" b="1" i="1" dirty="0" smtClean="0">
                <a:solidFill>
                  <a:schemeClr val="tx2"/>
                </a:solidFill>
              </a:rPr>
              <a:t> </a:t>
            </a:r>
            <a:r>
              <a:rPr lang="en-US" sz="4800" b="1" dirty="0">
                <a:solidFill>
                  <a:srgbClr val="008000"/>
                </a:solidFill>
              </a:rPr>
              <a:t>6.042J/</a:t>
            </a:r>
            <a:r>
              <a:rPr lang="en-US" sz="4800" b="1" dirty="0" smtClean="0">
                <a:solidFill>
                  <a:srgbClr val="008000"/>
                </a:solidFill>
              </a:rPr>
              <a:t>18.062J</a:t>
            </a:r>
          </a:p>
          <a:p>
            <a:pPr algn="ctr"/>
            <a:r>
              <a:rPr lang="en-US" sz="4800" b="1" i="1" dirty="0">
                <a:solidFill>
                  <a:schemeClr val="tx2"/>
                </a:solidFill>
              </a:rPr>
              <a:t>Mathematics for</a:t>
            </a:r>
          </a:p>
          <a:p>
            <a:pPr algn="ctr"/>
            <a:r>
              <a:rPr lang="en-US" sz="4800" b="1" i="1" dirty="0">
                <a:solidFill>
                  <a:schemeClr val="tx2"/>
                </a:solidFill>
              </a:rPr>
              <a:t>Computer </a:t>
            </a:r>
            <a:r>
              <a:rPr lang="en-US" sz="4800" b="1" i="1" dirty="0" smtClean="0">
                <a:solidFill>
                  <a:schemeClr val="tx2"/>
                </a:solidFill>
              </a:rPr>
              <a:t>Science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00FF"/>
                </a:solidFill>
                <a:latin typeface="Courier New"/>
                <a:cs typeface="Courier New"/>
              </a:rPr>
              <a:t>http://</a:t>
            </a:r>
            <a:r>
              <a:rPr lang="en-US" sz="3200" b="1" dirty="0" err="1" smtClean="0">
                <a:solidFill>
                  <a:srgbClr val="FF00FF"/>
                </a:solidFill>
                <a:latin typeface="Courier New"/>
                <a:cs typeface="Courier New"/>
              </a:rPr>
              <a:t>courses.csail.mit.edu</a:t>
            </a:r>
            <a:r>
              <a:rPr lang="en-US" sz="3200" b="1" dirty="0" smtClean="0">
                <a:solidFill>
                  <a:srgbClr val="FF00FF"/>
                </a:solidFill>
                <a:latin typeface="Courier New"/>
                <a:cs typeface="Courier New"/>
              </a:rPr>
              <a:t>/6.042</a:t>
            </a:r>
            <a:endParaRPr lang="en-US" sz="3200" b="1" dirty="0">
              <a:solidFill>
                <a:srgbClr val="FF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sexgraph.</a:t>
            </a:r>
            <a:fld id="{96F619E6-6DF7-40A3-ABA3-08075F9C9D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89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F12B3927-AFCA-411B-8D8F-6D769C9711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 dirty="0"/>
              <a:t>Sex in America: Men more Promiscuous?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038" y="1014365"/>
            <a:ext cx="8792792" cy="472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dirty="0" err="1" smtClean="0"/>
              <a:t>Univ</a:t>
            </a:r>
            <a:r>
              <a:rPr lang="en-US" dirty="0" smtClean="0"/>
              <a:t> </a:t>
            </a:r>
            <a:r>
              <a:rPr lang="en-US" dirty="0"/>
              <a:t>Chicago, </a:t>
            </a:r>
            <a:r>
              <a:rPr lang="en-US" i="1" dirty="0" smtClean="0"/>
              <a:t>The </a:t>
            </a:r>
            <a:r>
              <a:rPr lang="en-US" i="1" dirty="0"/>
              <a:t>Social </a:t>
            </a:r>
            <a:r>
              <a:rPr lang="en-US" i="1" dirty="0" smtClean="0"/>
              <a:t>Organization </a:t>
            </a:r>
          </a:p>
          <a:p>
            <a:pPr>
              <a:buNone/>
            </a:pPr>
            <a:r>
              <a:rPr lang="en-US" i="1" dirty="0" smtClean="0"/>
              <a:t>  of Sexuality</a:t>
            </a:r>
            <a:r>
              <a:rPr lang="en-US" dirty="0" smtClean="0"/>
              <a:t>, 1994: men have </a:t>
            </a:r>
            <a:r>
              <a:rPr lang="en-US" dirty="0" smtClean="0">
                <a:solidFill>
                  <a:srgbClr val="0000FF"/>
                </a:solidFill>
              </a:rPr>
              <a:t>74%</a:t>
            </a:r>
            <a:r>
              <a:rPr lang="en-US" dirty="0" smtClean="0"/>
              <a:t> more</a:t>
            </a:r>
          </a:p>
          <a:p>
            <a:pPr>
              <a:buNone/>
            </a:pPr>
            <a:r>
              <a:rPr lang="en-US" dirty="0" smtClean="0"/>
              <a:t>  women partners than women have men</a:t>
            </a:r>
          </a:p>
          <a:p>
            <a:pPr marL="457200" indent="-457200"/>
            <a:r>
              <a:rPr lang="en-US" dirty="0" smtClean="0"/>
              <a:t>NBC News, </a:t>
            </a:r>
            <a:r>
              <a:rPr lang="en-US" i="1" dirty="0" smtClean="0"/>
              <a:t>American Sex Survey</a:t>
            </a:r>
            <a:r>
              <a:rPr lang="en-US" dirty="0" smtClean="0"/>
              <a:t>, 2004:</a:t>
            </a:r>
          </a:p>
          <a:p>
            <a:pPr>
              <a:buNone/>
            </a:pPr>
            <a:r>
              <a:rPr lang="en-US" dirty="0"/>
              <a:t>  men have </a:t>
            </a:r>
            <a:r>
              <a:rPr lang="en-US" dirty="0">
                <a:solidFill>
                  <a:srgbClr val="0000FF"/>
                </a:solidFill>
              </a:rPr>
              <a:t>233%</a:t>
            </a:r>
            <a:r>
              <a:rPr lang="en-US" dirty="0"/>
              <a:t> more women </a:t>
            </a:r>
            <a:r>
              <a:rPr lang="en-US" dirty="0" smtClean="0"/>
              <a:t>partners</a:t>
            </a:r>
          </a:p>
          <a:p>
            <a:pPr marL="457200" indent="-457200"/>
            <a:r>
              <a:rPr lang="en-US" dirty="0" smtClean="0"/>
              <a:t>U.S. National Center for Health Statistics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study, </a:t>
            </a:r>
            <a:r>
              <a:rPr lang="en-US" dirty="0"/>
              <a:t>2007: men have </a:t>
            </a:r>
            <a:r>
              <a:rPr lang="en-US" dirty="0" smtClean="0">
                <a:solidFill>
                  <a:srgbClr val="0000FF"/>
                </a:solidFill>
              </a:rPr>
              <a:t>175</a:t>
            </a:r>
            <a:r>
              <a:rPr lang="en-US" dirty="0" smtClean="0"/>
              <a:t>% </a:t>
            </a:r>
            <a:r>
              <a:rPr lang="en-US" dirty="0"/>
              <a:t>more </a:t>
            </a:r>
            <a:r>
              <a:rPr lang="en-US" dirty="0" smtClean="0"/>
              <a:t>women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partners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F12B3927-AFCA-411B-8D8F-6D769C9711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63722" y="989648"/>
            <a:ext cx="7819381" cy="310854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 smtClean="0"/>
              <a:t>Studies claim different %’s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 smtClean="0"/>
              <a:t>but agree that</a:t>
            </a:r>
            <a:endParaRPr lang="en-US" sz="4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</a:t>
            </a:r>
            <a:r>
              <a:rPr lang="en-US" sz="5400" dirty="0" smtClean="0">
                <a:solidFill>
                  <a:srgbClr val="9F009F"/>
                </a:solidFill>
              </a:rPr>
              <a:t>en </a:t>
            </a:r>
            <a:r>
              <a:rPr lang="en-US" sz="5400" dirty="0">
                <a:solidFill>
                  <a:srgbClr val="9F009F"/>
                </a:solidFill>
              </a:rPr>
              <a:t>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730058" y="424751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  <p:extLst>
      <p:ext uri="{BB962C8B-B14F-4D97-AF65-F5344CB8AC3E}">
        <p14:creationId xmlns:p14="http://schemas.microsoft.com/office/powerpoint/2010/main" val="16199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CA425DB4-F99B-4E5E-837F-A44D5F82AB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12815"/>
              </p:ext>
            </p:extLst>
          </p:nvPr>
        </p:nvGraphicFramePr>
        <p:xfrm>
          <a:off x="955675" y="3429000"/>
          <a:ext cx="7237413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70" name="Equation" r:id="rId4" imgW="1828800" imgH="419100" progId="Equation.DSMT4">
                  <p:embed/>
                </p:oleObj>
              </mc:Choice>
              <mc:Fallback>
                <p:oleObj name="Equation" r:id="rId4" imgW="1828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429000"/>
                        <a:ext cx="7237413" cy="1658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1618" y="1208225"/>
            <a:ext cx="5669340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/>
              <a:t>Average number of</a:t>
            </a:r>
          </a:p>
          <a:p>
            <a:pPr>
              <a:buNone/>
            </a:pPr>
            <a:r>
              <a:rPr lang="en-US" sz="4800" dirty="0" smtClean="0"/>
              <a:t>partners for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802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1618" y="1208225"/>
            <a:ext cx="5669340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/>
              <a:t>Average number of</a:t>
            </a:r>
          </a:p>
          <a:p>
            <a:pPr>
              <a:buNone/>
            </a:pPr>
            <a:r>
              <a:rPr lang="en-US" sz="4800" dirty="0" smtClean="0"/>
              <a:t>partners for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en</a:t>
            </a:r>
            <a:endParaRPr lang="en-US" sz="4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26178"/>
              </p:ext>
            </p:extLst>
          </p:nvPr>
        </p:nvGraphicFramePr>
        <p:xfrm>
          <a:off x="1042993" y="3244214"/>
          <a:ext cx="7134214" cy="208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4" name="Equation" r:id="rId4" imgW="1435100" imgH="419100" progId="Equation.DSMT4">
                  <p:embed/>
                </p:oleObj>
              </mc:Choice>
              <mc:Fallback>
                <p:oleObj name="Equation" r:id="rId4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93" y="3244214"/>
                        <a:ext cx="7134214" cy="208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9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CA425DB4-F99B-4E5E-837F-A44D5F82AB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  <p:extLst>
      <p:ext uri="{BB962C8B-B14F-4D97-AF65-F5344CB8AC3E}">
        <p14:creationId xmlns:p14="http://schemas.microsoft.com/office/powerpoint/2010/main" val="848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87182"/>
              </p:ext>
            </p:extLst>
          </p:nvPr>
        </p:nvGraphicFramePr>
        <p:xfrm>
          <a:off x="2679324" y="3341688"/>
          <a:ext cx="3861551" cy="219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53" name="Equation" r:id="rId4" imgW="736600" imgH="419100" progId="Equation.DSMT4">
                  <p:embed/>
                </p:oleObj>
              </mc:Choice>
              <mc:Fallback>
                <p:oleObj name="Equation" r:id="rId4" imgW="736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324" y="3341688"/>
                        <a:ext cx="3861551" cy="21966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1618" y="1208225"/>
            <a:ext cx="5669340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/>
              <a:t>Average number of</a:t>
            </a:r>
          </a:p>
          <a:p>
            <a:pPr>
              <a:buNone/>
            </a:pPr>
            <a:r>
              <a:rPr lang="en-US" sz="4800" dirty="0" smtClean="0"/>
              <a:t>partners for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26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53969"/>
              </p:ext>
            </p:extLst>
          </p:nvPr>
        </p:nvGraphicFramePr>
        <p:xfrm>
          <a:off x="882650" y="3214688"/>
          <a:ext cx="75882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17" name="Equation" r:id="rId4" imgW="1943100" imgH="419100" progId="Equation.DSMT4">
                  <p:embed/>
                </p:oleObj>
              </mc:Choice>
              <mc:Fallback>
                <p:oleObj name="Equation" r:id="rId4" imgW="1943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2650" y="3214688"/>
                        <a:ext cx="7588250" cy="163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3178" y="1208225"/>
            <a:ext cx="6070893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/>
              <a:t>Average number of</a:t>
            </a:r>
          </a:p>
          <a:p>
            <a:pPr>
              <a:buNone/>
            </a:pPr>
            <a:r>
              <a:rPr lang="en-US" sz="4800" dirty="0" smtClean="0"/>
              <a:t>partners for </a:t>
            </a:r>
            <a:r>
              <a:rPr lang="en-US" sz="4800" dirty="0" smtClean="0">
                <a:solidFill>
                  <a:srgbClr val="FF6600"/>
                </a:solidFill>
              </a:rPr>
              <a:t>W</a:t>
            </a:r>
            <a:r>
              <a:rPr lang="en-US" sz="4800" dirty="0" smtClean="0"/>
              <a:t>omen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62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8276</TotalTime>
  <Words>285</Words>
  <Application>Microsoft Macintosh PowerPoint</Application>
  <PresentationFormat>On-screen Show (4:3)</PresentationFormat>
  <Paragraphs>82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Sex in America: Men more Promiscuous?</vt:lpstr>
      <vt:lpstr>Sex in America: Men more Promiscuous?</vt:lpstr>
      <vt:lpstr>Sex Partner Graph</vt:lpstr>
      <vt:lpstr>Counting pairs of partners</vt:lpstr>
      <vt:lpstr>Counting pairs of partners</vt:lpstr>
      <vt:lpstr>Sex Partner Graph</vt:lpstr>
      <vt:lpstr>Counting pairs of partners</vt:lpstr>
      <vt:lpstr>Counting pairs of partners</vt:lpstr>
      <vt:lpstr>Counting pairs of partners</vt:lpstr>
      <vt:lpstr>PowerPoint Presentation</vt:lpstr>
      <vt:lpstr>PowerPoint Presentation</vt:lpstr>
      <vt:lpstr>Why are surveys wrong?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1277</cp:revision>
  <cp:lastPrinted>2013-04-13T18:31:02Z</cp:lastPrinted>
  <dcterms:created xsi:type="dcterms:W3CDTF">2011-03-16T04:45:34Z</dcterms:created>
  <dcterms:modified xsi:type="dcterms:W3CDTF">2013-04-22T06:56:34Z</dcterms:modified>
</cp:coreProperties>
</file>