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990" r:id="rId2"/>
    <p:sldId id="795" r:id="rId3"/>
    <p:sldId id="996" r:id="rId4"/>
    <p:sldId id="793" r:id="rId5"/>
    <p:sldId id="789" r:id="rId6"/>
    <p:sldId id="995" r:id="rId7"/>
    <p:sldId id="790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36" d="100"/>
          <a:sy n="136" d="100"/>
        </p:scale>
        <p:origin x="-472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connect.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connect.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connect.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connect.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connect.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connect.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connect.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</a:t>
            </a:r>
            <a:r>
              <a:rPr lang="en-US" sz="1200" dirty="0" smtClean="0">
                <a:latin typeface="Comic Sans MS" pitchFamily="66" charset="0"/>
              </a:rPr>
              <a:t>5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7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8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9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connect.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Connected Vertices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848725" cy="4822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7200" dirty="0" smtClean="0">
                <a:ea typeface="宋体" pitchFamily="2" charset="-122"/>
              </a:rPr>
              <a:t>two vertices are </a:t>
            </a:r>
            <a:r>
              <a:rPr lang="en-US" altLang="zh-CN" sz="7200" dirty="0" smtClean="0">
                <a:solidFill>
                  <a:srgbClr val="930093"/>
                </a:solidFill>
                <a:ea typeface="宋体" pitchFamily="2" charset="-122"/>
              </a:rPr>
              <a:t>connected</a:t>
            </a:r>
            <a:r>
              <a:rPr lang="en-US" altLang="zh-CN" sz="7200" dirty="0" smtClean="0">
                <a:ea typeface="宋体" pitchFamily="2" charset="-122"/>
              </a:rPr>
              <a:t> </a:t>
            </a:r>
            <a:r>
              <a:rPr lang="en-US" altLang="zh-CN" sz="7200" dirty="0" err="1" smtClean="0">
                <a:ea typeface="宋体" pitchFamily="2" charset="-122"/>
              </a:rPr>
              <a:t>iff</a:t>
            </a:r>
            <a:r>
              <a:rPr lang="en-US" altLang="zh-CN" sz="7200" dirty="0" smtClean="0">
                <a:ea typeface="宋体" pitchFamily="2" charset="-122"/>
              </a:rPr>
              <a:t> there is a </a:t>
            </a:r>
            <a:r>
              <a:rPr lang="en-US" altLang="zh-CN" sz="7200" dirty="0" smtClean="0">
                <a:solidFill>
                  <a:srgbClr val="0000FF"/>
                </a:solidFill>
                <a:ea typeface="宋体" pitchFamily="2" charset="-122"/>
              </a:rPr>
              <a:t>path</a:t>
            </a:r>
            <a:r>
              <a:rPr lang="en-US" altLang="zh-CN" sz="7200" dirty="0" smtClean="0">
                <a:ea typeface="宋体" pitchFamily="2" charset="-122"/>
              </a:rPr>
              <a:t> between them</a:t>
            </a:r>
          </a:p>
        </p:txBody>
      </p:sp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connect.</a:t>
            </a:r>
            <a:fld id="{80DF07F0-4624-407F-A2EA-092845FC7F4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Connected Graphs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609" y="1174750"/>
            <a:ext cx="8848725" cy="4822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6600" dirty="0" smtClean="0">
                <a:ea typeface="宋体" pitchFamily="2" charset="-122"/>
              </a:rPr>
              <a:t>A </a:t>
            </a:r>
            <a:r>
              <a:rPr lang="en-US" altLang="zh-CN" sz="6600" dirty="0" smtClean="0">
                <a:solidFill>
                  <a:srgbClr val="930093"/>
                </a:solidFill>
                <a:ea typeface="宋体" pitchFamily="2" charset="-122"/>
              </a:rPr>
              <a:t>graph is </a:t>
            </a:r>
            <a:r>
              <a:rPr lang="en-US" altLang="zh-CN" sz="7200" dirty="0" smtClean="0">
                <a:solidFill>
                  <a:srgbClr val="930093"/>
                </a:solidFill>
                <a:ea typeface="宋体" pitchFamily="2" charset="-122"/>
              </a:rPr>
              <a:t>connected</a:t>
            </a:r>
            <a:r>
              <a:rPr lang="en-US" altLang="zh-CN" sz="7200" dirty="0" smtClean="0">
                <a:ea typeface="宋体" pitchFamily="2" charset="-122"/>
              </a:rPr>
              <a:t> </a:t>
            </a:r>
            <a:r>
              <a:rPr lang="en-US" altLang="zh-CN" sz="7200" dirty="0" err="1" smtClean="0">
                <a:ea typeface="宋体" pitchFamily="2" charset="-122"/>
              </a:rPr>
              <a:t>iff</a:t>
            </a:r>
            <a:r>
              <a:rPr lang="en-US" altLang="zh-CN" sz="7200" dirty="0" smtClean="0">
                <a:ea typeface="宋体" pitchFamily="2" charset="-122"/>
              </a:rPr>
              <a:t> all its vertices are connected to each to other</a:t>
            </a:r>
          </a:p>
        </p:txBody>
      </p:sp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connect.</a:t>
            </a:r>
            <a:fld id="{80DF07F0-4624-407F-A2EA-092845FC7F4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9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Connected </a:t>
            </a:r>
            <a:r>
              <a:rPr lang="en-US" altLang="zh-CN" sz="4400" dirty="0" smtClean="0">
                <a:ea typeface="宋体" pitchFamily="2" charset="-122"/>
              </a:rPr>
              <a:t>Components</a:t>
            </a:r>
            <a:endParaRPr lang="en-US" altLang="zh-CN" sz="4000" dirty="0" smtClean="0">
              <a:ea typeface="宋体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930093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connect.</a:t>
            </a:r>
            <a:fld id="{22566D6A-3198-4289-99D7-241FB68E31E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connect.</a:t>
            </a:r>
            <a:fld id="{2AA0A689-E25D-4F86-90AF-6C007F5FC4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4750"/>
            <a:ext cx="9144001" cy="205669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</a:t>
            </a:r>
            <a:r>
              <a:rPr lang="en-US" altLang="zh-CN" sz="6000" dirty="0" smtClean="0">
                <a:solidFill>
                  <a:srgbClr val="930093"/>
                </a:solidFill>
                <a:ea typeface="宋体" pitchFamily="2" charset="-122"/>
              </a:rPr>
              <a:t>connected component</a:t>
            </a:r>
            <a:endParaRPr lang="en-US" altLang="zh-CN" sz="5400" dirty="0" smtClean="0">
              <a:solidFill>
                <a:srgbClr val="930093"/>
              </a:solidFill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6000" dirty="0" smtClean="0">
                <a:ea typeface="宋体" pitchFamily="2" charset="-122"/>
              </a:rPr>
              <a:t>of vertex </a:t>
            </a:r>
            <a:r>
              <a:rPr lang="en-US" altLang="zh-CN" sz="6000" dirty="0" smtClean="0">
                <a:solidFill>
                  <a:srgbClr val="0000FF"/>
                </a:solidFill>
                <a:ea typeface="宋体" pitchFamily="2" charset="-122"/>
              </a:rPr>
              <a:t>v</a:t>
            </a: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60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896460"/>
              </p:ext>
            </p:extLst>
          </p:nvPr>
        </p:nvGraphicFramePr>
        <p:xfrm>
          <a:off x="224564" y="3261170"/>
          <a:ext cx="8757808" cy="128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64" y="3261170"/>
                        <a:ext cx="8757808" cy="12826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connect.</a:t>
            </a:r>
            <a:fld id="{80DF07F0-4624-407F-A2EA-092845FC7F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65877" y="4582473"/>
            <a:ext cx="3723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8000" dirty="0" smtClean="0">
                <a:latin typeface="+mj-lt"/>
              </a:rPr>
              <a:t> E*(</a:t>
            </a:r>
            <a:r>
              <a:rPr lang="en-US" sz="8000" dirty="0" smtClean="0">
                <a:solidFill>
                  <a:srgbClr val="0033CC"/>
                </a:solidFill>
                <a:latin typeface="+mj-lt"/>
              </a:rPr>
              <a:t>v</a:t>
            </a:r>
            <a:r>
              <a:rPr lang="en-US" sz="8000" dirty="0" smtClean="0"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063660"/>
              </p:ext>
            </p:extLst>
          </p:nvPr>
        </p:nvGraphicFramePr>
        <p:xfrm>
          <a:off x="5867400" y="4191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7400" y="4191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206210"/>
              </p:ext>
            </p:extLst>
          </p:nvPr>
        </p:nvGraphicFramePr>
        <p:xfrm>
          <a:off x="5867400" y="4191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67400" y="4191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07432"/>
              </p:ext>
            </p:extLst>
          </p:nvPr>
        </p:nvGraphicFramePr>
        <p:xfrm>
          <a:off x="5867400" y="4191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10" imgW="114300" imgH="165100" progId="Equation.3">
                  <p:embed/>
                </p:oleObj>
              </mc:Choice>
              <mc:Fallback>
                <p:oleObj name="Equation" r:id="rId10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67400" y="4191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758363"/>
              </p:ext>
            </p:extLst>
          </p:nvPr>
        </p:nvGraphicFramePr>
        <p:xfrm>
          <a:off x="5867400" y="4191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12" imgW="114300" imgH="165100" progId="Equation.3">
                  <p:embed/>
                </p:oleObj>
              </mc:Choice>
              <mc:Fallback>
                <p:oleObj name="Equation" r:id="rId12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67400" y="4191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27031"/>
              </p:ext>
            </p:extLst>
          </p:nvPr>
        </p:nvGraphicFramePr>
        <p:xfrm>
          <a:off x="5867400" y="4191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14" imgW="114300" imgH="165100" progId="Equation.3">
                  <p:embed/>
                </p:oleObj>
              </mc:Choice>
              <mc:Fallback>
                <p:oleObj name="Equation" r:id="rId1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67400" y="4191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76133"/>
              </p:ext>
            </p:extLst>
          </p:nvPr>
        </p:nvGraphicFramePr>
        <p:xfrm>
          <a:off x="5867400" y="4191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6" imgW="114300" imgH="165100" progId="Equation.3">
                  <p:embed/>
                </p:oleObj>
              </mc:Choice>
              <mc:Fallback>
                <p:oleObj name="Equation" r:id="rId1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67400" y="4191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829012"/>
              </p:ext>
            </p:extLst>
          </p:nvPr>
        </p:nvGraphicFramePr>
        <p:xfrm>
          <a:off x="3047554" y="4407682"/>
          <a:ext cx="2982611" cy="244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8" imgW="558800" imgH="457200" progId="Equation.DSMT4">
                  <p:embed/>
                </p:oleObj>
              </mc:Choice>
              <mc:Fallback>
                <p:oleObj name="Equation" r:id="rId18" imgW="558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47554" y="4407682"/>
                        <a:ext cx="2982611" cy="244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89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1" y="1763889"/>
            <a:ext cx="8734778" cy="35418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6000" dirty="0" smtClean="0">
                <a:ea typeface="宋体" pitchFamily="2" charset="-122"/>
              </a:rPr>
              <a:t>So a graph is </a:t>
            </a: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6000" dirty="0" err="1" smtClean="0">
                <a:ea typeface="宋体" pitchFamily="2" charset="-122"/>
              </a:rPr>
              <a:t>iff</a:t>
            </a:r>
            <a:r>
              <a:rPr lang="en-US" altLang="zh-CN" sz="6000" dirty="0" smtClean="0">
                <a:ea typeface="宋体" pitchFamily="2" charset="-122"/>
              </a:rPr>
              <a:t>  it has only</a:t>
            </a:r>
          </a:p>
          <a:p>
            <a:pPr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6000" dirty="0" smtClean="0">
                <a:ea typeface="宋体" pitchFamily="2" charset="-122"/>
              </a:rPr>
              <a:t> </a:t>
            </a: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connect.</a:t>
            </a:r>
            <a:fld id="{D0DFB3D4-A8AF-4261-BAED-EDE6AD83D9C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12571</TotalTime>
  <Words>147</Words>
  <Application>Microsoft Macintosh PowerPoint</Application>
  <PresentationFormat>On-screen Show (4:3)</PresentationFormat>
  <Paragraphs>50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6.042 Lecture Template</vt:lpstr>
      <vt:lpstr>Equation</vt:lpstr>
      <vt:lpstr>MathType 6.0 Equation</vt:lpstr>
      <vt:lpstr>PowerPoint Presentation</vt:lpstr>
      <vt:lpstr>Connected Vertices</vt:lpstr>
      <vt:lpstr>Connected Graphs</vt:lpstr>
      <vt:lpstr>Connected Components</vt:lpstr>
      <vt:lpstr>Connected Components</vt:lpstr>
      <vt:lpstr>Connected Components</vt:lpstr>
      <vt:lpstr>Connected Components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1384</cp:revision>
  <cp:lastPrinted>2012-03-19T05:11:47Z</cp:lastPrinted>
  <dcterms:created xsi:type="dcterms:W3CDTF">2011-03-31T17:09:19Z</dcterms:created>
  <dcterms:modified xsi:type="dcterms:W3CDTF">2013-03-15T04:05:39Z</dcterms:modified>
</cp:coreProperties>
</file>