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786" r:id="rId2"/>
    <p:sldId id="849" r:id="rId3"/>
    <p:sldId id="870" r:id="rId4"/>
    <p:sldId id="857" r:id="rId5"/>
    <p:sldId id="850" r:id="rId6"/>
    <p:sldId id="867" r:id="rId7"/>
    <p:sldId id="861" r:id="rId8"/>
    <p:sldId id="860" r:id="rId9"/>
    <p:sldId id="852" r:id="rId10"/>
    <p:sldId id="863" r:id="rId11"/>
    <p:sldId id="862" r:id="rId12"/>
    <p:sldId id="853" r:id="rId13"/>
    <p:sldId id="864" r:id="rId14"/>
    <p:sldId id="854" r:id="rId15"/>
    <p:sldId id="868" r:id="rId16"/>
    <p:sldId id="869" r:id="rId17"/>
    <p:sldId id="866" r:id="rId18"/>
    <p:sldId id="855" r:id="rId19"/>
    <p:sldId id="856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6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00"/>
                </a:solidFill>
              </a:rPr>
              <a:t>Keith crosses off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his optimal girl, Nicole,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likes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2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98" y="4076440"/>
            <a:ext cx="7930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Nicole 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prefers </a:t>
            </a:r>
            <a:r>
              <a:rPr lang="en-US" sz="4400" kern="0" dirty="0" smtClean="0">
                <a:solidFill>
                  <a:srgbClr val="9F009F"/>
                </a:solidFill>
                <a:latin typeface="Comic Sans MS" pitchFamily="66" charset="0"/>
              </a:rPr>
              <a:t>Tom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to 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likes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  Call him 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Tom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9F009F"/>
                </a:solidFill>
              </a:rPr>
              <a:t>Tom </a:t>
            </a:r>
            <a:r>
              <a:rPr lang="en-US" sz="4400" dirty="0" smtClean="0"/>
              <a:t>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9F009F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girl, and he is </a:t>
            </a:r>
          </a:p>
          <a:p>
            <a:pPr>
              <a:buFontTx/>
              <a:buNone/>
            </a:pPr>
            <a:r>
              <a:rPr lang="en-US" sz="4400" dirty="0" smtClean="0"/>
              <a:t>serenading Nicole,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Nicole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9F009F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0099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9F009F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prefers </a:t>
            </a:r>
            <a:r>
              <a:rPr lang="en-US" sz="4000" dirty="0">
                <a:solidFill>
                  <a:srgbClr val="9F009F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910" y="2366102"/>
            <a:ext cx="839377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But</a:t>
            </a:r>
            <a:r>
              <a:rPr lang="en-US" sz="4000" dirty="0" smtClean="0">
                <a:solidFill>
                  <a:srgbClr val="0000CC"/>
                </a:solidFill>
              </a:rPr>
              <a:t> Nicole</a:t>
            </a:r>
            <a:r>
              <a:rPr lang="en-US" sz="4000" dirty="0" smtClean="0"/>
              <a:t> </a:t>
            </a:r>
            <a:r>
              <a:rPr lang="en-US" sz="4000" dirty="0"/>
              <a:t>is optimal for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, so</a:t>
            </a:r>
            <a:endParaRPr lang="en-US" sz="4000" dirty="0"/>
          </a:p>
          <a:p>
            <a:pPr>
              <a:buNone/>
            </a:pPr>
            <a:r>
              <a:rPr lang="en-US" sz="4000" dirty="0"/>
              <a:t>m</a:t>
            </a:r>
            <a:r>
              <a:rPr lang="en-US" sz="4000" dirty="0" smtClean="0">
                <a:latin typeface="Comic Sans MS" pitchFamily="66" charset="0"/>
              </a:rPr>
              <a:t>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2717" y="4610256"/>
            <a:ext cx="70938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(by definition of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4400" dirty="0" smtClean="0">
                <a:latin typeface="Comic Sans MS" pitchFamily="66" charset="0"/>
              </a:rPr>
              <a:t>)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Nicole </a:t>
            </a:r>
            <a:r>
              <a:rPr lang="en-US" sz="4000" dirty="0">
                <a:solidFill>
                  <a:srgbClr val="000000"/>
                </a:solidFill>
              </a:rPr>
              <a:t>i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9F009F"/>
                </a:solidFill>
              </a:rPr>
              <a:t>Tom</a:t>
            </a:r>
            <a:endParaRPr lang="en-US" sz="40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Nicole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prefers </a:t>
            </a:r>
            <a:r>
              <a:rPr lang="en-US" sz="4000" dirty="0">
                <a:solidFill>
                  <a:srgbClr val="9F009F"/>
                </a:solidFill>
                <a:latin typeface="Comic Sans MS" pitchFamily="66" charset="0"/>
              </a:rPr>
              <a:t>Tom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dirty="0" smtClean="0"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910" y="2366102"/>
            <a:ext cx="839377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So in any set of stable marriages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with Nicole married to Keith,</a:t>
            </a:r>
          </a:p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Nicole and Tom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would be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rogue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255091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9F009F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prefers </a:t>
            </a:r>
            <a:r>
              <a:rPr lang="en-US" sz="4000" dirty="0">
                <a:solidFill>
                  <a:srgbClr val="9F009F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910" y="2366102"/>
            <a:ext cx="839377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/>
              <a:t>So in any set of stable marriages</a:t>
            </a:r>
          </a:p>
          <a:p>
            <a:pPr>
              <a:buNone/>
            </a:pPr>
            <a:r>
              <a:rPr lang="en-US" sz="4000" dirty="0" smtClean="0"/>
              <a:t>with Nicole married to Keith,</a:t>
            </a:r>
          </a:p>
          <a:p>
            <a:pPr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Nicole and Tom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would be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rogue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This </a:t>
            </a:r>
            <a:r>
              <a:rPr lang="en-US" sz="4000" dirty="0" smtClean="0">
                <a:solidFill>
                  <a:srgbClr val="FF0000"/>
                </a:solidFill>
              </a:rPr>
              <a:t>contradicts</a:t>
            </a:r>
            <a:r>
              <a:rPr lang="en-US" sz="4000" dirty="0" smtClean="0">
                <a:solidFill>
                  <a:srgbClr val="000000"/>
                </a:solidFill>
              </a:rPr>
              <a:t> the fact that </a:t>
            </a:r>
            <a:r>
              <a:rPr lang="en-US" sz="4000" dirty="0" smtClean="0"/>
              <a:t>Nicole is optimal for Keith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0125009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910" y="2366102"/>
            <a:ext cx="839377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But</a:t>
            </a:r>
            <a:r>
              <a:rPr lang="en-US" sz="4000" dirty="0" smtClean="0">
                <a:solidFill>
                  <a:srgbClr val="0000CC"/>
                </a:solidFill>
              </a:rPr>
              <a:t> Nicole</a:t>
            </a:r>
            <a:r>
              <a:rPr lang="en-US" sz="4000" dirty="0" smtClean="0"/>
              <a:t> </a:t>
            </a:r>
            <a:r>
              <a:rPr lang="en-US" sz="4000" dirty="0"/>
              <a:t>is optimal for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, so</a:t>
            </a:r>
            <a:endParaRPr lang="en-US" sz="4000" dirty="0"/>
          </a:p>
          <a:p>
            <a:pPr>
              <a:buNone/>
            </a:pPr>
            <a:r>
              <a:rPr lang="en-US" sz="4000" dirty="0"/>
              <a:t>m</a:t>
            </a:r>
            <a:r>
              <a:rPr lang="en-US" sz="4000" dirty="0" smtClean="0">
                <a:latin typeface="Comic Sans MS" pitchFamily="66" charset="0"/>
              </a:rPr>
              <a:t>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4019" y="4436278"/>
            <a:ext cx="841216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Now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rogue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in this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other set of marriages,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contradicting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stability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62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1976321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31888"/>
            <a:ext cx="7904163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</a:t>
            </a:r>
            <a:r>
              <a:rPr lang="en-US" sz="4800" dirty="0" smtClean="0">
                <a:latin typeface="Comic Sans MS" pitchFamily="66" charset="0"/>
              </a:rPr>
              <a:t>get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worse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31888"/>
            <a:ext cx="7904163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</a:t>
            </a:r>
            <a:r>
              <a:rPr lang="en-US" sz="4800" dirty="0" smtClean="0">
                <a:latin typeface="Comic Sans MS" pitchFamily="66" charset="0"/>
              </a:rPr>
              <a:t>get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worse</a:t>
            </a:r>
            <a:r>
              <a:rPr lang="en-US" sz="4800" dirty="0">
                <a:latin typeface="Comic Sans MS" pitchFamily="66" charset="0"/>
              </a:rPr>
              <a:t>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734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Keith when she is the highest ranked girl he can stably marry.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 smtClean="0"/>
              <a:t> marry</a:t>
            </a:r>
          </a:p>
          <a:p>
            <a:pPr>
              <a:buFontTx/>
              <a:buNone/>
            </a:pPr>
            <a:r>
              <a:rPr lang="en-US" sz="4400" dirty="0" smtClean="0"/>
              <a:t>Nicole.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73452770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595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0" y="1102395"/>
            <a:ext cx="8952165" cy="49034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  Assume Keith had the </a:t>
            </a:r>
          </a:p>
          <a:p>
            <a:pPr>
              <a:buFontTx/>
              <a:buNone/>
            </a:pPr>
            <a:r>
              <a:rPr lang="en-US" sz="4400" dirty="0" smtClean="0"/>
              <a:t>earliest bad 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646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</a:t>
            </a:r>
            <a:r>
              <a:rPr lang="en-US" sz="4000" dirty="0" smtClean="0">
                <a:solidFill>
                  <a:srgbClr val="000000"/>
                </a:solidFill>
              </a:rPr>
              <a:t> his bad day Keith crosses off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his optimal girl, Nicole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</TotalTime>
  <Words>592</Words>
  <Application>Microsoft Macintosh PowerPoint</Application>
  <PresentationFormat>On-screen Show (4:3)</PresentationFormat>
  <Paragraphs>137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1_6.042 Lecture Template</vt:lpstr>
      <vt:lpstr>PowerPoint Presentation</vt:lpstr>
      <vt:lpstr>Mating Ritual</vt:lpstr>
      <vt:lpstr>Mating Ritual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1269</cp:revision>
  <cp:lastPrinted>2012-03-19T04:56:16Z</cp:lastPrinted>
  <dcterms:created xsi:type="dcterms:W3CDTF">2011-03-15T21:42:30Z</dcterms:created>
  <dcterms:modified xsi:type="dcterms:W3CDTF">2013-04-01T14:03:33Z</dcterms:modified>
</cp:coreProperties>
</file>