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2" r:id="rId1"/>
  </p:sldMasterIdLst>
  <p:notesMasterIdLst>
    <p:notesMasterId r:id="rId22"/>
  </p:notesMasterIdLst>
  <p:handoutMasterIdLst>
    <p:handoutMasterId r:id="rId23"/>
  </p:handoutMasterIdLst>
  <p:sldIdLst>
    <p:sldId id="786" r:id="rId2"/>
    <p:sldId id="834" r:id="rId3"/>
    <p:sldId id="835" r:id="rId4"/>
    <p:sldId id="836" r:id="rId5"/>
    <p:sldId id="837" r:id="rId6"/>
    <p:sldId id="838" r:id="rId7"/>
    <p:sldId id="839" r:id="rId8"/>
    <p:sldId id="840" r:id="rId9"/>
    <p:sldId id="841" r:id="rId10"/>
    <p:sldId id="842" r:id="rId11"/>
    <p:sldId id="849" r:id="rId12"/>
    <p:sldId id="843" r:id="rId13"/>
    <p:sldId id="850" r:id="rId14"/>
    <p:sldId id="844" r:id="rId15"/>
    <p:sldId id="845" r:id="rId16"/>
    <p:sldId id="851" r:id="rId17"/>
    <p:sldId id="846" r:id="rId18"/>
    <p:sldId id="847" r:id="rId19"/>
    <p:sldId id="848" r:id="rId20"/>
    <p:sldId id="852" r:id="rId21"/>
  </p:sldIdLst>
  <p:sldSz cx="9144000" cy="6858000" type="screen4x3"/>
  <p:notesSz cx="9601200" cy="7315200"/>
  <p:custDataLst>
    <p:tags r:id="rId25"/>
  </p:custDataLst>
  <p:defaultTextStyle>
    <a:defPPr>
      <a:defRPr lang="en-US"/>
    </a:defPPr>
    <a:lvl1pPr algn="l" rtl="0" fontAlgn="base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 useTimings="0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F00"/>
    <a:srgbClr val="9F009F"/>
    <a:srgbClr val="0033CC"/>
    <a:srgbClr val="008000"/>
    <a:srgbClr val="FF00FF"/>
    <a:srgbClr val="996633"/>
    <a:srgbClr val="CC9900"/>
    <a:srgbClr val="996600"/>
    <a:srgbClr val="FF505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15" autoAdjust="0"/>
    <p:restoredTop sz="92496" autoAdjust="0"/>
  </p:normalViewPr>
  <p:slideViewPr>
    <p:cSldViewPr snapToGrid="0" showGuides="1">
      <p:cViewPr varScale="1">
        <p:scale>
          <a:sx n="127" d="100"/>
          <a:sy n="127" d="100"/>
        </p:scale>
        <p:origin x="-728" y="-104"/>
      </p:cViewPr>
      <p:guideLst>
        <p:guide orient="horz" pos="2171"/>
        <p:guide pos="406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9952"/>
    </p:cViewPr>
  </p:sorterViewPr>
  <p:notesViewPr>
    <p:cSldViewPr snapToGrid="0" showGuides="1">
      <p:cViewPr varScale="1">
        <p:scale>
          <a:sx n="59" d="100"/>
          <a:sy n="59" d="100"/>
        </p:scale>
        <p:origin x="-1788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printerSettings" Target="printerSettings/printerSettings1.bin"/><Relationship Id="rId25" Type="http://schemas.openxmlformats.org/officeDocument/2006/relationships/tags" Target="tags/tag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fld id="{488BA1BB-4B16-4A35-908A-28467A68D35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102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411" y="3474963"/>
            <a:ext cx="7038380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fld id="{2EFF8EEE-4460-471C-A98C-381116B839B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6338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874950-501B-4B0E-B82C-39E83DB4A107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AA6909-0CC0-4E80-BED7-EA03E0AA16A9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AA6909-0CC0-4E80-BED7-EA03E0AA16A9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2B1EAF-B06B-48EC-8CB3-62B2E465ED0C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AA6909-0CC0-4E80-BED7-EA03E0AA16A9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C5A36D-D1AC-420E-BBD1-E887FB70BB92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F2E3A5-122A-4763-9574-C8109C991841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2904BC-D0CB-41C3-B027-990ADBF38339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623467-CBA7-4AE9-9490-F741D3578B6C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FBACEC-3F9D-4ED2-954A-6FB44EE78452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FBACEC-3F9D-4ED2-954A-6FB44EE78452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B17087-4984-4957-AFF5-69DB5D8999AB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FBACEC-3F9D-4ED2-954A-6FB44EE78452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787C22-5EBA-455C-8E4A-B63DAEACF520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39D9E7-0B01-4118-A84A-3A314184871E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1E3D70-E115-49FB-81D8-1A0C4DF3075E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4E0E44-3D0E-41A4-BDF6-B1F59B1BBACD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C06DF7-D656-49B1-940D-6AB21F2646E7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AF3FE1-1A5A-43AE-B480-0134F706445B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2904BC-D0CB-41C3-B027-990ADBF38339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stable-ritual.</a:t>
            </a:r>
            <a:fld id="{1411C1AC-AFEC-49C2-A4DB-6DB9A461028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stable-ritual.</a:t>
            </a:r>
            <a:fld id="{54FC5BA4-4A2B-46CF-88E0-09AFB3EDD39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stable-ritual.</a:t>
            </a:r>
            <a:fld id="{532E8093-6289-4304-82C5-D7AF9B15B07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stable-ritual.</a:t>
            </a:r>
            <a:fld id="{1F620FA0-E02D-432F-B1A1-B885B2F690E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stable-ritual.</a:t>
            </a:r>
            <a:fld id="{03FA38D7-FC4B-409C-BF09-87DC9513A28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stable-ritual.</a:t>
            </a:r>
            <a:fld id="{CE7090F7-0A66-45DA-8B16-6E98536F68F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05713" y="6583363"/>
            <a:ext cx="14811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buNone/>
              <a:defRPr sz="1000" dirty="0" err="1" smtClean="0">
                <a:latin typeface="+mj-lt"/>
              </a:defRPr>
            </a:lvl1pPr>
          </a:lstStyle>
          <a:p>
            <a:pPr>
              <a:defRPr/>
            </a:pPr>
            <a:r>
              <a:rPr lang="en-US" dirty="0" smtClean="0"/>
              <a:t>stable-ritual</a:t>
            </a:r>
            <a:fld id="{1469509F-3470-40DB-914A-049BEEC9D3E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6149" name="Picture 12" descr="board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02" name="Rectangle 14"/>
          <p:cNvSpPr>
            <a:spLocks noChangeArrowheads="1"/>
          </p:cNvSpPr>
          <p:nvPr/>
        </p:nvSpPr>
        <p:spPr bwMode="auto">
          <a:xfrm>
            <a:off x="3502014" y="6602413"/>
            <a:ext cx="2122859" cy="24622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buNone/>
              <a:defRPr/>
            </a:pPr>
            <a:r>
              <a:rPr lang="en-US" altLang="zh-CN" sz="1000" dirty="0" smtClean="0">
                <a:latin typeface="Comic Sans MS" pitchFamily="66" charset="0"/>
                <a:ea typeface="宋体" pitchFamily="2" charset="-122"/>
              </a:rPr>
              <a:t>Albert R Meyer.     </a:t>
            </a:r>
            <a:r>
              <a:rPr lang="en-US" altLang="zh-CN" sz="1000" smtClean="0">
                <a:latin typeface="Comic Sans MS" pitchFamily="66" charset="0"/>
                <a:ea typeface="宋体" pitchFamily="2" charset="-122"/>
              </a:rPr>
              <a:t>April</a:t>
            </a:r>
            <a:r>
              <a:rPr lang="en-US" altLang="zh-CN" sz="1000" baseline="0" smtClean="0">
                <a:latin typeface="Comic Sans MS" pitchFamily="66" charset="0"/>
                <a:ea typeface="宋体" pitchFamily="2" charset="-122"/>
              </a:rPr>
              <a:t> 3</a:t>
            </a:r>
            <a:r>
              <a:rPr lang="en-US" altLang="zh-CN" sz="1000" smtClean="0">
                <a:latin typeface="Comic Sans MS" pitchFamily="66" charset="0"/>
                <a:ea typeface="宋体" pitchFamily="2" charset="-122"/>
              </a:rPr>
              <a:t>, </a:t>
            </a:r>
            <a:r>
              <a:rPr lang="en-US" altLang="zh-CN" sz="1000" dirty="0" smtClean="0">
                <a:latin typeface="Comic Sans MS" pitchFamily="66" charset="0"/>
                <a:ea typeface="宋体" pitchFamily="2" charset="-122"/>
              </a:rPr>
              <a:t>2013</a:t>
            </a:r>
            <a:endParaRPr lang="en-US" altLang="zh-CN" sz="1000" dirty="0">
              <a:latin typeface="Comic Sans MS" pitchFamily="66" charset="0"/>
              <a:ea typeface="宋体" pitchFamily="2" charset="-122"/>
            </a:endParaRPr>
          </a:p>
        </p:txBody>
      </p:sp>
      <p:pic>
        <p:nvPicPr>
          <p:cNvPr id="8" name="Picture 7" descr="license.img"/>
          <p:cNvPicPr>
            <a:picLocks/>
          </p:cNvPicPr>
          <p:nvPr userDrawn="1"/>
        </p:nvPicPr>
        <p:blipFill>
          <a:blip r:embed="rId9"/>
          <a:srcRect/>
          <a:stretch>
            <a:fillRect/>
          </a:stretch>
        </p:blipFill>
        <p:spPr bwMode="auto">
          <a:xfrm>
            <a:off x="40104" y="6448925"/>
            <a:ext cx="1271338" cy="37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8" r:id="rId4"/>
    <p:sldLayoutId id="2147483669" r:id="rId5"/>
    <p:sldLayoutId id="2147483671" r:id="rId6"/>
  </p:sldLayoutIdLst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emf"/><Relationship Id="rId5" Type="http://schemas.openxmlformats.org/officeDocument/2006/relationships/image" Target="../media/image5.emf"/><Relationship Id="rId6" Type="http://schemas.openxmlformats.org/officeDocument/2006/relationships/image" Target="../media/image6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4" Type="http://schemas.openxmlformats.org/officeDocument/2006/relationships/image" Target="../media/image8.emf"/><Relationship Id="rId5" Type="http://schemas.openxmlformats.org/officeDocument/2006/relationships/image" Target="../media/image6.wmf"/><Relationship Id="rId6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4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stable-ritual.</a:t>
            </a:r>
            <a:fld id="{04007E33-1736-4A6D-A40B-B2F7521A0A97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10243" name="Text Box 2"/>
          <p:cNvSpPr txBox="1">
            <a:spLocks noChangeArrowheads="1"/>
          </p:cNvSpPr>
          <p:nvPr/>
        </p:nvSpPr>
        <p:spPr bwMode="auto">
          <a:xfrm>
            <a:off x="1456369" y="381000"/>
            <a:ext cx="6316153" cy="107721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r>
              <a:rPr lang="en-US" b="1" i="1" dirty="0">
                <a:solidFill>
                  <a:schemeClr val="tx2"/>
                </a:solidFill>
                <a:latin typeface="Comic Sans MS" pitchFamily="66" charset="0"/>
              </a:rPr>
              <a:t/>
            </a:r>
            <a:br>
              <a:rPr lang="en-US" b="1" i="1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400" b="1" dirty="0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b="1" i="1" dirty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92798" y="1678907"/>
            <a:ext cx="8834604" cy="3471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buNone/>
            </a:pPr>
            <a:r>
              <a:rPr lang="en-US" sz="5400" b="1" dirty="0">
                <a:solidFill>
                  <a:schemeClr val="tx2"/>
                </a:solidFill>
              </a:rPr>
              <a:t>Stable Matching</a:t>
            </a:r>
            <a:r>
              <a:rPr lang="en-US" sz="5400" b="1" dirty="0" smtClean="0">
                <a:solidFill>
                  <a:schemeClr val="tx2"/>
                </a:solidFill>
              </a:rPr>
              <a:t>:</a:t>
            </a:r>
          </a:p>
          <a:p>
            <a:pPr algn="ctr">
              <a:buNone/>
            </a:pPr>
            <a:r>
              <a:rPr lang="en-US" sz="6000" b="1" dirty="0" smtClean="0">
                <a:solidFill>
                  <a:schemeClr val="tx2"/>
                </a:solidFill>
                <a:latin typeface="Comic Sans MS" pitchFamily="66" charset="0"/>
              </a:rPr>
              <a:t>The Mating Ritual</a:t>
            </a:r>
          </a:p>
          <a:p>
            <a:pPr algn="ctr">
              <a:buNone/>
            </a:pPr>
            <a:r>
              <a:rPr lang="en-US" sz="6000" dirty="0" smtClean="0">
                <a:solidFill>
                  <a:srgbClr val="0000CC"/>
                </a:solidFill>
                <a:latin typeface="Comic Sans MS" pitchFamily="66" charset="0"/>
              </a:rPr>
              <a:t>(day by day)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576382" y="909721"/>
            <a:ext cx="8082878" cy="324396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 smtClean="0">
                <a:solidFill>
                  <a:srgbClr val="9F009F"/>
                </a:solidFill>
                <a:latin typeface="Comic Sans MS" pitchFamily="66" charset="0"/>
              </a:rPr>
              <a:t>Lemma:</a:t>
            </a:r>
            <a:endParaRPr lang="en-US" dirty="0">
              <a:solidFill>
                <a:srgbClr val="9F009F"/>
              </a:solidFill>
              <a:latin typeface="Comic Sans MS" pitchFamily="66" charset="0"/>
            </a:endParaRPr>
          </a:p>
          <a:p>
            <a:pPr>
              <a:buNone/>
            </a:pPr>
            <a:r>
              <a:rPr lang="en-US" sz="4800" dirty="0" smtClean="0">
                <a:latin typeface="Comic Sans MS" pitchFamily="66" charset="0"/>
              </a:rPr>
              <a:t>A </a:t>
            </a:r>
            <a:r>
              <a:rPr lang="en-US" sz="4800" dirty="0">
                <a:latin typeface="Comic Sans MS" pitchFamily="66" charset="0"/>
              </a:rPr>
              <a:t>girl’s favorite tomorrow </a:t>
            </a:r>
          </a:p>
          <a:p>
            <a:pPr>
              <a:buNone/>
            </a:pPr>
            <a:r>
              <a:rPr lang="en-US" sz="4800" dirty="0">
                <a:latin typeface="Comic Sans MS" pitchFamily="66" charset="0"/>
              </a:rPr>
              <a:t>will be at least as </a:t>
            </a:r>
            <a:r>
              <a:rPr lang="en-US" sz="4800" dirty="0" smtClean="0">
                <a:latin typeface="Comic Sans MS" pitchFamily="66" charset="0"/>
              </a:rPr>
              <a:t>desirable</a:t>
            </a:r>
          </a:p>
          <a:p>
            <a:pPr>
              <a:buNone/>
            </a:pPr>
            <a:r>
              <a:rPr lang="en-US" sz="4800" dirty="0" smtClean="0">
                <a:latin typeface="Comic Sans MS" pitchFamily="66" charset="0"/>
              </a:rPr>
              <a:t>to her as </a:t>
            </a:r>
            <a:r>
              <a:rPr lang="en-US" sz="4800" dirty="0">
                <a:latin typeface="Comic Sans MS" pitchFamily="66" charset="0"/>
              </a:rPr>
              <a:t>today’s.</a:t>
            </a:r>
          </a:p>
        </p:txBody>
      </p:sp>
      <p:sp>
        <p:nvSpPr>
          <p:cNvPr id="438276" name="Text Box 4"/>
          <p:cNvSpPr txBox="1">
            <a:spLocks noChangeArrowheads="1"/>
          </p:cNvSpPr>
          <p:nvPr/>
        </p:nvSpPr>
        <p:spPr bwMode="auto">
          <a:xfrm>
            <a:off x="576948" y="4112839"/>
            <a:ext cx="8026484" cy="225908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4400" dirty="0">
                <a:latin typeface="Comic Sans MS" pitchFamily="66" charset="0"/>
              </a:rPr>
              <a:t>…because today’s favorite will</a:t>
            </a:r>
          </a:p>
          <a:p>
            <a:pPr>
              <a:buNone/>
            </a:pPr>
            <a:r>
              <a:rPr lang="en-US" sz="4400" dirty="0">
                <a:latin typeface="Comic Sans MS" pitchFamily="66" charset="0"/>
              </a:rPr>
              <a:t>stay until she rejects him for someone better.</a:t>
            </a:r>
          </a:p>
        </p:txBody>
      </p:sp>
      <p:sp>
        <p:nvSpPr>
          <p:cNvPr id="40965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stable-ritual.</a:t>
            </a:r>
            <a:fld id="{491606F5-E697-48BD-AA86-CE9A70A39F20}" type="slidenum">
              <a:rPr lang="en-US" smtClean="0"/>
              <a:pPr/>
              <a:t>10</a:t>
            </a:fld>
            <a:endParaRPr lang="en-US" dirty="0" smtClean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Mating Ritual: 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</a:rPr>
              <a:t>girls</a:t>
            </a:r>
            <a:r>
              <a:rPr lang="en-US" sz="4400" dirty="0"/>
              <a:t> </a:t>
            </a:r>
            <a:r>
              <a:rPr lang="en-US" sz="4400" dirty="0">
                <a:solidFill>
                  <a:srgbClr val="008000"/>
                </a:solidFill>
              </a:rPr>
              <a:t>improve</a:t>
            </a:r>
            <a:endParaRPr lang="en-US" sz="4400" dirty="0" smtClean="0">
              <a:solidFill>
                <a:srgbClr val="9F009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1424463"/>
      </p:ext>
    </p:extLst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38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/>
      <p:bldP spid="43827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764312" y="167049"/>
            <a:ext cx="6553423" cy="956672"/>
          </a:xfrm>
        </p:spPr>
        <p:txBody>
          <a:bodyPr/>
          <a:lstStyle/>
          <a:p>
            <a:pPr eaLnBrk="1" hangingPunct="1"/>
            <a:r>
              <a:rPr lang="en-US" sz="3600" dirty="0" smtClean="0"/>
              <a:t>Mating Ritual: 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</a:rPr>
              <a:t>girls</a:t>
            </a:r>
            <a:r>
              <a:rPr lang="en-US" sz="3600" dirty="0" smtClean="0"/>
              <a:t> </a:t>
            </a:r>
            <a:r>
              <a:rPr lang="en-US" sz="3600" dirty="0" smtClean="0">
                <a:solidFill>
                  <a:srgbClr val="008000"/>
                </a:solidFill>
              </a:rPr>
              <a:t>improve</a:t>
            </a:r>
          </a:p>
        </p:txBody>
      </p:sp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568661" y="1583442"/>
            <a:ext cx="8082878" cy="366254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4000" dirty="0" smtClean="0">
                <a:solidFill>
                  <a:srgbClr val="9F009F"/>
                </a:solidFill>
                <a:latin typeface="Comic Sans MS" pitchFamily="66" charset="0"/>
              </a:rPr>
              <a:t>Lemma:</a:t>
            </a:r>
            <a:endParaRPr lang="en-US" sz="4000" dirty="0">
              <a:solidFill>
                <a:srgbClr val="9F009F"/>
              </a:solidFill>
              <a:latin typeface="Comic Sans MS" pitchFamily="66" charset="0"/>
            </a:endParaRPr>
          </a:p>
          <a:p>
            <a:pPr>
              <a:buNone/>
            </a:pPr>
            <a:r>
              <a:rPr lang="en-US" sz="6000" dirty="0" smtClean="0">
                <a:latin typeface="Comic Sans MS" pitchFamily="66" charset="0"/>
              </a:rPr>
              <a:t>The rank of a </a:t>
            </a:r>
            <a:r>
              <a:rPr lang="en-US" sz="6000" dirty="0">
                <a:latin typeface="Comic Sans MS" pitchFamily="66" charset="0"/>
              </a:rPr>
              <a:t>girl’s favorite </a:t>
            </a:r>
            <a:r>
              <a:rPr lang="en-US" sz="6000" dirty="0" smtClean="0">
                <a:latin typeface="Comic Sans MS" pitchFamily="66" charset="0"/>
              </a:rPr>
              <a:t>is </a:t>
            </a:r>
            <a:r>
              <a:rPr lang="en-US" sz="6000" dirty="0" smtClean="0">
                <a:solidFill>
                  <a:srgbClr val="9F009F"/>
                </a:solidFill>
                <a:latin typeface="Comic Sans MS" pitchFamily="66" charset="0"/>
              </a:rPr>
              <a:t>weakly increasing</a:t>
            </a:r>
            <a:endParaRPr lang="en-US" sz="6000" dirty="0">
              <a:solidFill>
                <a:srgbClr val="9F009F"/>
              </a:solidFill>
              <a:latin typeface="Comic Sans MS" pitchFamily="66" charset="0"/>
            </a:endParaRPr>
          </a:p>
        </p:txBody>
      </p:sp>
      <p:sp>
        <p:nvSpPr>
          <p:cNvPr id="40965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stable-ritual.</a:t>
            </a:r>
            <a:fld id="{491606F5-E697-48BD-AA86-CE9A70A39F20}" type="slidenum">
              <a:rPr lang="en-US" smtClean="0"/>
              <a:pPr/>
              <a:t>11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62163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300" name="Text Box 4"/>
          <p:cNvSpPr txBox="1">
            <a:spLocks noChangeArrowheads="1"/>
          </p:cNvSpPr>
          <p:nvPr/>
        </p:nvSpPr>
        <p:spPr bwMode="auto">
          <a:xfrm>
            <a:off x="590056" y="4175108"/>
            <a:ext cx="7673975" cy="156966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sz="4800" dirty="0">
                <a:latin typeface="Comic Sans MS" pitchFamily="66" charset="0"/>
              </a:rPr>
              <a:t>…because boys work straight down their lists. </a:t>
            </a:r>
            <a:endParaRPr lang="en-US" sz="4800" i="1" dirty="0">
              <a:latin typeface="Comic Sans MS" pitchFamily="66" charset="0"/>
            </a:endParaRPr>
          </a:p>
        </p:txBody>
      </p:sp>
      <p:sp>
        <p:nvSpPr>
          <p:cNvPr id="43013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7605713" y="6583363"/>
            <a:ext cx="1481137" cy="246221"/>
          </a:xfrm>
          <a:noFill/>
        </p:spPr>
        <p:txBody>
          <a:bodyPr/>
          <a:lstStyle/>
          <a:p>
            <a:r>
              <a:rPr lang="en-US" dirty="0" smtClean="0"/>
              <a:t>stable-ritual.</a:t>
            </a:r>
            <a:fld id="{6B3711D7-2607-4210-AFC7-E476BC64029E}" type="slidenum">
              <a:rPr lang="en-US" smtClean="0"/>
              <a:pPr/>
              <a:t>12</a:t>
            </a:fld>
            <a:endParaRPr lang="en-US" dirty="0" smtClean="0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576382" y="1035583"/>
            <a:ext cx="8082878" cy="324396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 smtClean="0">
                <a:solidFill>
                  <a:srgbClr val="9F009F"/>
                </a:solidFill>
                <a:latin typeface="Comic Sans MS" pitchFamily="66" charset="0"/>
              </a:rPr>
              <a:t>Lemma:</a:t>
            </a:r>
            <a:endParaRPr lang="en-US" dirty="0">
              <a:solidFill>
                <a:srgbClr val="9F009F"/>
              </a:solidFill>
              <a:latin typeface="Comic Sans MS" pitchFamily="66" charset="0"/>
            </a:endParaRPr>
          </a:p>
          <a:p>
            <a:pPr>
              <a:buNone/>
            </a:pPr>
            <a:r>
              <a:rPr lang="en-US" sz="4800" dirty="0" smtClean="0">
                <a:latin typeface="Comic Sans MS" pitchFamily="66" charset="0"/>
              </a:rPr>
              <a:t>A boy’s favorite </a:t>
            </a:r>
            <a:r>
              <a:rPr lang="en-US" sz="4800" dirty="0">
                <a:latin typeface="Comic Sans MS" pitchFamily="66" charset="0"/>
              </a:rPr>
              <a:t>tomorrow </a:t>
            </a:r>
          </a:p>
          <a:p>
            <a:pPr>
              <a:buNone/>
            </a:pPr>
            <a:r>
              <a:rPr lang="en-US" sz="4800" dirty="0">
                <a:latin typeface="Comic Sans MS" pitchFamily="66" charset="0"/>
              </a:rPr>
              <a:t>will be </a:t>
            </a:r>
            <a:r>
              <a:rPr lang="en-US" sz="4800" dirty="0" smtClean="0">
                <a:latin typeface="Comic Sans MS" pitchFamily="66" charset="0"/>
              </a:rPr>
              <a:t>no more desirable</a:t>
            </a:r>
          </a:p>
          <a:p>
            <a:pPr>
              <a:buNone/>
            </a:pPr>
            <a:r>
              <a:rPr lang="en-US" sz="4800" dirty="0" smtClean="0">
                <a:latin typeface="Comic Sans MS" pitchFamily="66" charset="0"/>
              </a:rPr>
              <a:t>to him than </a:t>
            </a:r>
            <a:r>
              <a:rPr lang="en-US" sz="4800" dirty="0">
                <a:latin typeface="Comic Sans MS" pitchFamily="66" charset="0"/>
              </a:rPr>
              <a:t>today’s.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268547" y="158230"/>
            <a:ext cx="7082233" cy="106684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Mating Ritual: 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</a:rPr>
              <a:t>boys</a:t>
            </a:r>
            <a:r>
              <a:rPr lang="en-US" sz="3600" dirty="0" smtClean="0"/>
              <a:t> get </a:t>
            </a:r>
            <a:r>
              <a:rPr lang="en-US" sz="3600" dirty="0" smtClean="0">
                <a:solidFill>
                  <a:srgbClr val="FF0000"/>
                </a:solidFill>
              </a:rPr>
              <a:t>worse</a:t>
            </a:r>
          </a:p>
        </p:txBody>
      </p:sp>
    </p:spTree>
    <p:extLst>
      <p:ext uri="{BB962C8B-B14F-4D97-AF65-F5344CB8AC3E}">
        <p14:creationId xmlns:p14="http://schemas.microsoft.com/office/powerpoint/2010/main" val="2091638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39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9300" grpId="0"/>
      <p:bldP spid="6" grpI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568661" y="1605337"/>
            <a:ext cx="8082878" cy="366254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4000" dirty="0" smtClean="0">
                <a:solidFill>
                  <a:srgbClr val="9F009F"/>
                </a:solidFill>
                <a:latin typeface="Comic Sans MS" pitchFamily="66" charset="0"/>
              </a:rPr>
              <a:t>Lemma:</a:t>
            </a:r>
            <a:endParaRPr lang="en-US" sz="4000" dirty="0">
              <a:solidFill>
                <a:srgbClr val="9F009F"/>
              </a:solidFill>
              <a:latin typeface="Comic Sans MS" pitchFamily="66" charset="0"/>
            </a:endParaRPr>
          </a:p>
          <a:p>
            <a:pPr>
              <a:buNone/>
            </a:pPr>
            <a:r>
              <a:rPr lang="en-US" sz="6000" dirty="0" smtClean="0"/>
              <a:t>The rank of girl a boy serenades is </a:t>
            </a:r>
            <a:r>
              <a:rPr lang="en-US" sz="6000" dirty="0" smtClean="0">
                <a:solidFill>
                  <a:srgbClr val="9F009F"/>
                </a:solidFill>
              </a:rPr>
              <a:t>weakly decreasing</a:t>
            </a:r>
            <a:endParaRPr lang="en-US" sz="6000" dirty="0">
              <a:solidFill>
                <a:srgbClr val="9F009F"/>
              </a:solidFill>
            </a:endParaRPr>
          </a:p>
        </p:txBody>
      </p:sp>
      <p:sp>
        <p:nvSpPr>
          <p:cNvPr id="40965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stable-ritual.</a:t>
            </a:r>
            <a:fld id="{491606F5-E697-48BD-AA86-CE9A70A39F20}" type="slidenum">
              <a:rPr lang="en-US" smtClean="0"/>
              <a:pPr/>
              <a:t>13</a:t>
            </a:fld>
            <a:endParaRPr lang="en-US" dirty="0" smtClean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268547" y="167049"/>
            <a:ext cx="7082233" cy="106684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Mating Ritual: 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</a:rPr>
              <a:t>boys</a:t>
            </a:r>
            <a:r>
              <a:rPr lang="en-US" sz="3600" dirty="0" smtClean="0"/>
              <a:t> get </a:t>
            </a:r>
            <a:r>
              <a:rPr lang="en-US" sz="3600" dirty="0" smtClean="0">
                <a:solidFill>
                  <a:srgbClr val="FF0000"/>
                </a:solidFill>
              </a:rPr>
              <a:t>worse</a:t>
            </a:r>
          </a:p>
        </p:txBody>
      </p:sp>
    </p:spTree>
    <p:extLst>
      <p:ext uri="{BB962C8B-B14F-4D97-AF65-F5344CB8AC3E}">
        <p14:creationId xmlns:p14="http://schemas.microsoft.com/office/powerpoint/2010/main" val="2154514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1764312" y="167048"/>
            <a:ext cx="6421221" cy="1044807"/>
          </a:xfrm>
        </p:spPr>
        <p:txBody>
          <a:bodyPr/>
          <a:lstStyle/>
          <a:p>
            <a:pPr eaLnBrk="1" hangingPunct="1"/>
            <a:r>
              <a:rPr lang="en-US" sz="3600" dirty="0" smtClean="0"/>
              <a:t>Mating Ritual: </a:t>
            </a:r>
            <a:r>
              <a:rPr lang="en-US" sz="4800" dirty="0" smtClean="0">
                <a:solidFill>
                  <a:srgbClr val="0000CC"/>
                </a:solidFill>
              </a:rPr>
              <a:t>invariant</a:t>
            </a:r>
          </a:p>
        </p:txBody>
      </p:sp>
      <p:sp>
        <p:nvSpPr>
          <p:cNvPr id="394246" name="Text Box 6"/>
          <p:cNvSpPr txBox="1">
            <a:spLocks noChangeArrowheads="1"/>
          </p:cNvSpPr>
          <p:nvPr/>
        </p:nvSpPr>
        <p:spPr bwMode="auto">
          <a:xfrm>
            <a:off x="385759" y="1532149"/>
            <a:ext cx="8377237" cy="453662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4400" dirty="0">
                <a:solidFill>
                  <a:srgbClr val="0000CC"/>
                </a:solidFill>
                <a:latin typeface="Comic Sans MS" pitchFamily="66" charset="0"/>
              </a:rPr>
              <a:t>If G is not on B’s list, then </a:t>
            </a:r>
            <a:r>
              <a:rPr lang="en-US" sz="4400" dirty="0" smtClean="0">
                <a:solidFill>
                  <a:srgbClr val="0000CC"/>
                </a:solidFill>
                <a:latin typeface="Comic Sans MS" pitchFamily="66" charset="0"/>
              </a:rPr>
              <a:t>she</a:t>
            </a:r>
          </a:p>
          <a:p>
            <a:pPr>
              <a:buNone/>
            </a:pPr>
            <a:r>
              <a:rPr lang="en-US" sz="4400" dirty="0" smtClean="0">
                <a:solidFill>
                  <a:srgbClr val="0000CC"/>
                </a:solidFill>
                <a:latin typeface="Comic Sans MS" pitchFamily="66" charset="0"/>
              </a:rPr>
              <a:t>has a </a:t>
            </a:r>
            <a:r>
              <a:rPr lang="en-US" sz="4400" dirty="0">
                <a:solidFill>
                  <a:srgbClr val="0000CC"/>
                </a:solidFill>
                <a:latin typeface="Comic Sans MS" pitchFamily="66" charset="0"/>
              </a:rPr>
              <a:t>better current favorite.</a:t>
            </a:r>
          </a:p>
          <a:p>
            <a:pPr>
              <a:buNone/>
            </a:pPr>
            <a:r>
              <a:rPr lang="en-US" dirty="0">
                <a:solidFill>
                  <a:srgbClr val="9F009F"/>
                </a:solidFill>
                <a:latin typeface="Comic Sans MS" pitchFamily="66" charset="0"/>
              </a:rPr>
              <a:t>Proof:</a:t>
            </a:r>
            <a:r>
              <a:rPr lang="en-US" sz="4000" i="1" dirty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When</a:t>
            </a:r>
            <a:r>
              <a:rPr lang="en-US" sz="4000" dirty="0">
                <a:solidFill>
                  <a:srgbClr val="3366FF"/>
                </a:solidFill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G</a:t>
            </a:r>
            <a:r>
              <a:rPr lang="en-US" sz="4000" dirty="0">
                <a:solidFill>
                  <a:srgbClr val="3366FF"/>
                </a:solidFill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rejected B she</a:t>
            </a:r>
          </a:p>
          <a:p>
            <a:pPr>
              <a:buNone/>
            </a:pPr>
            <a:r>
              <a:rPr lang="en-US" sz="4000" dirty="0" smtClean="0">
                <a:latin typeface="Comic Sans MS" pitchFamily="66" charset="0"/>
              </a:rPr>
              <a:t> had </a:t>
            </a:r>
            <a:r>
              <a:rPr lang="en-US" sz="4000" dirty="0">
                <a:latin typeface="Comic Sans MS" pitchFamily="66" charset="0"/>
              </a:rPr>
              <a:t>a better </a:t>
            </a:r>
            <a:r>
              <a:rPr lang="en-US" sz="4000" dirty="0" smtClean="0">
                <a:latin typeface="Comic Sans MS" pitchFamily="66" charset="0"/>
              </a:rPr>
              <a:t>suitor (her favorite </a:t>
            </a:r>
          </a:p>
          <a:p>
            <a:pPr>
              <a:buNone/>
            </a:pPr>
            <a:r>
              <a:rPr lang="en-US" sz="4000" dirty="0" smtClean="0"/>
              <a:t> </a:t>
            </a:r>
            <a:r>
              <a:rPr lang="en-US" sz="4000" dirty="0" smtClean="0">
                <a:latin typeface="Comic Sans MS" pitchFamily="66" charset="0"/>
              </a:rPr>
              <a:t>that day), and her </a:t>
            </a:r>
            <a:r>
              <a:rPr lang="en-US" sz="4000" dirty="0" smtClean="0"/>
              <a:t>favorites</a:t>
            </a:r>
          </a:p>
          <a:p>
            <a:pPr>
              <a:buNone/>
            </a:pPr>
            <a:r>
              <a:rPr lang="en-US" sz="4000" dirty="0" smtClean="0"/>
              <a:t> never get worse.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4506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stable-ritual.</a:t>
            </a:r>
            <a:fld id="{C6A26FEC-5BC0-4439-ADB6-C85CAB790131}" type="slidenum">
              <a:rPr lang="en-US" smtClean="0"/>
              <a:pPr/>
              <a:t>14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26829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4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942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942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942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942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942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4246" grpId="0" build="allAtOnce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51" name="Text Box 3"/>
          <p:cNvSpPr txBox="1">
            <a:spLocks noChangeArrowheads="1"/>
          </p:cNvSpPr>
          <p:nvPr/>
        </p:nvSpPr>
        <p:spPr bwMode="auto">
          <a:xfrm>
            <a:off x="643686" y="1595753"/>
            <a:ext cx="7932828" cy="3637919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buNone/>
            </a:pP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>
                <a:latin typeface="Comic Sans MS" pitchFamily="66" charset="0"/>
              </a:rPr>
              <a:t>Each girl has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b="1" dirty="0" smtClean="0">
                <a:latin typeface="Euclid Symbol" charset="2"/>
                <a:ea typeface="Cambria Math" pitchFamily="18" charset="0"/>
                <a:cs typeface="Euclid Symbol" charset="2"/>
                <a:sym typeface="Euclid Symbol"/>
              </a:rPr>
              <a:t>≤</a:t>
            </a:r>
            <a:r>
              <a:rPr lang="en-US" sz="4800" dirty="0" smtClean="0">
                <a:latin typeface="Comic Sans MS" pitchFamily="66" charset="0"/>
                <a:sym typeface="Euclid Math Two" pitchFamily="18" charset="2"/>
              </a:rPr>
              <a:t> </a:t>
            </a:r>
            <a:r>
              <a:rPr lang="en-US" sz="4800" dirty="0">
                <a:latin typeface="Comic Sans MS" pitchFamily="66" charset="0"/>
                <a:sym typeface="Euclid Math Two" pitchFamily="18" charset="2"/>
              </a:rPr>
              <a:t>1 </a:t>
            </a:r>
            <a:r>
              <a:rPr lang="en-US" sz="4800" dirty="0" smtClean="0">
                <a:latin typeface="Comic Sans MS" pitchFamily="66" charset="0"/>
                <a:sym typeface="Euclid Math Two" pitchFamily="18" charset="2"/>
              </a:rPr>
              <a:t>suitor.</a:t>
            </a:r>
            <a:endParaRPr lang="en-US" sz="4800" dirty="0">
              <a:latin typeface="Comic Sans MS" pitchFamily="66" charset="0"/>
              <a:sym typeface="Euclid Math Two" pitchFamily="18" charset="2"/>
            </a:endParaRPr>
          </a:p>
          <a:p>
            <a:pPr>
              <a:lnSpc>
                <a:spcPct val="110000"/>
              </a:lnSpc>
              <a:buNone/>
            </a:pPr>
            <a:r>
              <a:rPr lang="en-US" sz="4800" dirty="0">
                <a:latin typeface="Comic Sans MS" pitchFamily="66" charset="0"/>
                <a:sym typeface="Euclid Math Two" pitchFamily="18" charset="2"/>
              </a:rPr>
              <a:t>    (by def of wedding day</a:t>
            </a:r>
            <a:r>
              <a:rPr lang="en-US" sz="4800" dirty="0" smtClean="0">
                <a:latin typeface="Comic Sans MS" pitchFamily="66" charset="0"/>
                <a:sym typeface="Euclid Math Two" pitchFamily="18" charset="2"/>
              </a:rPr>
              <a:t>)</a:t>
            </a:r>
            <a:endParaRPr lang="en-US" sz="4800" dirty="0">
              <a:latin typeface="Comic Sans MS" pitchFamily="66" charset="0"/>
              <a:sym typeface="Euclid Math Two" pitchFamily="18" charset="2"/>
            </a:endParaRPr>
          </a:p>
          <a:p>
            <a:pPr>
              <a:buNone/>
            </a:pPr>
            <a:r>
              <a:rPr lang="en-US" sz="4800" dirty="0">
                <a:latin typeface="Comic Sans MS" pitchFamily="66" charset="0"/>
                <a:sym typeface="Euclid Math Two" pitchFamily="18" charset="2"/>
              </a:rPr>
              <a:t> Each boy is married, or</a:t>
            </a:r>
          </a:p>
          <a:p>
            <a:pPr>
              <a:buNone/>
            </a:pPr>
            <a:r>
              <a:rPr lang="en-US" sz="4800" dirty="0">
                <a:latin typeface="Comic Sans MS" pitchFamily="66" charset="0"/>
                <a:sym typeface="Euclid Math Two" pitchFamily="18" charset="2"/>
              </a:rPr>
              <a:t>   has no girls on his </a:t>
            </a:r>
            <a:r>
              <a:rPr lang="en-US" sz="4800" dirty="0" smtClean="0">
                <a:latin typeface="Comic Sans MS" pitchFamily="66" charset="0"/>
                <a:sym typeface="Euclid Math Two" pitchFamily="18" charset="2"/>
              </a:rPr>
              <a:t>list.</a:t>
            </a:r>
            <a:endParaRPr lang="en-US" sz="5400" dirty="0">
              <a:latin typeface="Comic Sans MS" pitchFamily="66" charset="0"/>
            </a:endParaRPr>
          </a:p>
        </p:txBody>
      </p:sp>
      <p:sp>
        <p:nvSpPr>
          <p:cNvPr id="4608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stable-ritual.</a:t>
            </a:r>
            <a:fld id="{5A975C45-CE44-40F2-B02D-A9036E7F2B87}" type="slidenum">
              <a:rPr lang="en-US" smtClean="0"/>
              <a:pPr/>
              <a:t>15</a:t>
            </a:fld>
            <a:endParaRPr lang="en-US" dirty="0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>
                <a:solidFill>
                  <a:srgbClr val="0000CC"/>
                </a:solidFill>
              </a:rPr>
              <a:t>On Wedding Day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375420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4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4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14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14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051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5820" y="1802517"/>
            <a:ext cx="8637400" cy="3194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buNone/>
            </a:pPr>
            <a:r>
              <a:rPr lang="en-US" sz="4800" dirty="0" smtClean="0">
                <a:solidFill>
                  <a:srgbClr val="000000"/>
                </a:solidFill>
              </a:rPr>
              <a:t>                               …because</a:t>
            </a:r>
          </a:p>
          <a:p>
            <a:pPr lvl="0">
              <a:buNone/>
            </a:pPr>
            <a:r>
              <a:rPr lang="en-US" sz="4800" dirty="0" smtClean="0">
                <a:solidFill>
                  <a:srgbClr val="000000"/>
                </a:solidFill>
              </a:rPr>
              <a:t>boys serenade</a:t>
            </a:r>
          </a:p>
          <a:p>
            <a:pPr lvl="0" algn="ctr">
              <a:buNone/>
            </a:pPr>
            <a:r>
              <a:rPr lang="en-US" sz="4800" dirty="0" smtClean="0">
                <a:solidFill>
                  <a:srgbClr val="008000"/>
                </a:solidFill>
              </a:rPr>
              <a:t>        one </a:t>
            </a:r>
            <a:r>
              <a:rPr lang="en-US" sz="4800" dirty="0">
                <a:solidFill>
                  <a:srgbClr val="008000"/>
                </a:solidFill>
              </a:rPr>
              <a:t>girl at a time</a:t>
            </a:r>
            <a:r>
              <a:rPr lang="en-US" sz="4800" dirty="0">
                <a:solidFill>
                  <a:srgbClr val="000000"/>
                </a:solidFill>
              </a:rPr>
              <a:t>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Mating Ritual: </a:t>
            </a:r>
            <a:r>
              <a:rPr lang="en-US" sz="4400" dirty="0" smtClean="0">
                <a:solidFill>
                  <a:srgbClr val="9F009F"/>
                </a:solidFill>
              </a:rPr>
              <a:t>No bigamy</a:t>
            </a:r>
          </a:p>
        </p:txBody>
      </p:sp>
      <p:sp>
        <p:nvSpPr>
          <p:cNvPr id="384004" name="Text Box 4"/>
          <p:cNvSpPr txBox="1">
            <a:spLocks noChangeArrowheads="1"/>
          </p:cNvSpPr>
          <p:nvPr/>
        </p:nvSpPr>
        <p:spPr bwMode="auto">
          <a:xfrm>
            <a:off x="232680" y="1788665"/>
            <a:ext cx="5963892" cy="83099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4800" dirty="0" smtClean="0">
                <a:latin typeface="Comic Sans MS" pitchFamily="66" charset="0"/>
              </a:rPr>
              <a:t>No husband sharing </a:t>
            </a:r>
            <a:endParaRPr lang="en-US" sz="4800" dirty="0">
              <a:latin typeface="Comic Sans MS" pitchFamily="66" charset="0"/>
            </a:endParaRPr>
          </a:p>
        </p:txBody>
      </p:sp>
      <p:sp>
        <p:nvSpPr>
          <p:cNvPr id="3994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stable-ritual.</a:t>
            </a:r>
            <a:fld id="{90727D7A-B689-4A7B-AD23-AF912CFD69C5}" type="slidenum">
              <a:rPr lang="en-US" smtClean="0"/>
              <a:pPr/>
              <a:t>16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60441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4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8400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00899" y="4435339"/>
            <a:ext cx="8125842" cy="1311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3600" dirty="0" smtClean="0">
                <a:latin typeface="Comic Sans MS" pitchFamily="66" charset="0"/>
              </a:rPr>
              <a:t>                                                 Since</a:t>
            </a:r>
          </a:p>
          <a:p>
            <a:pPr>
              <a:buNone/>
            </a:pPr>
            <a:r>
              <a:rPr lang="en-US" sz="3600" dirty="0" smtClean="0">
                <a:latin typeface="Comic Sans MS" pitchFamily="66" charset="0"/>
              </a:rPr>
              <a:t>no bigamy, all 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boys</a:t>
            </a:r>
            <a:r>
              <a:rPr lang="en-US" sz="3600" dirty="0" smtClean="0">
                <a:latin typeface="Comic Sans MS" pitchFamily="66" charset="0"/>
              </a:rPr>
              <a:t> are married.</a:t>
            </a:r>
          </a:p>
        </p:txBody>
      </p:sp>
      <p:sp>
        <p:nvSpPr>
          <p:cNvPr id="513028" name="Text Box 4"/>
          <p:cNvSpPr txBox="1">
            <a:spLocks noChangeArrowheads="1"/>
          </p:cNvSpPr>
          <p:nvPr/>
        </p:nvSpPr>
        <p:spPr bwMode="auto">
          <a:xfrm>
            <a:off x="243620" y="1873543"/>
            <a:ext cx="8327508" cy="264072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>
                <a:solidFill>
                  <a:srgbClr val="9F009F"/>
                </a:solidFill>
                <a:latin typeface="Comic Sans MS" pitchFamily="66" charset="0"/>
              </a:rPr>
              <a:t>Proof:</a:t>
            </a:r>
            <a:r>
              <a:rPr lang="en-US" sz="3600" dirty="0">
                <a:latin typeface="Comic Sans MS" pitchFamily="66" charset="0"/>
              </a:rPr>
              <a:t> </a:t>
            </a:r>
            <a:r>
              <a:rPr lang="en-US" sz="3600" dirty="0" smtClean="0">
                <a:latin typeface="Comic Sans MS" pitchFamily="66" charset="0"/>
              </a:rPr>
              <a:t> By </a:t>
            </a:r>
            <a:r>
              <a:rPr lang="en-US" sz="3600" dirty="0" smtClean="0">
                <a:solidFill>
                  <a:schemeClr val="accent2"/>
                </a:solidFill>
                <a:latin typeface="Comic Sans MS" pitchFamily="66" charset="0"/>
              </a:rPr>
              <a:t>contradiction</a:t>
            </a:r>
            <a:r>
              <a:rPr lang="en-US" sz="3600" dirty="0" smtClean="0">
                <a:latin typeface="Comic Sans MS" pitchFamily="66" charset="0"/>
              </a:rPr>
              <a:t>.</a:t>
            </a:r>
            <a:endParaRPr lang="en-US" sz="3600" dirty="0">
              <a:latin typeface="Comic Sans MS" pitchFamily="66" charset="0"/>
            </a:endParaRPr>
          </a:p>
          <a:p>
            <a:pPr>
              <a:buNone/>
            </a:pPr>
            <a:r>
              <a:rPr lang="en-US" sz="3600" dirty="0">
                <a:latin typeface="Comic Sans MS" pitchFamily="66" charset="0"/>
              </a:rPr>
              <a:t>If B is not married, his list is empty.</a:t>
            </a:r>
          </a:p>
          <a:p>
            <a:pPr>
              <a:buNone/>
            </a:pPr>
            <a:r>
              <a:rPr lang="en-US" sz="3600" dirty="0">
                <a:latin typeface="Comic Sans MS" pitchFamily="66" charset="0"/>
              </a:rPr>
              <a:t>By </a:t>
            </a:r>
            <a:r>
              <a:rPr lang="en-US" sz="3600" dirty="0" smtClean="0">
                <a:solidFill>
                  <a:srgbClr val="0000CC"/>
                </a:solidFill>
                <a:latin typeface="Comic Sans MS" pitchFamily="66" charset="0"/>
              </a:rPr>
              <a:t>invariant</a:t>
            </a:r>
            <a:r>
              <a:rPr lang="en-US" sz="3600" dirty="0">
                <a:latin typeface="Comic Sans MS" pitchFamily="66" charset="0"/>
              </a:rPr>
              <a:t>, all girls have favorites</a:t>
            </a:r>
          </a:p>
          <a:p>
            <a:pPr>
              <a:buNone/>
            </a:pPr>
            <a:r>
              <a:rPr lang="en-US" sz="3600" dirty="0">
                <a:latin typeface="Comic Sans MS" pitchFamily="66" charset="0"/>
              </a:rPr>
              <a:t>better than </a:t>
            </a:r>
            <a:r>
              <a:rPr lang="en-US" sz="3600" dirty="0" smtClean="0">
                <a:latin typeface="Comic Sans MS" pitchFamily="66" charset="0"/>
              </a:rPr>
              <a:t>B</a:t>
            </a:r>
            <a:endParaRPr lang="en-US" sz="3600" dirty="0">
              <a:latin typeface="Comic Sans MS" pitchFamily="66" charset="0"/>
            </a:endParaRPr>
          </a:p>
        </p:txBody>
      </p:sp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1355076" y="0"/>
            <a:ext cx="7502486" cy="1255923"/>
          </a:xfrm>
        </p:spPr>
        <p:txBody>
          <a:bodyPr/>
          <a:lstStyle/>
          <a:p>
            <a:pPr eaLnBrk="1" hangingPunct="1"/>
            <a:r>
              <a:rPr lang="en-US" sz="3600" dirty="0" smtClean="0"/>
              <a:t>Mating Ritual: </a:t>
            </a:r>
            <a:r>
              <a:rPr lang="en-US" sz="3600" dirty="0" smtClean="0">
                <a:solidFill>
                  <a:srgbClr val="9F009F"/>
                </a:solidFill>
              </a:rPr>
              <a:t>Everyone </a:t>
            </a:r>
            <a:r>
              <a:rPr lang="en-US" dirty="0" smtClean="0">
                <a:solidFill>
                  <a:srgbClr val="9F009F"/>
                </a:solidFill>
              </a:rPr>
              <a:t>m</a:t>
            </a:r>
            <a:r>
              <a:rPr lang="en-US" sz="3600" dirty="0" smtClean="0">
                <a:solidFill>
                  <a:srgbClr val="9F009F"/>
                </a:solidFill>
              </a:rPr>
              <a:t>arries</a:t>
            </a:r>
            <a:r>
              <a:rPr lang="en-US" sz="3600" dirty="0" smtClean="0"/>
              <a:t> </a:t>
            </a:r>
          </a:p>
        </p:txBody>
      </p:sp>
      <p:sp>
        <p:nvSpPr>
          <p:cNvPr id="47107" name="Text Box 3"/>
          <p:cNvSpPr txBox="1">
            <a:spLocks noChangeArrowheads="1"/>
          </p:cNvSpPr>
          <p:nvPr/>
        </p:nvSpPr>
        <p:spPr bwMode="auto">
          <a:xfrm>
            <a:off x="203199" y="1106488"/>
            <a:ext cx="8753514" cy="70788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4000" dirty="0" smtClean="0">
                <a:solidFill>
                  <a:srgbClr val="0000CC"/>
                </a:solidFill>
                <a:latin typeface="Comic Sans MS" pitchFamily="66" charset="0"/>
              </a:rPr>
              <a:t>Everyone </a:t>
            </a:r>
            <a:r>
              <a:rPr lang="en-US" sz="4000" dirty="0">
                <a:solidFill>
                  <a:srgbClr val="0000CC"/>
                </a:solidFill>
                <a:latin typeface="Comic Sans MS" pitchFamily="66" charset="0"/>
              </a:rPr>
              <a:t>is m</a:t>
            </a:r>
            <a:r>
              <a:rPr lang="en-US" sz="4000" dirty="0" smtClean="0">
                <a:solidFill>
                  <a:srgbClr val="0000CC"/>
                </a:solidFill>
                <a:latin typeface="Comic Sans MS" pitchFamily="66" charset="0"/>
              </a:rPr>
              <a:t>arried on </a:t>
            </a:r>
            <a:r>
              <a:rPr lang="en-US" sz="4000" dirty="0">
                <a:solidFill>
                  <a:srgbClr val="0000CC"/>
                </a:solidFill>
                <a:latin typeface="Comic Sans MS" pitchFamily="66" charset="0"/>
              </a:rPr>
              <a:t>w</a:t>
            </a:r>
            <a:r>
              <a:rPr lang="en-US" sz="4000" dirty="0" smtClean="0">
                <a:solidFill>
                  <a:srgbClr val="0000CC"/>
                </a:solidFill>
                <a:latin typeface="Comic Sans MS" pitchFamily="66" charset="0"/>
              </a:rPr>
              <a:t>edding </a:t>
            </a:r>
            <a:r>
              <a:rPr lang="en-US" sz="4000" dirty="0">
                <a:solidFill>
                  <a:srgbClr val="0000CC"/>
                </a:solidFill>
                <a:latin typeface="Comic Sans MS" pitchFamily="66" charset="0"/>
              </a:rPr>
              <a:t>d</a:t>
            </a:r>
            <a:r>
              <a:rPr lang="en-US" sz="4000" dirty="0" smtClean="0">
                <a:solidFill>
                  <a:srgbClr val="0000CC"/>
                </a:solidFill>
                <a:latin typeface="Comic Sans MS" pitchFamily="66" charset="0"/>
              </a:rPr>
              <a:t>ay</a:t>
            </a:r>
            <a:endParaRPr lang="en-US" sz="4000" dirty="0">
              <a:solidFill>
                <a:srgbClr val="0000CC"/>
              </a:solidFill>
              <a:latin typeface="Comic Sans MS" pitchFamily="66" charset="0"/>
            </a:endParaRPr>
          </a:p>
        </p:txBody>
      </p:sp>
      <p:sp>
        <p:nvSpPr>
          <p:cNvPr id="47109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stable-ritual.</a:t>
            </a:r>
            <a:fld id="{95B7F1F7-2008-4F73-B249-C81B8CADF558}" type="slidenum">
              <a:rPr lang="en-US" smtClean="0"/>
              <a:pPr/>
              <a:t>17</a:t>
            </a:fld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2376217" y="4424346"/>
            <a:ext cx="45659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3600" dirty="0"/>
              <a:t>all </a:t>
            </a:r>
            <a:r>
              <a:rPr lang="en-US" sz="3600" dirty="0">
                <a:solidFill>
                  <a:srgbClr val="008000"/>
                </a:solidFill>
              </a:rPr>
              <a:t>girls</a:t>
            </a:r>
            <a:r>
              <a:rPr lang="en-US" sz="3600" dirty="0"/>
              <a:t> are </a:t>
            </a:r>
            <a:r>
              <a:rPr lang="en-US" sz="3600" dirty="0" smtClean="0"/>
              <a:t>married.</a:t>
            </a:r>
            <a:endParaRPr lang="en-US" sz="3600" dirty="0"/>
          </a:p>
        </p:txBody>
      </p:sp>
      <p:sp>
        <p:nvSpPr>
          <p:cNvPr id="2" name="TextBox 1"/>
          <p:cNvSpPr txBox="1"/>
          <p:nvPr/>
        </p:nvSpPr>
        <p:spPr>
          <a:xfrm>
            <a:off x="266266" y="3779136"/>
            <a:ext cx="7556404" cy="1902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buNone/>
            </a:pPr>
            <a:r>
              <a:rPr lang="en-US" sz="3600" b="1" dirty="0" smtClean="0">
                <a:solidFill>
                  <a:srgbClr val="000000"/>
                </a:solidFill>
                <a:latin typeface="Euclid Symbol" charset="2"/>
                <a:cs typeface="Euclid Symbol" charset="2"/>
              </a:rPr>
              <a:t>                           −</a:t>
            </a:r>
            <a:r>
              <a:rPr lang="en-US" sz="3600" dirty="0">
                <a:solidFill>
                  <a:srgbClr val="000000"/>
                </a:solidFill>
              </a:rPr>
              <a:t>so they do have a </a:t>
            </a:r>
            <a:endParaRPr lang="en-US" sz="3600" dirty="0" smtClean="0">
              <a:solidFill>
                <a:srgbClr val="000000"/>
              </a:solidFill>
            </a:endParaRPr>
          </a:p>
          <a:p>
            <a:pPr lvl="0">
              <a:buNone/>
            </a:pPr>
            <a:r>
              <a:rPr lang="en-US" sz="3600" dirty="0" smtClean="0">
                <a:solidFill>
                  <a:srgbClr val="000000"/>
                </a:solidFill>
              </a:rPr>
              <a:t>favorite:</a:t>
            </a:r>
            <a:endParaRPr lang="en-US" sz="3600" dirty="0">
              <a:solidFill>
                <a:srgbClr val="000000"/>
              </a:solidFill>
            </a:endParaRP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304076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30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130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130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130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/>
      <p:bldP spid="3" grpId="0"/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169394" y="100945"/>
            <a:ext cx="7379688" cy="1188028"/>
          </a:xfrm>
        </p:spPr>
        <p:txBody>
          <a:bodyPr/>
          <a:lstStyle/>
          <a:p>
            <a:pPr eaLnBrk="1" hangingPunct="1"/>
            <a:r>
              <a:rPr lang="en-US" sz="3600" dirty="0" smtClean="0"/>
              <a:t>Mating Ritual:</a:t>
            </a:r>
            <a:r>
              <a:rPr lang="en-US" dirty="0" smtClean="0"/>
              <a:t> </a:t>
            </a:r>
            <a:r>
              <a:rPr lang="en-US" sz="3600" dirty="0" smtClean="0">
                <a:solidFill>
                  <a:srgbClr val="9F009F"/>
                </a:solidFill>
              </a:rPr>
              <a:t>Stable marriages</a:t>
            </a:r>
          </a:p>
        </p:txBody>
      </p:sp>
      <p:sp>
        <p:nvSpPr>
          <p:cNvPr id="515075" name="Text Box 3"/>
          <p:cNvSpPr txBox="1">
            <a:spLocks noChangeArrowheads="1"/>
          </p:cNvSpPr>
          <p:nvPr/>
        </p:nvSpPr>
        <p:spPr bwMode="auto">
          <a:xfrm>
            <a:off x="161672" y="1486367"/>
            <a:ext cx="8911988" cy="388414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4400" dirty="0">
                <a:solidFill>
                  <a:srgbClr val="0000CC"/>
                </a:solidFill>
                <a:latin typeface="Comic Sans MS" pitchFamily="66" charset="0"/>
              </a:rPr>
              <a:t>Marriages are Stable:</a:t>
            </a:r>
          </a:p>
          <a:p>
            <a:pPr>
              <a:buNone/>
            </a:pPr>
            <a:r>
              <a:rPr lang="en-US" sz="4400" dirty="0">
                <a:latin typeface="Comic Sans MS" pitchFamily="66" charset="0"/>
              </a:rPr>
              <a:t>Bob won’t be in rogue couple with</a:t>
            </a:r>
          </a:p>
          <a:p>
            <a:pPr>
              <a:buNone/>
            </a:pPr>
            <a:r>
              <a:rPr lang="en-US" sz="4400" dirty="0" smtClean="0">
                <a:solidFill>
                  <a:srgbClr val="9F009F"/>
                </a:solidFill>
                <a:latin typeface="Comic Sans MS" pitchFamily="66" charset="0"/>
              </a:rPr>
              <a:t>case </a:t>
            </a:r>
            <a:r>
              <a:rPr lang="en-US" sz="4400" dirty="0">
                <a:solidFill>
                  <a:srgbClr val="9F009F"/>
                </a:solidFill>
                <a:latin typeface="Comic Sans MS" pitchFamily="66" charset="0"/>
              </a:rPr>
              <a:t>1</a:t>
            </a:r>
            <a:r>
              <a:rPr lang="en-US" sz="4400" dirty="0">
                <a:latin typeface="Comic Sans MS" pitchFamily="66" charset="0"/>
              </a:rPr>
              <a:t>: a girl G </a:t>
            </a:r>
            <a:r>
              <a:rPr lang="en-US" sz="4400" dirty="0">
                <a:solidFill>
                  <a:srgbClr val="FF00FF"/>
                </a:solidFill>
                <a:latin typeface="Comic Sans MS" pitchFamily="66" charset="0"/>
              </a:rPr>
              <a:t>on</a:t>
            </a:r>
            <a:r>
              <a:rPr lang="en-US" sz="4400" dirty="0">
                <a:latin typeface="Comic Sans MS" pitchFamily="66" charset="0"/>
              </a:rPr>
              <a:t> his final list, </a:t>
            </a:r>
            <a:endParaRPr lang="en-US" sz="4400" dirty="0" smtClean="0">
              <a:latin typeface="Comic Sans MS" pitchFamily="66" charset="0"/>
            </a:endParaRPr>
          </a:p>
          <a:p>
            <a:pPr>
              <a:buNone/>
            </a:pPr>
            <a:r>
              <a:rPr lang="en-US" sz="4400" dirty="0" smtClean="0">
                <a:latin typeface="Comic Sans MS" pitchFamily="66" charset="0"/>
              </a:rPr>
              <a:t>since </a:t>
            </a:r>
            <a:r>
              <a:rPr lang="en-US" sz="4400" dirty="0">
                <a:solidFill>
                  <a:srgbClr val="0000CC"/>
                </a:solidFill>
                <a:latin typeface="Comic Sans MS" pitchFamily="66" charset="0"/>
              </a:rPr>
              <a:t>he’s already married to the best of them.</a:t>
            </a:r>
          </a:p>
        </p:txBody>
      </p:sp>
      <p:sp>
        <p:nvSpPr>
          <p:cNvPr id="4813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stable-ritual.</a:t>
            </a:r>
            <a:fld id="{C0918BD1-2960-4B7F-BAB0-7A783B309F79}" type="slidenum">
              <a:rPr lang="en-US" smtClean="0"/>
              <a:pPr/>
              <a:t>18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84812899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5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5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15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5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169394" y="100945"/>
            <a:ext cx="7379688" cy="1188028"/>
          </a:xfrm>
        </p:spPr>
        <p:txBody>
          <a:bodyPr/>
          <a:lstStyle/>
          <a:p>
            <a:pPr eaLnBrk="1" hangingPunct="1"/>
            <a:r>
              <a:rPr lang="en-US" sz="3600" dirty="0" smtClean="0"/>
              <a:t>Mating Ritual:</a:t>
            </a:r>
            <a:r>
              <a:rPr lang="en-US" dirty="0" smtClean="0"/>
              <a:t> </a:t>
            </a:r>
            <a:r>
              <a:rPr lang="en-US" sz="3600" dirty="0">
                <a:solidFill>
                  <a:srgbClr val="9F009F"/>
                </a:solidFill>
              </a:rPr>
              <a:t>S</a:t>
            </a:r>
            <a:r>
              <a:rPr lang="en-US" sz="3600" dirty="0" smtClean="0">
                <a:solidFill>
                  <a:srgbClr val="9F009F"/>
                </a:solidFill>
              </a:rPr>
              <a:t>table marriages</a:t>
            </a:r>
          </a:p>
        </p:txBody>
      </p:sp>
      <p:sp>
        <p:nvSpPr>
          <p:cNvPr id="515075" name="Text Box 3"/>
          <p:cNvSpPr txBox="1">
            <a:spLocks noChangeArrowheads="1"/>
          </p:cNvSpPr>
          <p:nvPr/>
        </p:nvSpPr>
        <p:spPr bwMode="auto">
          <a:xfrm>
            <a:off x="161672" y="1509251"/>
            <a:ext cx="8911988" cy="388414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4400" dirty="0">
                <a:solidFill>
                  <a:srgbClr val="0000CC"/>
                </a:solidFill>
                <a:latin typeface="Comic Sans MS" pitchFamily="66" charset="0"/>
              </a:rPr>
              <a:t>Marriages are Stable:</a:t>
            </a:r>
          </a:p>
          <a:p>
            <a:pPr>
              <a:buNone/>
            </a:pPr>
            <a:r>
              <a:rPr lang="en-US" sz="4400" dirty="0">
                <a:latin typeface="Comic Sans MS" pitchFamily="66" charset="0"/>
              </a:rPr>
              <a:t>Bob won’t be in rogue couple with</a:t>
            </a:r>
          </a:p>
          <a:p>
            <a:pPr>
              <a:buNone/>
            </a:pPr>
            <a:r>
              <a:rPr lang="en-US" sz="4400" dirty="0" smtClean="0">
                <a:solidFill>
                  <a:srgbClr val="9F009F"/>
                </a:solidFill>
                <a:latin typeface="Comic Sans MS" pitchFamily="66" charset="0"/>
              </a:rPr>
              <a:t>case 2:</a:t>
            </a:r>
            <a:r>
              <a:rPr lang="en-US" sz="4400" dirty="0" smtClean="0">
                <a:latin typeface="Comic Sans MS" pitchFamily="66" charset="0"/>
              </a:rPr>
              <a:t> a girl G </a:t>
            </a:r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</a:rPr>
              <a:t>not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dirty="0" smtClean="0">
                <a:solidFill>
                  <a:srgbClr val="FF00FF"/>
                </a:solidFill>
                <a:latin typeface="Comic Sans MS" pitchFamily="66" charset="0"/>
              </a:rPr>
              <a:t>on</a:t>
            </a:r>
            <a:r>
              <a:rPr lang="en-US" sz="4400" dirty="0" smtClean="0">
                <a:latin typeface="Comic Sans MS" pitchFamily="66" charset="0"/>
              </a:rPr>
              <a:t> his list, </a:t>
            </a:r>
          </a:p>
          <a:p>
            <a:pPr>
              <a:buNone/>
            </a:pPr>
            <a:r>
              <a:rPr lang="en-US" sz="4400" dirty="0" smtClean="0">
                <a:latin typeface="Comic Sans MS" pitchFamily="66" charset="0"/>
              </a:rPr>
              <a:t>since by invariant, G</a:t>
            </a:r>
            <a:r>
              <a:rPr lang="en-US" sz="4400" dirty="0" smtClean="0">
                <a:solidFill>
                  <a:srgbClr val="0000CC"/>
                </a:solidFill>
                <a:latin typeface="Comic Sans MS" pitchFamily="66" charset="0"/>
              </a:rPr>
              <a:t> likes her spouse better than Bob.</a:t>
            </a:r>
            <a:endParaRPr lang="en-US" sz="4400" dirty="0">
              <a:solidFill>
                <a:srgbClr val="0000CC"/>
              </a:solidFill>
              <a:latin typeface="Comic Sans MS" pitchFamily="66" charset="0"/>
            </a:endParaRPr>
          </a:p>
        </p:txBody>
      </p:sp>
      <p:sp>
        <p:nvSpPr>
          <p:cNvPr id="4813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stable-ritual.</a:t>
            </a:r>
            <a:fld id="{C0918BD1-2960-4B7F-BAB0-7A783B309F79}" type="slidenum">
              <a:rPr lang="en-US" smtClean="0"/>
              <a:pPr/>
              <a:t>19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29878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5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>
                <a:latin typeface="Comic Sans MS" pitchFamily="66" charset="0"/>
              </a:rPr>
              <a:t>stable-ritual.</a:t>
            </a:r>
            <a:fld id="{1F51D20D-19EA-42B0-A38A-1632244BF005}" type="slidenum">
              <a:rPr lang="en-US" smtClean="0">
                <a:latin typeface="Comic Sans MS" pitchFamily="66" charset="0"/>
              </a:rPr>
              <a:pPr/>
              <a:t>2</a:t>
            </a:fld>
            <a:endParaRPr lang="en-US" dirty="0" smtClean="0">
              <a:latin typeface="Comic Sans MS" pitchFamily="66" charset="0"/>
            </a:endParaRPr>
          </a:p>
        </p:txBody>
      </p:sp>
      <p:sp>
        <p:nvSpPr>
          <p:cNvPr id="10244" name="Rectangle 3"/>
          <p:cNvSpPr>
            <a:spLocks noChangeArrowheads="1"/>
          </p:cNvSpPr>
          <p:nvPr/>
        </p:nvSpPr>
        <p:spPr bwMode="auto">
          <a:xfrm>
            <a:off x="194676" y="1724344"/>
            <a:ext cx="8834604" cy="3471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buNone/>
            </a:pPr>
            <a:r>
              <a:rPr lang="en-US" sz="7200" b="1" dirty="0" smtClean="0">
                <a:solidFill>
                  <a:schemeClr val="tx2"/>
                </a:solidFill>
                <a:latin typeface="Comic Sans MS" pitchFamily="66" charset="0"/>
              </a:rPr>
              <a:t>The Mating Ritual</a:t>
            </a:r>
          </a:p>
          <a:p>
            <a:pPr algn="ctr">
              <a:buNone/>
            </a:pPr>
            <a:r>
              <a:rPr lang="en-US" sz="7200" dirty="0" smtClean="0">
                <a:solidFill>
                  <a:srgbClr val="0000CC"/>
                </a:solidFill>
                <a:latin typeface="Comic Sans MS" pitchFamily="66" charset="0"/>
              </a:rPr>
              <a:t>(day by day)</a:t>
            </a:r>
          </a:p>
        </p:txBody>
      </p:sp>
    </p:spTree>
    <p:extLst>
      <p:ext uri="{BB962C8B-B14F-4D97-AF65-F5344CB8AC3E}">
        <p14:creationId xmlns:p14="http://schemas.microsoft.com/office/powerpoint/2010/main" val="2999107840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0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169394" y="100945"/>
            <a:ext cx="7379688" cy="1188028"/>
          </a:xfrm>
        </p:spPr>
        <p:txBody>
          <a:bodyPr/>
          <a:lstStyle/>
          <a:p>
            <a:pPr eaLnBrk="1" hangingPunct="1"/>
            <a:r>
              <a:rPr lang="en-US" sz="3600" dirty="0" smtClean="0"/>
              <a:t>Mating Ritual:</a:t>
            </a:r>
            <a:r>
              <a:rPr lang="en-US" dirty="0" smtClean="0"/>
              <a:t> </a:t>
            </a:r>
            <a:r>
              <a:rPr lang="en-US" sz="3600" dirty="0">
                <a:solidFill>
                  <a:srgbClr val="9F009F"/>
                </a:solidFill>
              </a:rPr>
              <a:t>S</a:t>
            </a:r>
            <a:r>
              <a:rPr lang="en-US" sz="3600" dirty="0" smtClean="0">
                <a:solidFill>
                  <a:srgbClr val="9F009F"/>
                </a:solidFill>
              </a:rPr>
              <a:t>table marriages</a:t>
            </a:r>
          </a:p>
        </p:txBody>
      </p:sp>
      <p:sp>
        <p:nvSpPr>
          <p:cNvPr id="515075" name="Text Box 3"/>
          <p:cNvSpPr txBox="1">
            <a:spLocks noChangeArrowheads="1"/>
          </p:cNvSpPr>
          <p:nvPr/>
        </p:nvSpPr>
        <p:spPr bwMode="auto">
          <a:xfrm>
            <a:off x="161672" y="1509251"/>
            <a:ext cx="8911988" cy="322549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spcAft>
                <a:spcPts val="1800"/>
              </a:spcAft>
              <a:buNone/>
            </a:pPr>
            <a:r>
              <a:rPr lang="en-US" sz="4400" dirty="0">
                <a:solidFill>
                  <a:srgbClr val="0000CC"/>
                </a:solidFill>
                <a:latin typeface="Comic Sans MS" pitchFamily="66" charset="0"/>
              </a:rPr>
              <a:t>Marriages are Stable:</a:t>
            </a:r>
          </a:p>
          <a:p>
            <a:pPr>
              <a:spcAft>
                <a:spcPts val="1800"/>
              </a:spcAft>
              <a:buNone/>
            </a:pPr>
            <a:r>
              <a:rPr lang="en-US" sz="5400" dirty="0" smtClean="0">
                <a:latin typeface="Comic Sans MS" pitchFamily="66" charset="0"/>
              </a:rPr>
              <a:t>Bob is not </a:t>
            </a:r>
            <a:r>
              <a:rPr lang="en-US" sz="5400" smtClean="0">
                <a:latin typeface="Comic Sans MS" pitchFamily="66" charset="0"/>
              </a:rPr>
              <a:t>in a rogue couple</a:t>
            </a:r>
            <a:endParaRPr lang="en-US" sz="5400" dirty="0" smtClean="0">
              <a:latin typeface="Comic Sans MS" pitchFamily="66" charset="0"/>
            </a:endParaRPr>
          </a:p>
          <a:p>
            <a:pPr algn="ctr">
              <a:buNone/>
            </a:pPr>
            <a:r>
              <a:rPr lang="en-US" sz="5400" dirty="0" smtClean="0"/>
              <a:t>T</a:t>
            </a:r>
            <a:r>
              <a:rPr lang="en-US" sz="5400" dirty="0" smtClean="0">
                <a:latin typeface="Comic Sans MS" pitchFamily="66" charset="0"/>
              </a:rPr>
              <a:t>here are</a:t>
            </a:r>
            <a:r>
              <a:rPr lang="en-US" sz="5400" dirty="0" smtClean="0">
                <a:solidFill>
                  <a:srgbClr val="006F00"/>
                </a:solidFill>
                <a:latin typeface="Comic Sans MS" pitchFamily="66" charset="0"/>
              </a:rPr>
              <a:t> no rogue couples</a:t>
            </a:r>
            <a:endParaRPr lang="en-US" sz="5400" dirty="0">
              <a:solidFill>
                <a:srgbClr val="006F00"/>
              </a:solidFill>
              <a:latin typeface="Comic Sans MS" pitchFamily="66" charset="0"/>
            </a:endParaRPr>
          </a:p>
        </p:txBody>
      </p:sp>
      <p:sp>
        <p:nvSpPr>
          <p:cNvPr id="4813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stable-ritual.</a:t>
            </a:r>
            <a:fld id="{C0918BD1-2960-4B7F-BAB0-7A783B309F79}" type="slidenum">
              <a:rPr lang="en-US" smtClean="0"/>
              <a:pPr/>
              <a:t>20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16075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5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Mating </a:t>
            </a:r>
            <a:r>
              <a:rPr lang="en-US" sz="3600" smtClean="0">
                <a:solidFill>
                  <a:schemeClr val="tx1"/>
                </a:solidFill>
              </a:rPr>
              <a:t>Ritual</a:t>
            </a:r>
          </a:p>
        </p:txBody>
      </p:sp>
      <p:pic>
        <p:nvPicPr>
          <p:cNvPr id="32771" name="Picture 4" descr="j023289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32263" y="4292600"/>
            <a:ext cx="900112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2" name="Picture 5" descr="j0232890[1]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12913" y="3708400"/>
            <a:ext cx="900112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3" name="Picture 8" descr="j0135033[1]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56400" y="3708400"/>
            <a:ext cx="544513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1150408" y="4806950"/>
            <a:ext cx="6808788" cy="1447800"/>
            <a:chOff x="718" y="3028"/>
            <a:chExt cx="4289" cy="912"/>
          </a:xfrm>
        </p:grpSpPr>
        <p:sp>
          <p:nvSpPr>
            <p:cNvPr id="32779" name="Text Box 6"/>
            <p:cNvSpPr txBox="1">
              <a:spLocks noChangeArrowheads="1"/>
            </p:cNvSpPr>
            <p:nvPr/>
          </p:nvSpPr>
          <p:spPr bwMode="auto">
            <a:xfrm>
              <a:off x="718" y="3202"/>
              <a:ext cx="1157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dirty="0">
                  <a:latin typeface="Comic Sans MS" pitchFamily="66" charset="0"/>
                </a:rPr>
                <a:t>Billy Bob</a:t>
              </a:r>
            </a:p>
          </p:txBody>
        </p:sp>
        <p:sp>
          <p:nvSpPr>
            <p:cNvPr id="32780" name="Text Box 7"/>
            <p:cNvSpPr txBox="1">
              <a:spLocks noChangeArrowheads="1"/>
            </p:cNvSpPr>
            <p:nvPr/>
          </p:nvSpPr>
          <p:spPr bwMode="auto">
            <a:xfrm>
              <a:off x="2566" y="3572"/>
              <a:ext cx="688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>
                  <a:latin typeface="Comic Sans MS" pitchFamily="66" charset="0"/>
                </a:rPr>
                <a:t>Brad</a:t>
              </a:r>
            </a:p>
          </p:txBody>
        </p:sp>
        <p:sp>
          <p:nvSpPr>
            <p:cNvPr id="32781" name="Text Box 9"/>
            <p:cNvSpPr txBox="1">
              <a:spLocks noChangeArrowheads="1"/>
            </p:cNvSpPr>
            <p:nvPr/>
          </p:nvSpPr>
          <p:spPr bwMode="auto">
            <a:xfrm>
              <a:off x="3877" y="3028"/>
              <a:ext cx="1130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dirty="0">
                  <a:latin typeface="Comic Sans MS" pitchFamily="66" charset="0"/>
                </a:rPr>
                <a:t>Angelina</a:t>
              </a:r>
            </a:p>
          </p:txBody>
        </p:sp>
      </p:grpSp>
      <p:pic>
        <p:nvPicPr>
          <p:cNvPr id="32775" name="Picture 15" descr="EN00388_[1]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583113" y="3617913"/>
            <a:ext cx="1168400" cy="105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6" name="Picture 17" descr="EN00388_[1]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271713" y="3135313"/>
            <a:ext cx="1168400" cy="105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7" name="Rectangle 19"/>
          <p:cNvSpPr>
            <a:spLocks noChangeArrowheads="1"/>
          </p:cNvSpPr>
          <p:nvPr/>
        </p:nvSpPr>
        <p:spPr bwMode="auto">
          <a:xfrm>
            <a:off x="696913" y="1092200"/>
            <a:ext cx="7772400" cy="226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None/>
            </a:pPr>
            <a:r>
              <a:rPr lang="en-US" sz="3200" dirty="0">
                <a:solidFill>
                  <a:srgbClr val="008000"/>
                </a:solidFill>
                <a:latin typeface="Comic Sans MS" pitchFamily="66" charset="0"/>
              </a:rPr>
              <a:t>Morning</a:t>
            </a:r>
            <a:r>
              <a:rPr lang="en-US" sz="3200" dirty="0">
                <a:latin typeface="Comic Sans MS" pitchFamily="66" charset="0"/>
              </a:rPr>
              <a:t>: boy serenades favorite girl</a:t>
            </a:r>
          </a:p>
        </p:txBody>
      </p:sp>
      <p:sp>
        <p:nvSpPr>
          <p:cNvPr id="3277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stable-ritual.</a:t>
            </a:r>
            <a:fld id="{1D3E4F8F-AF81-4EA5-A2B2-7885C090B741}" type="slidenum">
              <a:rPr lang="en-US" smtClean="0"/>
              <a:pPr/>
              <a:t>3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08880333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0" descr="j0135033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56400" y="3708400"/>
            <a:ext cx="544513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795" name="Rectangle 26"/>
          <p:cNvSpPr>
            <a:spLocks noChangeArrowheads="1"/>
          </p:cNvSpPr>
          <p:nvPr/>
        </p:nvSpPr>
        <p:spPr bwMode="auto">
          <a:xfrm>
            <a:off x="696913" y="1092200"/>
            <a:ext cx="7772400" cy="226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None/>
            </a:pPr>
            <a:r>
              <a:rPr lang="en-US" sz="3200" dirty="0">
                <a:solidFill>
                  <a:srgbClr val="008000"/>
                </a:solidFill>
                <a:latin typeface="Comic Sans MS" pitchFamily="66" charset="0"/>
              </a:rPr>
              <a:t>Morning</a:t>
            </a:r>
            <a:r>
              <a:rPr lang="en-US" sz="3200" dirty="0">
                <a:latin typeface="Comic Sans MS" pitchFamily="66" charset="0"/>
              </a:rPr>
              <a:t>: boy serenades favorite girl</a:t>
            </a:r>
          </a:p>
          <a:p>
            <a:pPr marL="342900" indent="-342900">
              <a:spcBef>
                <a:spcPct val="20000"/>
              </a:spcBef>
              <a:buNone/>
            </a:pPr>
            <a:r>
              <a:rPr lang="en-US" sz="3200" dirty="0">
                <a:solidFill>
                  <a:srgbClr val="008000"/>
                </a:solidFill>
                <a:latin typeface="Comic Sans MS" pitchFamily="66" charset="0"/>
              </a:rPr>
              <a:t>Afternoon</a:t>
            </a:r>
            <a:r>
              <a:rPr lang="en-US" sz="3200" dirty="0">
                <a:latin typeface="Comic Sans MS" pitchFamily="66" charset="0"/>
              </a:rPr>
              <a:t>: girl </a:t>
            </a:r>
            <a:r>
              <a:rPr lang="en-US" sz="3200" dirty="0">
                <a:solidFill>
                  <a:schemeClr val="hlink"/>
                </a:solidFill>
                <a:latin typeface="Comic Sans MS" pitchFamily="66" charset="0"/>
              </a:rPr>
              <a:t>rejects</a:t>
            </a:r>
            <a:r>
              <a:rPr lang="en-US" sz="3200" dirty="0">
                <a:latin typeface="Comic Sans MS" pitchFamily="66" charset="0"/>
              </a:rPr>
              <a:t> all but favorite</a:t>
            </a:r>
          </a:p>
        </p:txBody>
      </p:sp>
      <p:pic>
        <p:nvPicPr>
          <p:cNvPr id="33796" name="Picture 27" descr="j0232890[1]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32263" y="4292600"/>
            <a:ext cx="900112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797" name="Picture 29" descr="EN00388_[1]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83113" y="3617913"/>
            <a:ext cx="1168400" cy="105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21"/>
          <p:cNvGrpSpPr/>
          <p:nvPr/>
        </p:nvGrpSpPr>
        <p:grpSpPr>
          <a:xfrm>
            <a:off x="1139825" y="3708400"/>
            <a:ext cx="1837362" cy="1959551"/>
            <a:chOff x="1139825" y="3708400"/>
            <a:chExt cx="1837362" cy="1959551"/>
          </a:xfrm>
        </p:grpSpPr>
        <p:pic>
          <p:nvPicPr>
            <p:cNvPr id="33805" name="Picture 17" descr="j0232890[1]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712913" y="3708400"/>
              <a:ext cx="900113" cy="1325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3804" name="Text Box 35"/>
            <p:cNvSpPr txBox="1">
              <a:spLocks noChangeArrowheads="1"/>
            </p:cNvSpPr>
            <p:nvPr/>
          </p:nvSpPr>
          <p:spPr bwMode="auto">
            <a:xfrm>
              <a:off x="1139825" y="5083175"/>
              <a:ext cx="1837362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>
                  <a:latin typeface="Comic Sans MS" pitchFamily="66" charset="0"/>
                </a:rPr>
                <a:t>Billy Bob</a:t>
              </a:r>
            </a:p>
          </p:txBody>
        </p:sp>
      </p:grpSp>
      <p:sp>
        <p:nvSpPr>
          <p:cNvPr id="33799" name="Text Box 36"/>
          <p:cNvSpPr txBox="1">
            <a:spLocks noChangeArrowheads="1"/>
          </p:cNvSpPr>
          <p:nvPr/>
        </p:nvSpPr>
        <p:spPr bwMode="auto">
          <a:xfrm>
            <a:off x="4073525" y="5670550"/>
            <a:ext cx="1091565" cy="58477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>
                <a:latin typeface="Comic Sans MS" pitchFamily="66" charset="0"/>
              </a:rPr>
              <a:t>Brad</a:t>
            </a:r>
          </a:p>
        </p:txBody>
      </p:sp>
      <p:sp>
        <p:nvSpPr>
          <p:cNvPr id="33800" name="Text Box 37"/>
          <p:cNvSpPr txBox="1">
            <a:spLocks noChangeArrowheads="1"/>
          </p:cNvSpPr>
          <p:nvPr/>
        </p:nvSpPr>
        <p:spPr bwMode="auto">
          <a:xfrm>
            <a:off x="6154738" y="4806950"/>
            <a:ext cx="1794482" cy="58477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>
                <a:latin typeface="Comic Sans MS" pitchFamily="66" charset="0"/>
              </a:rPr>
              <a:t>Angelina</a:t>
            </a:r>
          </a:p>
        </p:txBody>
      </p:sp>
      <p:sp>
        <p:nvSpPr>
          <p:cNvPr id="33801" name="Rectangle 41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3600" smtClean="0"/>
              <a:t>Mating Ritual</a:t>
            </a:r>
          </a:p>
        </p:txBody>
      </p:sp>
      <p:sp>
        <p:nvSpPr>
          <p:cNvPr id="3380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stable-ritual.</a:t>
            </a:r>
            <a:fld id="{6A7B380C-F93D-44F2-B7B5-D6607D442191}" type="slidenum">
              <a:rPr lang="en-US" smtClean="0"/>
              <a:pPr/>
              <a:t>4</a:t>
            </a:fld>
            <a:endParaRPr lang="en-US" dirty="0" smtClean="0"/>
          </a:p>
        </p:txBody>
      </p:sp>
      <p:grpSp>
        <p:nvGrpSpPr>
          <p:cNvPr id="3" name="Group 22"/>
          <p:cNvGrpSpPr/>
          <p:nvPr/>
        </p:nvGrpSpPr>
        <p:grpSpPr>
          <a:xfrm>
            <a:off x="4968607" y="2291508"/>
            <a:ext cx="3777956" cy="1416891"/>
            <a:chOff x="4968607" y="2291508"/>
            <a:chExt cx="3777956" cy="1416891"/>
          </a:xfrm>
        </p:grpSpPr>
        <p:sp>
          <p:nvSpPr>
            <p:cNvPr id="18" name="Rounded Rectangle 17"/>
            <p:cNvSpPr/>
            <p:nvPr/>
          </p:nvSpPr>
          <p:spPr bwMode="auto">
            <a:xfrm>
              <a:off x="4968607" y="2291508"/>
              <a:ext cx="3756752" cy="1134317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  <a:alpha val="38000"/>
              </a:schemeClr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ct val="0"/>
                </a:spcBef>
                <a:buNone/>
              </a:pPr>
              <a:endParaRPr kumimoji="0" 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089793" y="2348607"/>
              <a:ext cx="3656770" cy="11757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dirty="0" smtClean="0"/>
                <a:t>I</a:t>
              </a:r>
              <a:r>
                <a:rPr lang="en-US" sz="3200" dirty="0" smtClean="0">
                  <a:latin typeface="Comic Sans MS" pitchFamily="66" charset="0"/>
                </a:rPr>
                <a:t>f you’re not Brad</a:t>
              </a:r>
            </a:p>
            <a:p>
              <a:pPr>
                <a:buNone/>
              </a:pPr>
              <a:r>
                <a:rPr lang="en-US" sz="3200" dirty="0" smtClean="0">
                  <a:latin typeface="Comic Sans MS" pitchFamily="66" charset="0"/>
                </a:rPr>
                <a:t>take a hike!</a:t>
              </a:r>
              <a:endParaRPr lang="en-US" sz="3200" dirty="0">
                <a:latin typeface="Comic Sans MS" pitchFamily="66" charset="0"/>
              </a:endParaRPr>
            </a:p>
          </p:txBody>
        </p:sp>
        <p:cxnSp>
          <p:nvCxnSpPr>
            <p:cNvPr id="20" name="Straight Connector 19"/>
            <p:cNvCxnSpPr>
              <a:stCxn id="18" idx="2"/>
              <a:endCxn id="33794" idx="0"/>
            </p:cNvCxnSpPr>
            <p:nvPr/>
          </p:nvCxnSpPr>
          <p:spPr bwMode="auto">
            <a:xfrm rot="16200000" flipH="1">
              <a:off x="6796533" y="3476275"/>
              <a:ext cx="282575" cy="181674"/>
            </a:xfrm>
            <a:prstGeom prst="line">
              <a:avLst/>
            </a:prstGeom>
            <a:noFill/>
            <a:ln w="317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 w="lg" len="lg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301762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ptsTypes="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Mating Ritual</a:t>
            </a:r>
          </a:p>
        </p:txBody>
      </p:sp>
      <p:sp>
        <p:nvSpPr>
          <p:cNvPr id="34821" name="Rectangle 7"/>
          <p:cNvSpPr>
            <a:spLocks noChangeArrowheads="1"/>
          </p:cNvSpPr>
          <p:nvPr/>
        </p:nvSpPr>
        <p:spPr bwMode="auto">
          <a:xfrm>
            <a:off x="502416" y="1092199"/>
            <a:ext cx="8215412" cy="232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3200" dirty="0">
                <a:solidFill>
                  <a:srgbClr val="008000"/>
                </a:solidFill>
                <a:latin typeface="Comic Sans MS" pitchFamily="66" charset="0"/>
              </a:rPr>
              <a:t>Morning</a:t>
            </a:r>
            <a:r>
              <a:rPr lang="en-US" sz="3200" dirty="0">
                <a:latin typeface="Comic Sans MS" pitchFamily="66" charset="0"/>
              </a:rPr>
              <a:t>: boy serenades</a:t>
            </a:r>
            <a:r>
              <a:rPr lang="en-US" sz="3200" dirty="0" smtClean="0">
                <a:latin typeface="Comic Sans MS" pitchFamily="66" charset="0"/>
              </a:rPr>
              <a:t> 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Comic Sans MS" pitchFamily="66" charset="0"/>
              </a:rPr>
              <a:t>his</a:t>
            </a:r>
            <a:r>
              <a:rPr lang="en-US" sz="3200" dirty="0" smtClean="0">
                <a:latin typeface="Comic Sans MS" pitchFamily="66" charset="0"/>
              </a:rPr>
              <a:t> favorite </a:t>
            </a:r>
            <a:r>
              <a:rPr lang="en-US" sz="3200" dirty="0">
                <a:latin typeface="Comic Sans MS" pitchFamily="66" charset="0"/>
              </a:rPr>
              <a:t>girl</a:t>
            </a:r>
          </a:p>
          <a:p>
            <a:pPr marL="342900" indent="-342900">
              <a:spcBef>
                <a:spcPct val="20000"/>
              </a:spcBef>
            </a:pPr>
            <a:r>
              <a:rPr lang="en-US" sz="3200" dirty="0">
                <a:solidFill>
                  <a:srgbClr val="008000"/>
                </a:solidFill>
                <a:latin typeface="Comic Sans MS" pitchFamily="66" charset="0"/>
              </a:rPr>
              <a:t>Afternoon</a:t>
            </a:r>
            <a:r>
              <a:rPr lang="en-US" sz="3200" dirty="0">
                <a:latin typeface="Comic Sans MS" pitchFamily="66" charset="0"/>
              </a:rPr>
              <a:t>: girl rejects all </a:t>
            </a:r>
            <a:r>
              <a:rPr lang="en-US" sz="3200" dirty="0" smtClean="0">
                <a:latin typeface="Comic Sans MS" pitchFamily="66" charset="0"/>
              </a:rPr>
              <a:t>but 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her</a:t>
            </a:r>
            <a:r>
              <a:rPr lang="en-US" sz="3200" dirty="0" smtClean="0">
                <a:latin typeface="Comic Sans MS" pitchFamily="66" charset="0"/>
              </a:rPr>
              <a:t>    </a:t>
            </a:r>
          </a:p>
          <a:p>
            <a:pPr marL="342900" indent="-342900">
              <a:spcBef>
                <a:spcPct val="20000"/>
              </a:spcBef>
              <a:buNone/>
            </a:pPr>
            <a:r>
              <a:rPr lang="en-US" dirty="0" smtClean="0"/>
              <a:t>    </a:t>
            </a:r>
            <a:r>
              <a:rPr lang="en-US" sz="3200" dirty="0" smtClean="0">
                <a:latin typeface="Comic Sans MS" pitchFamily="66" charset="0"/>
              </a:rPr>
              <a:t>favorite boy</a:t>
            </a:r>
          </a:p>
          <a:p>
            <a:pPr marL="342900" indent="-342900">
              <a:spcBef>
                <a:spcPct val="20000"/>
              </a:spcBef>
            </a:pPr>
            <a:r>
              <a:rPr lang="en-US" sz="3200" dirty="0">
                <a:solidFill>
                  <a:srgbClr val="008000"/>
                </a:solidFill>
                <a:latin typeface="Comic Sans MS" pitchFamily="66" charset="0"/>
              </a:rPr>
              <a:t>Evening</a:t>
            </a:r>
            <a:r>
              <a:rPr lang="en-US" sz="3200" dirty="0">
                <a:latin typeface="Comic Sans MS" pitchFamily="66" charset="0"/>
              </a:rPr>
              <a:t>: rejected boy writes off girl</a:t>
            </a:r>
          </a:p>
        </p:txBody>
      </p:sp>
      <p:grpSp>
        <p:nvGrpSpPr>
          <p:cNvPr id="2" name="Group 15"/>
          <p:cNvGrpSpPr/>
          <p:nvPr/>
        </p:nvGrpSpPr>
        <p:grpSpPr>
          <a:xfrm>
            <a:off x="1905840" y="3870135"/>
            <a:ext cx="1758950" cy="2062162"/>
            <a:chOff x="1905840" y="3870135"/>
            <a:chExt cx="1758950" cy="2062162"/>
          </a:xfrm>
        </p:grpSpPr>
        <p:pic>
          <p:nvPicPr>
            <p:cNvPr id="34819" name="Picture 3" descr="j0255871[1]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905840" y="3870135"/>
              <a:ext cx="1758950" cy="2062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4820" name="Text Box 4"/>
            <p:cNvSpPr txBox="1">
              <a:spLocks noChangeArrowheads="1"/>
            </p:cNvSpPr>
            <p:nvPr/>
          </p:nvSpPr>
          <p:spPr bwMode="auto">
            <a:xfrm>
              <a:off x="2087653" y="3881299"/>
              <a:ext cx="1190801" cy="18158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algn="ctr">
                <a:buNone/>
              </a:pPr>
              <a:r>
                <a:rPr lang="en-US" sz="4000" dirty="0">
                  <a:latin typeface="Comic Sans MS" pitchFamily="66" charset="0"/>
                </a:rPr>
                <a:t>…</a:t>
              </a:r>
            </a:p>
            <a:p>
              <a:pPr>
                <a:buNone/>
              </a:pPr>
              <a:r>
                <a:rPr lang="en-US" sz="2000" dirty="0">
                  <a:latin typeface="Comic Sans MS" pitchFamily="66" charset="0"/>
                </a:rPr>
                <a:t>Angelina</a:t>
              </a:r>
            </a:p>
            <a:p>
              <a:endParaRPr lang="en-US" sz="4000" dirty="0">
                <a:latin typeface="Comic Sans MS" pitchFamily="66" charset="0"/>
              </a:endParaRPr>
            </a:p>
          </p:txBody>
        </p:sp>
        <p:sp>
          <p:nvSpPr>
            <p:cNvPr id="34822" name="Text Box 8"/>
            <p:cNvSpPr txBox="1">
              <a:spLocks noChangeArrowheads="1"/>
            </p:cNvSpPr>
            <p:nvPr/>
          </p:nvSpPr>
          <p:spPr bwMode="auto">
            <a:xfrm>
              <a:off x="2409482" y="4595230"/>
              <a:ext cx="530915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sz="4000" dirty="0">
                  <a:latin typeface="Comic Sans MS" pitchFamily="66" charset="0"/>
                </a:rPr>
                <a:t>…</a:t>
              </a:r>
            </a:p>
          </p:txBody>
        </p:sp>
      </p:grpSp>
      <p:sp>
        <p:nvSpPr>
          <p:cNvPr id="358409" name="Line 9"/>
          <p:cNvSpPr>
            <a:spLocks noChangeShapeType="1"/>
          </p:cNvSpPr>
          <p:nvPr/>
        </p:nvSpPr>
        <p:spPr bwMode="auto">
          <a:xfrm flipV="1">
            <a:off x="2176783" y="4660565"/>
            <a:ext cx="1041400" cy="1524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grpSp>
        <p:nvGrpSpPr>
          <p:cNvPr id="3" name="Group 14"/>
          <p:cNvGrpSpPr/>
          <p:nvPr/>
        </p:nvGrpSpPr>
        <p:grpSpPr>
          <a:xfrm>
            <a:off x="6890630" y="3598232"/>
            <a:ext cx="1837362" cy="1959551"/>
            <a:chOff x="1139825" y="3708400"/>
            <a:chExt cx="1837362" cy="1959551"/>
          </a:xfrm>
        </p:grpSpPr>
        <p:pic>
          <p:nvPicPr>
            <p:cNvPr id="34828" name="Picture 17" descr="j0232890[1]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712913" y="3708400"/>
              <a:ext cx="900113" cy="1325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4827" name="Text Box 20"/>
            <p:cNvSpPr txBox="1">
              <a:spLocks noChangeArrowheads="1"/>
            </p:cNvSpPr>
            <p:nvPr/>
          </p:nvSpPr>
          <p:spPr bwMode="auto">
            <a:xfrm>
              <a:off x="1139825" y="5083175"/>
              <a:ext cx="1837362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dirty="0">
                  <a:latin typeface="Comic Sans MS" pitchFamily="66" charset="0"/>
                </a:rPr>
                <a:t>Billy Bob</a:t>
              </a:r>
            </a:p>
          </p:txBody>
        </p:sp>
      </p:grpSp>
      <p:sp>
        <p:nvSpPr>
          <p:cNvPr id="34825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stable-ritual.</a:t>
            </a:r>
            <a:fld id="{458F57A3-D5E9-4C0D-8B53-D5CCF6F8BBAC}" type="slidenum">
              <a:rPr lang="en-US" smtClean="0"/>
              <a:pPr/>
              <a:t>5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72726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ptsTypes="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358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0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Mating Ritual</a:t>
            </a:r>
          </a:p>
        </p:txBody>
      </p:sp>
      <p:sp>
        <p:nvSpPr>
          <p:cNvPr id="3584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227014" y="1805548"/>
            <a:ext cx="8729700" cy="324018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5400" dirty="0" smtClean="0">
                <a:solidFill>
                  <a:srgbClr val="008000"/>
                </a:solidFill>
              </a:rPr>
              <a:t>Stop </a:t>
            </a:r>
            <a:r>
              <a:rPr lang="en-US" sz="5400" dirty="0" smtClean="0"/>
              <a:t>when no girl rejects.</a:t>
            </a:r>
          </a:p>
          <a:p>
            <a:pPr eaLnBrk="1" hangingPunct="1">
              <a:buFontTx/>
              <a:buNone/>
            </a:pPr>
            <a:r>
              <a:rPr lang="en-US" sz="5400" dirty="0" smtClean="0"/>
              <a:t>Each girl marries her</a:t>
            </a:r>
          </a:p>
          <a:p>
            <a:pPr eaLnBrk="1" hangingPunct="1">
              <a:buFontTx/>
              <a:buNone/>
            </a:pPr>
            <a:r>
              <a:rPr lang="en-US" sz="5400" dirty="0" smtClean="0"/>
              <a:t>favorite suitor (if any).</a:t>
            </a:r>
          </a:p>
        </p:txBody>
      </p:sp>
      <p:sp>
        <p:nvSpPr>
          <p:cNvPr id="3584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stable-ritual.</a:t>
            </a:r>
            <a:fld id="{216A7BE4-5A84-4D5D-AF98-C18DC8FD704E}" type="slidenum">
              <a:rPr lang="en-US" smtClean="0"/>
              <a:pPr/>
              <a:t>6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62936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/>
              <a:t>Stable Marriages</a:t>
            </a:r>
          </a:p>
        </p:txBody>
      </p:sp>
      <p:sp>
        <p:nvSpPr>
          <p:cNvPr id="405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105" y="1047789"/>
            <a:ext cx="8386233" cy="2095461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dirty="0" smtClean="0">
                <a:solidFill>
                  <a:srgbClr val="3366FF"/>
                </a:solidFill>
              </a:rPr>
              <a:t>Termination</a:t>
            </a:r>
            <a:r>
              <a:rPr lang="en-US" sz="4800" dirty="0" smtClean="0"/>
              <a:t>:</a:t>
            </a:r>
          </a:p>
          <a:p>
            <a:pPr eaLnBrk="1" hangingPunct="1">
              <a:buFontTx/>
              <a:buNone/>
            </a:pPr>
            <a:r>
              <a:rPr lang="en-US" sz="4400" dirty="0" smtClean="0"/>
              <a:t>   There exists a Wedding Day.</a:t>
            </a:r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504834" y="2762281"/>
            <a:ext cx="6890028" cy="260379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4800" dirty="0">
                <a:solidFill>
                  <a:srgbClr val="3366FF"/>
                </a:solidFill>
                <a:latin typeface="Comic Sans MS"/>
                <a:cs typeface="Comic Sans MS"/>
              </a:rPr>
              <a:t>Partial Correctness</a:t>
            </a:r>
            <a:r>
              <a:rPr lang="en-US" sz="4800" dirty="0" smtClean="0">
                <a:latin typeface="Comic Sans MS"/>
                <a:cs typeface="Comic Sans MS"/>
              </a:rPr>
              <a:t>:</a:t>
            </a:r>
          </a:p>
          <a:p>
            <a:pPr eaLnBrk="1" hangingPunct="1">
              <a:buNone/>
            </a:pPr>
            <a:r>
              <a:rPr lang="en-US" sz="4800" dirty="0" smtClean="0">
                <a:latin typeface="Comic Sans MS"/>
                <a:cs typeface="Comic Sans MS"/>
              </a:rPr>
              <a:t>   Everyone is married.</a:t>
            </a:r>
          </a:p>
          <a:p>
            <a:pPr eaLnBrk="1" hangingPunct="1">
              <a:buNone/>
            </a:pPr>
            <a:r>
              <a:rPr lang="en-US" sz="4800" dirty="0" smtClean="0">
                <a:latin typeface="Comic Sans MS"/>
                <a:cs typeface="Comic Sans MS"/>
              </a:rPr>
              <a:t>   Marriages are stable.</a:t>
            </a:r>
          </a:p>
        </p:txBody>
      </p:sp>
      <p:sp>
        <p:nvSpPr>
          <p:cNvPr id="36869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stable-ritual.</a:t>
            </a:r>
            <a:fld id="{AC784AFF-BB15-4810-8501-384A0A77827F}" type="slidenum">
              <a:rPr lang="en-US" smtClean="0"/>
              <a:pPr/>
              <a:t>7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36021181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5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5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8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8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68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5507" grpId="0" build="p" autoUpdateAnimBg="0"/>
      <p:bldP spid="36868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Text Box 4"/>
          <p:cNvSpPr txBox="1">
            <a:spLocks noChangeArrowheads="1"/>
          </p:cNvSpPr>
          <p:nvPr/>
        </p:nvSpPr>
        <p:spPr bwMode="auto">
          <a:xfrm>
            <a:off x="606915" y="1016527"/>
            <a:ext cx="8006369" cy="52722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5400" dirty="0" smtClean="0">
                <a:solidFill>
                  <a:srgbClr val="0000CC"/>
                </a:solidFill>
              </a:rPr>
              <a:t>total # </a:t>
            </a:r>
            <a:r>
              <a:rPr lang="en-US" sz="5400" dirty="0">
                <a:solidFill>
                  <a:srgbClr val="0000CC"/>
                </a:solidFill>
              </a:rPr>
              <a:t>names </a:t>
            </a:r>
            <a:r>
              <a:rPr lang="en-US" sz="5400" dirty="0" smtClean="0">
                <a:solidFill>
                  <a:srgbClr val="0000CC"/>
                </a:solidFill>
              </a:rPr>
              <a:t>remaining</a:t>
            </a:r>
          </a:p>
          <a:p>
            <a:pPr algn="ctr">
              <a:buNone/>
            </a:pPr>
            <a:r>
              <a:rPr lang="en-US" sz="5400" dirty="0" smtClean="0">
                <a:solidFill>
                  <a:srgbClr val="0000CC"/>
                </a:solidFill>
              </a:rPr>
              <a:t>on boys’ lists</a:t>
            </a:r>
            <a:r>
              <a:rPr lang="en-US" sz="5400" dirty="0" smtClean="0"/>
              <a:t>:</a:t>
            </a:r>
            <a:endParaRPr lang="en-US" sz="6600" b="1" dirty="0">
              <a:latin typeface="Comic Sans MS" pitchFamily="66" charset="0"/>
            </a:endParaRPr>
          </a:p>
          <a:p>
            <a:pPr algn="ctr">
              <a:buNone/>
            </a:pPr>
            <a:r>
              <a:rPr lang="en-US" sz="5400" dirty="0" smtClean="0">
                <a:solidFill>
                  <a:srgbClr val="006600"/>
                </a:solidFill>
                <a:latin typeface="Comic Sans MS" pitchFamily="66" charset="0"/>
              </a:rPr>
              <a:t>      strictly decreasing</a:t>
            </a:r>
          </a:p>
          <a:p>
            <a:pPr algn="ctr">
              <a:buNone/>
            </a:pPr>
            <a:r>
              <a:rPr lang="en-US" sz="5400" dirty="0" smtClean="0">
                <a:solidFill>
                  <a:srgbClr val="006600"/>
                </a:solidFill>
                <a:latin typeface="Comic Sans MS" pitchFamily="66" charset="0"/>
              </a:rPr>
              <a:t>      &amp; </a:t>
            </a:r>
            <a:r>
              <a:rPr lang="en-US" sz="6000" dirty="0" smtClean="0">
                <a:solidFill>
                  <a:srgbClr val="006600"/>
                </a:solidFill>
                <a:ea typeface="Cambria Math"/>
                <a:sym typeface="Euclid Math Two" pitchFamily="18" charset="2"/>
              </a:rPr>
              <a:t>ℕ</a:t>
            </a:r>
            <a:r>
              <a:rPr lang="en-US" sz="5400" dirty="0" smtClean="0">
                <a:solidFill>
                  <a:srgbClr val="006600"/>
                </a:solidFill>
                <a:latin typeface="Comic Sans MS" pitchFamily="66" charset="0"/>
              </a:rPr>
              <a:t>-valued</a:t>
            </a:r>
            <a:endParaRPr lang="en-US" sz="5400" dirty="0">
              <a:solidFill>
                <a:srgbClr val="006600"/>
              </a:solidFill>
              <a:latin typeface="Comic Sans MS" pitchFamily="66" charset="0"/>
            </a:endParaRPr>
          </a:p>
          <a:p>
            <a:pPr algn="ctr">
              <a:spcBef>
                <a:spcPts val="600"/>
              </a:spcBef>
              <a:buNone/>
            </a:pPr>
            <a:r>
              <a:rPr lang="en-US" sz="6600" dirty="0" smtClean="0">
                <a:latin typeface="Comic Sans MS" pitchFamily="66" charset="0"/>
              </a:rPr>
              <a:t>  So </a:t>
            </a:r>
            <a:r>
              <a:rPr lang="en-US" sz="7600" b="1" dirty="0" smtClean="0">
                <a:latin typeface="Euclid Symbol" charset="2"/>
                <a:ea typeface="Cambria Math"/>
                <a:cs typeface="Euclid Symbol" charset="2"/>
              </a:rPr>
              <a:t>∃</a:t>
            </a:r>
            <a:r>
              <a:rPr lang="en-US" sz="7000" dirty="0" smtClean="0">
                <a:latin typeface="Cambria Math"/>
                <a:ea typeface="Cambria Math"/>
              </a:rPr>
              <a:t> </a:t>
            </a:r>
            <a:r>
              <a:rPr lang="en-US" sz="6600" dirty="0" smtClean="0">
                <a:latin typeface="Comic Sans MS" pitchFamily="66" charset="0"/>
              </a:rPr>
              <a:t>Wedding Day</a:t>
            </a:r>
            <a:endParaRPr lang="en-US" sz="6600" dirty="0">
              <a:latin typeface="Comic Sans MS" pitchFamily="66" charset="0"/>
            </a:endParaRPr>
          </a:p>
        </p:txBody>
      </p:sp>
      <p:sp>
        <p:nvSpPr>
          <p:cNvPr id="3789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stable-ritual.</a:t>
            </a:r>
            <a:fld id="{CD09AADC-C2B0-4E22-8643-E1056EDA4218}" type="slidenum">
              <a:rPr lang="en-US" smtClean="0"/>
              <a:pPr/>
              <a:t>8</a:t>
            </a:fld>
            <a:endParaRPr lang="en-US" dirty="0" smtClean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Mating Ritual: </a:t>
            </a:r>
            <a:r>
              <a:rPr lang="en-US" sz="4400" dirty="0" smtClean="0">
                <a:solidFill>
                  <a:srgbClr val="9F009F"/>
                </a:solidFill>
              </a:rPr>
              <a:t>Termination</a:t>
            </a:r>
          </a:p>
        </p:txBody>
      </p:sp>
    </p:spTree>
    <p:extLst>
      <p:ext uri="{BB962C8B-B14F-4D97-AF65-F5344CB8AC3E}">
        <p14:creationId xmlns:p14="http://schemas.microsoft.com/office/powerpoint/2010/main" val="2522025187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build="allAtOnce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Mating Ritual: </a:t>
            </a:r>
            <a:r>
              <a:rPr lang="en-US" sz="4400" dirty="0">
                <a:solidFill>
                  <a:srgbClr val="9F009F"/>
                </a:solidFill>
              </a:rPr>
              <a:t>C</a:t>
            </a:r>
            <a:r>
              <a:rPr lang="en-US" sz="4400" dirty="0" smtClean="0">
                <a:solidFill>
                  <a:srgbClr val="9F009F"/>
                </a:solidFill>
              </a:rPr>
              <a:t>orrectness</a:t>
            </a:r>
          </a:p>
        </p:txBody>
      </p:sp>
      <p:sp>
        <p:nvSpPr>
          <p:cNvPr id="3994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stable-ritual.</a:t>
            </a:r>
            <a:fld id="{90727D7A-B689-4A7B-AD23-AF912CFD69C5}" type="slidenum">
              <a:rPr lang="en-US" smtClean="0"/>
              <a:pPr/>
              <a:t>9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99551462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2PSBATCH" val="latex --interaction=nonstopmode %.tex; dvips -D 300 -o %.ps %.dvi"/>
  <p:tag name="USEAMSFONTS" val="1"/>
  <p:tag name="USEBOLDAMS" val="1"/>
  <p:tag name="TEX2PS" val="latex %.tex; dvips -D 300 -o %.ps %.dvi"/>
  <p:tag name="EXTERNALEDITCOMMAND" val="notepad %"/>
  <p:tag name="GHOSTSCRIPTCOMMAND" val="gswin32c"/>
  <p:tag name="DEFAULTFONTSIZE" val="12"/>
  <p:tag name="DEFAULTBITMAP" val="png16m"/>
  <p:tag name="DEFAULTBLEND" val="0"/>
  <p:tag name="DEFAULTTRANSPARENT" val="0"/>
  <p:tag name="DEFAULTWORKAROUNDTRANSPARENCYBUG" val="0"/>
  <p:tag name="DEFAULTRESOLUTION" val="1200"/>
  <p:tag name="DEFAULTWORDWRAP" val="1"/>
  <p:tag name="DEFAULTMAGNIFICATION" val="2000"/>
  <p:tag name="DEFAULTWIDTH" val="348"/>
  <p:tag name="DEFAULTHEIGHT" val="360"/>
  <p:tag name="DEFAULTDISPLAYSOURCE" val="\documentclass{article}\pagestyle{empty}&#10;\input{c:/work/42/S07/latex-macros/texpoint.sty}&#10;%\usepackage{latex-macros/texpoint}&#10;&#10;\begin{document}&#10;$&#10;$&#10;\end{document}&#10;"/>
  <p:tag name="EMBEDFONTS" val="1"/>
</p:tagLst>
</file>

<file path=ppt/theme/theme1.xml><?xml version="1.0" encoding="utf-8"?>
<a:theme xmlns:a="http://schemas.openxmlformats.org/drawingml/2006/main" name="1_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8258</TotalTime>
  <Words>647</Words>
  <Application>Microsoft Macintosh PowerPoint</Application>
  <PresentationFormat>On-screen Show (4:3)</PresentationFormat>
  <Paragraphs>146</Paragraphs>
  <Slides>20</Slides>
  <Notes>20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1_6.042 Lecture Template</vt:lpstr>
      <vt:lpstr>PowerPoint Presentation</vt:lpstr>
      <vt:lpstr>PowerPoint Presentation</vt:lpstr>
      <vt:lpstr>Mating Ritual</vt:lpstr>
      <vt:lpstr>Mating Ritual</vt:lpstr>
      <vt:lpstr>Mating Ritual</vt:lpstr>
      <vt:lpstr>Mating Ritual</vt:lpstr>
      <vt:lpstr>Stable Marriages</vt:lpstr>
      <vt:lpstr>Mating Ritual: Termination</vt:lpstr>
      <vt:lpstr>Mating Ritual: Correctness</vt:lpstr>
      <vt:lpstr>Mating Ritual: girls improve</vt:lpstr>
      <vt:lpstr>Mating Ritual: girls improve</vt:lpstr>
      <vt:lpstr>Mating Ritual: boys get worse</vt:lpstr>
      <vt:lpstr>Mating Ritual: boys get worse</vt:lpstr>
      <vt:lpstr>Mating Ritual: invariant</vt:lpstr>
      <vt:lpstr>On Wedding Day</vt:lpstr>
      <vt:lpstr>Mating Ritual: No bigamy</vt:lpstr>
      <vt:lpstr>Mating Ritual: Everyone marries </vt:lpstr>
      <vt:lpstr>Mating Ritual: Stable marriages</vt:lpstr>
      <vt:lpstr>Mating Ritual: Stable marriages</vt:lpstr>
      <vt:lpstr>Mating Ritual: Stable marriages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1271</cp:revision>
  <cp:lastPrinted>2012-03-19T04:55:27Z</cp:lastPrinted>
  <dcterms:created xsi:type="dcterms:W3CDTF">2011-03-15T21:42:30Z</dcterms:created>
  <dcterms:modified xsi:type="dcterms:W3CDTF">2013-03-16T18:02:33Z</dcterms:modified>
</cp:coreProperties>
</file>