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.bin" ContentType="application/vnd.openxmlformats-officedocument.oleObject"/>
  <Override PartName="/ppt/notesSlides/notesSlide22.xml" ContentType="application/vnd.openxmlformats-officedocument.presentationml.notesSlide+xml"/>
  <Override PartName="/ppt/embeddings/oleObject2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3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4.bin" ContentType="application/vnd.openxmlformats-officedocument.oleObject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2" r:id="rId22"/>
    <p:sldId id="278" r:id="rId23"/>
    <p:sldId id="328" r:id="rId24"/>
    <p:sldId id="280" r:id="rId25"/>
    <p:sldId id="321" r:id="rId26"/>
    <p:sldId id="279" r:id="rId27"/>
    <p:sldId id="323" r:id="rId28"/>
    <p:sldId id="324" r:id="rId29"/>
    <p:sldId id="325" r:id="rId30"/>
    <p:sldId id="326" r:id="rId31"/>
    <p:sldId id="327" r:id="rId32"/>
    <p:sldId id="286" r:id="rId33"/>
    <p:sldId id="287" r:id="rId34"/>
    <p:sldId id="298" r:id="rId35"/>
    <p:sldId id="299" r:id="rId36"/>
    <p:sldId id="300" r:id="rId37"/>
    <p:sldId id="301" r:id="rId38"/>
    <p:sldId id="294" r:id="rId39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4" autoAdjust="0"/>
    <p:restoredTop sz="94660"/>
  </p:normalViewPr>
  <p:slideViewPr>
    <p:cSldViewPr showGuides="1">
      <p:cViewPr varScale="1">
        <p:scale>
          <a:sx n="126" d="100"/>
          <a:sy n="126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6/15/13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C07AD31A-413A-0B44-AE31-2CAB0532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F4EF2F40-279D-B440-9F57-BE86692FCEE6}" type="datetime1">
              <a:rPr lang="en-US"/>
              <a:pPr>
                <a:defRPr/>
              </a:pPr>
              <a:t>6/15/13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1FCFB861-87CC-D54D-8BEC-60CBD3326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43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44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0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5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6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38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41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78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71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7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61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96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96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4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5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7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28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0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39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4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43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88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7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1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86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7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3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statemachine</a:t>
            </a:r>
            <a:r>
              <a:rPr lang="en-US" dirty="0" smtClean="0"/>
              <a:t>.</a:t>
            </a:r>
            <a:fld id="{1CB34E5C-2583-D940-BDA5-B14560D5F6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statemachine</a:t>
            </a:r>
            <a:r>
              <a:rPr lang="en-US" dirty="0" smtClean="0"/>
              <a:t>.</a:t>
            </a:r>
            <a:fld id="{FE692664-FE70-5442-8E5B-915464ACAA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statemachine</a:t>
            </a:r>
            <a:r>
              <a:rPr lang="en-US" dirty="0" smtClean="0"/>
              <a:t>.</a:t>
            </a:r>
            <a:fld id="{719741FC-A935-8A40-B896-C0FB0F48BA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statemachine</a:t>
            </a:r>
            <a:r>
              <a:rPr lang="en-US" dirty="0" smtClean="0"/>
              <a:t>.</a:t>
            </a:r>
            <a:fld id="{E81F6104-1309-DC49-8811-A707890DF7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statemachine</a:t>
            </a:r>
            <a:r>
              <a:rPr lang="en-US" dirty="0" smtClean="0"/>
              <a:t>.</a:t>
            </a:r>
            <a:fld id="{0D0C7DEE-7D4F-144F-86D1-D1EDC31D3B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statemachine</a:t>
            </a:r>
            <a:r>
              <a:rPr lang="en-US" dirty="0" smtClean="0"/>
              <a:t>.</a:t>
            </a:r>
            <a:fld id="{3C521633-4FF6-CE43-A67F-E11AB1D276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2959100" y="6553200"/>
            <a:ext cx="32258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</a:t>
            </a:r>
            <a:r>
              <a:rPr lang="en-US" sz="1200" baseline="0" dirty="0" smtClean="0">
                <a:latin typeface="Comic Sans MS" pitchFamily="66" charset="0"/>
                <a:sym typeface="Gill Sans" pitchFamily="-112" charset="0"/>
              </a:rPr>
              <a:t>     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     February 27, 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2013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statemachine</a:t>
            </a:r>
            <a:r>
              <a:rPr lang="en-US" dirty="0" smtClean="0"/>
              <a:t>.</a:t>
            </a:r>
            <a:fld id="{40C4958A-EB25-BC44-B808-D88D19988E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2" descr="board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152400"/>
            <a:ext cx="99752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/>
          </p:cNvSpPr>
          <p:nvPr/>
        </p:nvSpPr>
        <p:spPr bwMode="auto">
          <a:xfrm>
            <a:off x="1352550" y="381000"/>
            <a:ext cx="644842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Mathematics for Computer Science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MIT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6.042J/18.062J</a:t>
            </a:r>
          </a:p>
        </p:txBody>
      </p:sp>
      <p:sp>
        <p:nvSpPr>
          <p:cNvPr id="13316" name="Rectangle 5"/>
          <p:cNvSpPr>
            <a:spLocks/>
          </p:cNvSpPr>
          <p:nvPr/>
        </p:nvSpPr>
        <p:spPr bwMode="auto">
          <a:xfrm>
            <a:off x="533400" y="18288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r>
              <a:rPr lang="en-US" sz="88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Machines</a:t>
            </a:r>
          </a:p>
        </p:txBody>
      </p:sp>
      <p:sp>
        <p:nvSpPr>
          <p:cNvPr id="1331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0DC657CC-BEE2-AD4E-AA36-85810F69D06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71450" y="1558925"/>
            <a:ext cx="8820150" cy="42322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rgbClr val="3333CC"/>
                </a:solidFill>
              </a:rPr>
              <a:t>5. Pour big jug into little jug </a:t>
            </a:r>
            <a:endParaRPr lang="en-US" dirty="0"/>
          </a:p>
          <a:p>
            <a:pPr marL="304800" indent="-304800" eaLnBrk="1" hangingPunct="1">
              <a:lnSpc>
                <a:spcPct val="90000"/>
              </a:lnSpc>
            </a:pPr>
            <a:r>
              <a:rPr lang="en-US" dirty="0">
                <a:solidFill>
                  <a:srgbClr val="3333CC"/>
                </a:solidFill>
              </a:rPr>
              <a:t>(</a:t>
            </a:r>
            <a:r>
              <a:rPr lang="en-US" dirty="0" err="1">
                <a:solidFill>
                  <a:srgbClr val="3333CC"/>
                </a:solidFill>
              </a:rPr>
              <a:t>i</a:t>
            </a:r>
            <a:r>
              <a:rPr lang="en-US" dirty="0">
                <a:solidFill>
                  <a:srgbClr val="3333CC"/>
                </a:solidFill>
              </a:rPr>
              <a:t>)</a:t>
            </a:r>
            <a:r>
              <a:rPr lang="en-US" dirty="0"/>
              <a:t> If </a:t>
            </a:r>
            <a:r>
              <a:rPr lang="en-US" dirty="0">
                <a:solidFill>
                  <a:srgbClr val="008000"/>
                </a:solidFill>
              </a:rPr>
              <a:t>no overflow</a:t>
            </a:r>
            <a:r>
              <a:rPr lang="en-US" dirty="0"/>
              <a:t>, then (</a:t>
            </a:r>
            <a:r>
              <a:rPr lang="en-US" dirty="0" err="1"/>
              <a:t>b,l</a:t>
            </a:r>
            <a:r>
              <a:rPr lang="en-US" dirty="0"/>
              <a:t>)</a:t>
            </a:r>
            <a:r>
              <a:rPr lang="en-US" sz="3600" b="1" dirty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dirty="0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 dirty="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 dirty="0">
                <a:solidFill>
                  <a:srgbClr val="3333CC"/>
                </a:solidFill>
              </a:rPr>
              <a:t>(ii) </a:t>
            </a:r>
            <a:r>
              <a:rPr lang="en-US" sz="4400" dirty="0">
                <a:solidFill>
                  <a:srgbClr val="008000"/>
                </a:solidFill>
              </a:rPr>
              <a:t>otherwise </a:t>
            </a:r>
            <a:r>
              <a:rPr lang="en-US" sz="4400" dirty="0"/>
              <a:t>(</a:t>
            </a:r>
            <a:r>
              <a:rPr lang="en-US" sz="4400" dirty="0" err="1"/>
              <a:t>b,l</a:t>
            </a:r>
            <a:r>
              <a:rPr lang="en-US" sz="4400" dirty="0"/>
              <a:t>)</a:t>
            </a:r>
            <a:r>
              <a:rPr lang="en-US" sz="3600" b="1" dirty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 dirty="0"/>
              <a:t>(b</a:t>
            </a:r>
            <a:r>
              <a:rPr lang="en-US" sz="4400" dirty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 dirty="0"/>
              <a:t>(3</a:t>
            </a:r>
            <a:r>
              <a:rPr lang="en-US" sz="4400" dirty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 dirty="0"/>
              <a:t>l),3)</a:t>
            </a:r>
            <a:endParaRPr lang="en-US" dirty="0"/>
          </a:p>
          <a:p>
            <a:pPr marL="304800" indent="-304800" eaLnBrk="1" hangingPunct="1">
              <a:lnSpc>
                <a:spcPct val="90000"/>
              </a:lnSpc>
            </a:pPr>
            <a:r>
              <a:rPr lang="en-US" dirty="0">
                <a:solidFill>
                  <a:srgbClr val="3333CC"/>
                </a:solidFill>
              </a:rPr>
              <a:t>6. Pour little jug into big jug. </a:t>
            </a:r>
            <a:r>
              <a:rPr lang="en-US" dirty="0"/>
              <a:t>		</a:t>
            </a:r>
            <a:r>
              <a:rPr lang="en-US" dirty="0">
                <a:solidFill>
                  <a:srgbClr val="008000"/>
                </a:solidFill>
              </a:rPr>
              <a:t>Likewise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00199" y="2765708"/>
            <a:ext cx="2701925" cy="815692"/>
            <a:chOff x="1600199" y="2765708"/>
            <a:chExt cx="2701925" cy="815692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2090738" y="2765708"/>
              <a:ext cx="1735138" cy="8156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 dirty="0" err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</a:t>
              </a:r>
              <a:r>
                <a:rPr lang="en-US" sz="3600" dirty="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</a:t>
              </a:r>
              <a:r>
                <a:rPr lang="en-US" sz="4800" dirty="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 dirty="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 rot="16200000">
              <a:off x="2758767" y="1657042"/>
              <a:ext cx="384790" cy="2701925"/>
              <a:chOff x="0" y="0"/>
              <a:chExt cx="242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96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/>
          </p:cNvSpPr>
          <p:nvPr/>
        </p:nvSpPr>
        <p:spPr bwMode="auto">
          <a:xfrm>
            <a:off x="152400" y="1371600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sp>
        <p:nvSpPr>
          <p:cNvPr id="26628" name="Rectangle 5"/>
          <p:cNvSpPr>
            <a:spLocks/>
          </p:cNvSpPr>
          <p:nvPr/>
        </p:nvSpPr>
        <p:spPr bwMode="auto">
          <a:xfrm>
            <a:off x="990600" y="4916487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916487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482725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3163887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621087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3087687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630487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579562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5638800" y="1563687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4271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5033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5033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579562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5561012" y="1563687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755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5867400" cy="10969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>
                <a:solidFill>
                  <a:srgbClr val="3333CC"/>
                </a:solidFill>
              </a:rPr>
              <a:t>State machines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68300" y="1835150"/>
            <a:ext cx="8483600" cy="49339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6000"/>
              <a:t>step by step processes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(may step in response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 to </a:t>
            </a:r>
            <a:r>
              <a:rPr lang="en-US" sz="6000">
                <a:solidFill>
                  <a:srgbClr val="008000"/>
                </a:solidFill>
              </a:rPr>
              <a:t>input</a:t>
            </a:r>
            <a:r>
              <a:rPr lang="en-US" sz="6000"/>
              <a:t> ―not today)</a:t>
            </a:r>
          </a:p>
        </p:txBody>
      </p:sp>
      <p:sp>
        <p:nvSpPr>
          <p:cNvPr id="1434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7984E1DE-A203-7346-97D7-F91FB88A410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sp>
        <p:nvSpPr>
          <p:cNvPr id="32772" name="Rectangle 5"/>
          <p:cNvSpPr>
            <a:spLocks/>
          </p:cNvSpPr>
          <p:nvPr/>
        </p:nvSpPr>
        <p:spPr bwMode="auto">
          <a:xfrm>
            <a:off x="200025" y="134620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 dirty="0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34620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8956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 dirty="0"/>
              <a:t>P(state) ::= “3 divides the number of gallons in each jug.”</a:t>
            </a:r>
          </a:p>
        </p:txBody>
      </p:sp>
      <p:sp>
        <p:nvSpPr>
          <p:cNvPr id="34822" name="Rectangle 7"/>
          <p:cNvSpPr>
            <a:spLocks/>
          </p:cNvSpPr>
          <p:nvPr/>
        </p:nvSpPr>
        <p:spPr bwMode="auto">
          <a:xfrm>
            <a:off x="685800" y="1417638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075154"/>
              </p:ext>
            </p:extLst>
          </p:nvPr>
        </p:nvGraphicFramePr>
        <p:xfrm>
          <a:off x="409575" y="4324350"/>
          <a:ext cx="8229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Equation" r:id="rId4" imgW="1828800" imgH="241300" progId="Equation.DSMT4">
                  <p:embed/>
                </p:oleObj>
              </mc:Choice>
              <mc:Fallback>
                <p:oleObj name="Equation" r:id="rId4" imgW="18288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4324350"/>
                        <a:ext cx="82296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8956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            (</a:t>
            </a:r>
            <a:r>
              <a:rPr lang="en-US" sz="4400" dirty="0" err="1"/>
              <a:t>b,l</a:t>
            </a:r>
            <a:r>
              <a:rPr lang="en-US" sz="4400" dirty="0"/>
              <a:t>)</a:t>
            </a:r>
            <a:r>
              <a:rPr lang="en-US" sz="3600" b="1" dirty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 dirty="0"/>
              <a:t>(b</a:t>
            </a:r>
            <a:r>
              <a:rPr lang="en-US" sz="4400" dirty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 dirty="0"/>
              <a:t>(3</a:t>
            </a:r>
            <a:r>
              <a:rPr lang="en-US" sz="4400" dirty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 dirty="0"/>
              <a:t>l),3)</a:t>
            </a:r>
          </a:p>
        </p:txBody>
      </p:sp>
      <p:sp>
        <p:nvSpPr>
          <p:cNvPr id="34822" name="Rectangle 7"/>
          <p:cNvSpPr>
            <a:spLocks/>
          </p:cNvSpPr>
          <p:nvPr/>
        </p:nvSpPr>
        <p:spPr bwMode="auto">
          <a:xfrm>
            <a:off x="685800" y="1417638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831031"/>
              </p:ext>
            </p:extLst>
          </p:nvPr>
        </p:nvGraphicFramePr>
        <p:xfrm>
          <a:off x="409575" y="4324350"/>
          <a:ext cx="8229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Equation" r:id="rId4" imgW="1828800" imgH="241300" progId="Equation.DSMT4">
                  <p:embed/>
                </p:oleObj>
              </mc:Choice>
              <mc:Fallback>
                <p:oleObj name="Equation" r:id="rId4" imgW="1828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4324350"/>
                        <a:ext cx="82296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6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017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822450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/>
            <a:r>
              <a:rPr lang="en-US" dirty="0" smtClean="0"/>
              <a:t>Floyd’s Invariant Principle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13970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ts val="900"/>
              </a:spcBef>
            </a:pPr>
            <a:r>
              <a:rPr lang="en-US" dirty="0" smtClean="0"/>
              <a:t>(induction for state machines) </a:t>
            </a:r>
            <a:endParaRPr lang="en-US" sz="4400" dirty="0" smtClean="0"/>
          </a:p>
          <a:p>
            <a:pPr marL="571500" indent="-571500" eaLnBrk="1" hangingPunct="1">
              <a:spcBef>
                <a:spcPts val="900"/>
              </a:spcBef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Preserved Invariant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00E5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8000"/>
                </a:solidFill>
              </a:rPr>
              <a:t>state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  <a:endParaRPr lang="en-US" sz="4400" dirty="0" smtClean="0">
              <a:solidFill>
                <a:srgbClr val="000000"/>
              </a:solidFill>
            </a:endParaRPr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4800" dirty="0" smtClean="0"/>
              <a:t>if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q</a:t>
            </a:r>
            <a:r>
              <a:rPr lang="en-US" sz="4800" dirty="0"/>
              <a:t>) and </a:t>
            </a:r>
            <a:r>
              <a:rPr lang="en-US" sz="4400" dirty="0"/>
              <a:t>               </a:t>
            </a:r>
            <a:r>
              <a:rPr lang="en-US" sz="4800" dirty="0"/>
              <a:t>, then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r</a:t>
            </a:r>
            <a:r>
              <a:rPr lang="en-US" sz="4800" dirty="0"/>
              <a:t>)</a:t>
            </a:r>
            <a:endParaRPr lang="en-US" sz="4400" dirty="0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>
                <a:solidFill>
                  <a:srgbClr val="008000"/>
                </a:solidFill>
              </a:rPr>
              <a:t>Conclusion: </a:t>
            </a:r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3333CC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start</a:t>
            </a:r>
            <a:r>
              <a:rPr lang="en-US" sz="4400" dirty="0" smtClean="0"/>
              <a:t>), then </a:t>
            </a:r>
            <a:r>
              <a:rPr lang="en-US" sz="4400" dirty="0" err="1" smtClean="0">
                <a:solidFill>
                  <a:srgbClr val="0000E5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/>
              <a:t>)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for </a:t>
            </a:r>
            <a:r>
              <a:rPr lang="en-US" sz="4400" dirty="0"/>
              <a:t>all reachable </a:t>
            </a:r>
            <a:r>
              <a:rPr lang="en-US" sz="4400" dirty="0" smtClean="0"/>
              <a:t>states 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including </a:t>
            </a:r>
            <a:r>
              <a:rPr lang="en-US" sz="4400" dirty="0"/>
              <a:t>final state (if any)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28702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Floyd’s Invariant Method</a:t>
            </a:r>
            <a:endParaRPr lang="en-US"/>
          </a:p>
          <a:p>
            <a:pPr marL="571500" indent="-571500" algn="ctr" eaLnBrk="1" hangingPunct="1">
              <a:spcBef>
                <a:spcPts val="900"/>
              </a:spcBef>
            </a:pPr>
            <a:r>
              <a:rPr lang="en-US" sz="3600"/>
              <a:t>(just like induction)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Base case:</a:t>
            </a:r>
            <a:r>
              <a:rPr lang="en-US" sz="3600"/>
              <a:t> Show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(</a:t>
            </a:r>
            <a:r>
              <a:rPr lang="en-US" sz="3600">
                <a:solidFill>
                  <a:srgbClr val="00B050"/>
                </a:solidFill>
              </a:rPr>
              <a:t>start</a:t>
            </a:r>
            <a:r>
              <a:rPr lang="en-US" sz="3600"/>
              <a:t>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Preservation case:</a:t>
            </a:r>
            <a:r>
              <a:rPr lang="en-US" sz="3600"/>
              <a:t> Show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/>
              <a:t>   </a:t>
            </a:r>
            <a:r>
              <a:rPr lang="en-US" sz="4400"/>
              <a:t>if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q</a:t>
            </a:r>
            <a:r>
              <a:rPr lang="en-US" sz="4400"/>
              <a:t>) and </a:t>
            </a:r>
            <a:r>
              <a:rPr lang="en-US"/>
              <a:t>               </a:t>
            </a:r>
            <a:r>
              <a:rPr lang="en-US" sz="4400"/>
              <a:t>, then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r</a:t>
            </a:r>
            <a:r>
              <a:rPr lang="en-US" sz="4400"/>
              <a:t>)</a:t>
            </a:r>
            <a:endParaRPr lang="en-US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Conclusion:</a:t>
            </a:r>
            <a:r>
              <a:rPr lang="en-US" sz="3600"/>
              <a:t>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 holds for all reachable states, including final state (if any)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37592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5848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sp>
        <p:nvSpPr>
          <p:cNvPr id="37892" name="Rectangle 5"/>
          <p:cNvSpPr>
            <a:spLocks/>
          </p:cNvSpPr>
          <p:nvPr/>
        </p:nvSpPr>
        <p:spPr bwMode="auto">
          <a:xfrm>
            <a:off x="1927225" y="944563"/>
            <a:ext cx="51149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robot is on a grid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8" name="Rectangle 9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7899" name="Rectangle 10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7900" name="Rectangle 11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2" name="Rectangle 13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7903" name="Rectangle 14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4" name="Rectangle 15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5" name="Rectangle 16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6" name="Rectangle 17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7" name="Rectangle 18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Rectangle 19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Rectangle 20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Rectangle 21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1" name="Rectangle 22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2" name="Rectangle 23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3" name="Rectangle 24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895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B12E4781-5EAB-364D-B1F8-5B9C8DC1DA4C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sp>
        <p:nvSpPr>
          <p:cNvPr id="38916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6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8937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8938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9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0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8941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2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3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4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5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6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7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8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9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0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1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918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438400" y="2514600"/>
            <a:ext cx="2895600" cy="2819400"/>
            <a:chOff x="0" y="0"/>
            <a:chExt cx="1824" cy="1776"/>
          </a:xfrm>
        </p:grpSpPr>
        <p:sp>
          <p:nvSpPr>
            <p:cNvPr id="38922" name="Line 26"/>
            <p:cNvSpPr>
              <a:spLocks noChangeShapeType="1"/>
            </p:cNvSpPr>
            <p:nvPr/>
          </p:nvSpPr>
          <p:spPr bwMode="auto">
            <a:xfrm rot="10800000">
              <a:off x="288" y="288"/>
              <a:ext cx="33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3" name="Line 27"/>
            <p:cNvSpPr>
              <a:spLocks noChangeShapeType="1"/>
            </p:cNvSpPr>
            <p:nvPr/>
          </p:nvSpPr>
          <p:spPr bwMode="auto">
            <a:xfrm rot="10800000" flipH="1">
              <a:off x="1152" y="288"/>
              <a:ext cx="3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4" name="Line 28"/>
            <p:cNvSpPr>
              <a:spLocks noChangeShapeType="1"/>
            </p:cNvSpPr>
            <p:nvPr/>
          </p:nvSpPr>
          <p:spPr bwMode="auto">
            <a:xfrm flipH="1">
              <a:off x="240" y="115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5" name="Line 29"/>
            <p:cNvSpPr>
              <a:spLocks noChangeShapeType="1"/>
            </p:cNvSpPr>
            <p:nvPr/>
          </p:nvSpPr>
          <p:spPr bwMode="auto">
            <a:xfrm>
              <a:off x="1104" y="1056"/>
              <a:ext cx="384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0" y="0"/>
              <a:ext cx="1824" cy="1776"/>
              <a:chOff x="0" y="0"/>
              <a:chExt cx="1824" cy="1776"/>
            </a:xfrm>
          </p:grpSpPr>
          <p:sp>
            <p:nvSpPr>
              <p:cNvPr id="38927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8" name="Line 32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9" name="Line 33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0" name="Line 34"/>
              <p:cNvSpPr>
                <a:spLocks noChangeShapeType="1"/>
              </p:cNvSpPr>
              <p:nvPr/>
            </p:nvSpPr>
            <p:spPr bwMode="auto">
              <a:xfrm rot="10800000" flipH="1"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1" name="Line 35"/>
              <p:cNvSpPr>
                <a:spLocks noChangeShapeType="1"/>
              </p:cNvSpPr>
              <p:nvPr/>
            </p:nvSpPr>
            <p:spPr bwMode="auto">
              <a:xfrm>
                <a:off x="48" y="1632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2" name="Line 36"/>
              <p:cNvSpPr>
                <a:spLocks noChangeShapeType="1"/>
              </p:cNvSpPr>
              <p:nvPr/>
            </p:nvSpPr>
            <p:spPr bwMode="auto">
              <a:xfrm rot="10800000" flipH="1">
                <a:off x="48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3" name="Line 37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4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8920" name="Rectangle 39"/>
          <p:cNvSpPr>
            <a:spLocks/>
          </p:cNvSpPr>
          <p:nvPr/>
        </p:nvSpPr>
        <p:spPr bwMode="auto">
          <a:xfrm>
            <a:off x="1876425" y="931863"/>
            <a:ext cx="520541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it can </a:t>
            </a:r>
            <a:r>
              <a:rPr lang="en-US" sz="40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diagonally</a:t>
            </a:r>
          </a:p>
        </p:txBody>
      </p:sp>
      <p:sp>
        <p:nvSpPr>
          <p:cNvPr id="3892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A18D6DA6-A857-C348-9A70-53C6FD440CB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sp>
        <p:nvSpPr>
          <p:cNvPr id="39940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9960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1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9962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9963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4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5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9966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7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8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9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0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1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2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3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5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6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2" name="Rectangle 24"/>
          <p:cNvSpPr>
            <a:spLocks/>
          </p:cNvSpPr>
          <p:nvPr/>
        </p:nvSpPr>
        <p:spPr bwMode="auto">
          <a:xfrm>
            <a:off x="1901825" y="942975"/>
            <a:ext cx="6489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3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it get from (0,0) to (1,0)?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95600" y="1435100"/>
            <a:ext cx="6235700" cy="3822700"/>
            <a:chOff x="0" y="0"/>
            <a:chExt cx="3928" cy="2407"/>
          </a:xfrm>
        </p:grpSpPr>
        <p:sp>
          <p:nvSpPr>
            <p:cNvPr id="39947" name="Rectangle 26"/>
            <p:cNvSpPr>
              <a:spLocks/>
            </p:cNvSpPr>
            <p:nvPr/>
          </p:nvSpPr>
          <p:spPr bwMode="auto">
            <a:xfrm>
              <a:off x="2928" y="183"/>
              <a:ext cx="237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 b="1">
                  <a:solidFill>
                    <a:srgbClr val="CC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?</a:t>
              </a: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0" y="0"/>
              <a:ext cx="3928" cy="2407"/>
              <a:chOff x="0" y="0"/>
              <a:chExt cx="3928" cy="2407"/>
            </a:xfrm>
          </p:grpSpPr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0" y="1591"/>
                <a:ext cx="1439" cy="816"/>
                <a:chOff x="0" y="0"/>
                <a:chExt cx="1439" cy="816"/>
              </a:xfrm>
            </p:grpSpPr>
            <p:sp>
              <p:nvSpPr>
                <p:cNvPr id="39958" name="Line 29"/>
                <p:cNvSpPr>
                  <a:spLocks noChangeShapeType="1"/>
                </p:cNvSpPr>
                <p:nvPr/>
              </p:nvSpPr>
              <p:spPr bwMode="auto">
                <a:xfrm>
                  <a:off x="624" y="0"/>
                  <a:ext cx="816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59" name="Line 30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624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728" y="0"/>
                <a:ext cx="3200" cy="2407"/>
                <a:chOff x="0" y="0"/>
                <a:chExt cx="3200" cy="2407"/>
              </a:xfrm>
            </p:grpSpPr>
            <p:sp>
              <p:nvSpPr>
                <p:cNvPr id="39951" name="Line 32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19" y="1639"/>
                  <a:ext cx="816" cy="7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" name="Group 3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200" cy="2223"/>
                  <a:chOff x="0" y="0"/>
                  <a:chExt cx="3200" cy="2223"/>
                </a:xfrm>
              </p:grpSpPr>
              <p:sp>
                <p:nvSpPr>
                  <p:cNvPr id="39953" name="Line 34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1535" y="175"/>
                    <a:ext cx="624" cy="62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200" cy="2223"/>
                    <a:chOff x="0" y="0"/>
                    <a:chExt cx="3200" cy="2223"/>
                  </a:xfrm>
                </p:grpSpPr>
                <p:sp>
                  <p:nvSpPr>
                    <p:cNvPr id="39955" name="Line 36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1536" y="687"/>
                      <a:ext cx="912" cy="96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6" name="Line 37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0" y="783"/>
                      <a:ext cx="1535" cy="14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7" name="AutoShape 38"/>
                    <p:cNvSpPr>
                      <a:spLocks/>
                    </p:cNvSpPr>
                    <p:nvPr/>
                  </p:nvSpPr>
                  <p:spPr bwMode="auto">
                    <a:xfrm>
                      <a:off x="2152" y="0"/>
                      <a:ext cx="1048" cy="738"/>
                    </a:xfrm>
                    <a:custGeom>
                      <a:avLst/>
                      <a:gdLst>
                        <a:gd name="T0" fmla="*/ 0 w 21523"/>
                        <a:gd name="T1" fmla="*/ 0 h 20855"/>
                        <a:gd name="T2" fmla="*/ 21523 w 21523"/>
                        <a:gd name="T3" fmla="*/ 20855 h 20855"/>
                      </a:gdLst>
                      <a:ahLst/>
                      <a:cxnLst/>
                      <a:rect l="T0" t="T1" r="T2" b="T3"/>
                      <a:pathLst>
                        <a:path w="21523" h="20855">
                          <a:moveTo>
                            <a:pt x="5913" y="19872"/>
                          </a:moveTo>
                          <a:cubicBezTo>
                            <a:pt x="6796" y="19476"/>
                            <a:pt x="6242" y="19279"/>
                            <a:pt x="7063" y="18516"/>
                          </a:cubicBezTo>
                          <a:cubicBezTo>
                            <a:pt x="7166" y="18291"/>
                            <a:pt x="7227" y="17980"/>
                            <a:pt x="7392" y="17839"/>
                          </a:cubicBezTo>
                          <a:cubicBezTo>
                            <a:pt x="7679" y="17585"/>
                            <a:pt x="8377" y="17387"/>
                            <a:pt x="8377" y="17387"/>
                          </a:cubicBezTo>
                          <a:cubicBezTo>
                            <a:pt x="10205" y="18234"/>
                            <a:pt x="11929" y="19448"/>
                            <a:pt x="13798" y="20098"/>
                          </a:cubicBezTo>
                          <a:cubicBezTo>
                            <a:pt x="15153" y="21340"/>
                            <a:pt x="15625" y="20719"/>
                            <a:pt x="17740" y="20549"/>
                          </a:cubicBezTo>
                          <a:cubicBezTo>
                            <a:pt x="18582" y="20154"/>
                            <a:pt x="18828" y="19166"/>
                            <a:pt x="19547" y="18516"/>
                          </a:cubicBezTo>
                          <a:cubicBezTo>
                            <a:pt x="19649" y="18291"/>
                            <a:pt x="19732" y="18036"/>
                            <a:pt x="19875" y="17839"/>
                          </a:cubicBezTo>
                          <a:cubicBezTo>
                            <a:pt x="20019" y="17641"/>
                            <a:pt x="20245" y="17585"/>
                            <a:pt x="20368" y="17387"/>
                          </a:cubicBezTo>
                          <a:cubicBezTo>
                            <a:pt x="20635" y="16992"/>
                            <a:pt x="20799" y="16484"/>
                            <a:pt x="21025" y="16032"/>
                          </a:cubicBezTo>
                          <a:cubicBezTo>
                            <a:pt x="21128" y="15806"/>
                            <a:pt x="21354" y="15354"/>
                            <a:pt x="21354" y="15354"/>
                          </a:cubicBezTo>
                          <a:cubicBezTo>
                            <a:pt x="21559" y="13971"/>
                            <a:pt x="21600" y="14366"/>
                            <a:pt x="21354" y="12869"/>
                          </a:cubicBezTo>
                          <a:cubicBezTo>
                            <a:pt x="21210" y="11966"/>
                            <a:pt x="20963" y="11712"/>
                            <a:pt x="20532" y="10836"/>
                          </a:cubicBezTo>
                          <a:cubicBezTo>
                            <a:pt x="19444" y="8606"/>
                            <a:pt x="17514" y="8239"/>
                            <a:pt x="15769" y="7448"/>
                          </a:cubicBezTo>
                          <a:cubicBezTo>
                            <a:pt x="14742" y="7815"/>
                            <a:pt x="14557" y="8465"/>
                            <a:pt x="13962" y="9707"/>
                          </a:cubicBezTo>
                          <a:cubicBezTo>
                            <a:pt x="13859" y="9933"/>
                            <a:pt x="13613" y="9989"/>
                            <a:pt x="13469" y="10159"/>
                          </a:cubicBezTo>
                          <a:cubicBezTo>
                            <a:pt x="12792" y="10949"/>
                            <a:pt x="12648" y="10921"/>
                            <a:pt x="11827" y="11288"/>
                          </a:cubicBezTo>
                          <a:cubicBezTo>
                            <a:pt x="11437" y="11204"/>
                            <a:pt x="11026" y="11288"/>
                            <a:pt x="10677" y="11062"/>
                          </a:cubicBezTo>
                          <a:cubicBezTo>
                            <a:pt x="9465" y="10328"/>
                            <a:pt x="11683" y="8493"/>
                            <a:pt x="11991" y="8126"/>
                          </a:cubicBezTo>
                          <a:cubicBezTo>
                            <a:pt x="12340" y="7702"/>
                            <a:pt x="12710" y="7307"/>
                            <a:pt x="12976" y="6771"/>
                          </a:cubicBezTo>
                          <a:cubicBezTo>
                            <a:pt x="13202" y="6319"/>
                            <a:pt x="13346" y="5811"/>
                            <a:pt x="13633" y="5415"/>
                          </a:cubicBezTo>
                          <a:cubicBezTo>
                            <a:pt x="14414" y="4342"/>
                            <a:pt x="13941" y="4907"/>
                            <a:pt x="15112" y="3834"/>
                          </a:cubicBezTo>
                          <a:cubicBezTo>
                            <a:pt x="15276" y="3693"/>
                            <a:pt x="15605" y="3382"/>
                            <a:pt x="15605" y="3382"/>
                          </a:cubicBezTo>
                          <a:cubicBezTo>
                            <a:pt x="15707" y="3156"/>
                            <a:pt x="15769" y="2874"/>
                            <a:pt x="15933" y="2705"/>
                          </a:cubicBezTo>
                          <a:cubicBezTo>
                            <a:pt x="16077" y="2564"/>
                            <a:pt x="16303" y="2648"/>
                            <a:pt x="16426" y="2479"/>
                          </a:cubicBezTo>
                          <a:cubicBezTo>
                            <a:pt x="16549" y="2309"/>
                            <a:pt x="16508" y="2027"/>
                            <a:pt x="16590" y="1801"/>
                          </a:cubicBezTo>
                          <a:cubicBezTo>
                            <a:pt x="16672" y="1547"/>
                            <a:pt x="16816" y="1349"/>
                            <a:pt x="16919" y="1124"/>
                          </a:cubicBezTo>
                          <a:cubicBezTo>
                            <a:pt x="16857" y="813"/>
                            <a:pt x="16919" y="418"/>
                            <a:pt x="16754" y="220"/>
                          </a:cubicBezTo>
                          <a:cubicBezTo>
                            <a:pt x="16323" y="-260"/>
                            <a:pt x="14290" y="192"/>
                            <a:pt x="13962" y="220"/>
                          </a:cubicBezTo>
                          <a:cubicBezTo>
                            <a:pt x="12771" y="756"/>
                            <a:pt x="11601" y="841"/>
                            <a:pt x="10348" y="1124"/>
                          </a:cubicBezTo>
                          <a:cubicBezTo>
                            <a:pt x="10020" y="1434"/>
                            <a:pt x="9691" y="1716"/>
                            <a:pt x="9363" y="2027"/>
                          </a:cubicBezTo>
                          <a:cubicBezTo>
                            <a:pt x="9198" y="2168"/>
                            <a:pt x="9178" y="2507"/>
                            <a:pt x="9034" y="2705"/>
                          </a:cubicBezTo>
                          <a:cubicBezTo>
                            <a:pt x="8890" y="2902"/>
                            <a:pt x="8706" y="3015"/>
                            <a:pt x="8541" y="3156"/>
                          </a:cubicBezTo>
                          <a:cubicBezTo>
                            <a:pt x="8090" y="4060"/>
                            <a:pt x="7556" y="5020"/>
                            <a:pt x="6899" y="5641"/>
                          </a:cubicBezTo>
                          <a:cubicBezTo>
                            <a:pt x="6796" y="5867"/>
                            <a:pt x="6755" y="6262"/>
                            <a:pt x="6570" y="6319"/>
                          </a:cubicBezTo>
                          <a:cubicBezTo>
                            <a:pt x="5195" y="6686"/>
                            <a:pt x="3983" y="5048"/>
                            <a:pt x="2792" y="4512"/>
                          </a:cubicBezTo>
                          <a:cubicBezTo>
                            <a:pt x="1868" y="4653"/>
                            <a:pt x="924" y="4964"/>
                            <a:pt x="0" y="4964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39944" name="Picture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660900"/>
            <a:ext cx="121761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84" name="Rectangle 40"/>
          <p:cNvSpPr>
            <a:spLocks/>
          </p:cNvSpPr>
          <p:nvPr/>
        </p:nvSpPr>
        <p:spPr bwMode="auto">
          <a:xfrm>
            <a:off x="3276600" y="4876800"/>
            <a:ext cx="12096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GOAL</a:t>
            </a:r>
          </a:p>
        </p:txBody>
      </p:sp>
      <p:sp>
        <p:nvSpPr>
          <p:cNvPr id="399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1C84EC5C-9A91-704C-9A9F-18097B2889F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15364" name="Rectangle 5"/>
          <p:cNvSpPr>
            <a:spLocks/>
          </p:cNvSpPr>
          <p:nvPr/>
        </p:nvSpPr>
        <p:spPr bwMode="auto">
          <a:xfrm>
            <a:off x="454025" y="990600"/>
            <a:ext cx="8083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</a:t>
            </a:r>
            <a:r>
              <a:rPr lang="en-US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graph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of a 99-bounded counter:</a:t>
            </a:r>
          </a:p>
        </p:txBody>
      </p:sp>
      <p:sp>
        <p:nvSpPr>
          <p:cNvPr id="6150" name="Rectangle 6"/>
          <p:cNvSpPr>
            <a:spLocks/>
          </p:cNvSpPr>
          <p:nvPr/>
        </p:nvSpPr>
        <p:spPr bwMode="auto">
          <a:xfrm>
            <a:off x="1511300" y="3155950"/>
            <a:ext cx="5994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States: {0,1,…,99, 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}</a:t>
            </a:r>
          </a:p>
        </p:txBody>
      </p:sp>
      <p:sp>
        <p:nvSpPr>
          <p:cNvPr id="15366" name="Rectangle 7"/>
          <p:cNvSpPr>
            <a:spLocks/>
          </p:cNvSpPr>
          <p:nvPr/>
        </p:nvSpPr>
        <p:spPr bwMode="auto">
          <a:xfrm>
            <a:off x="762000" y="2492375"/>
            <a:ext cx="336550" cy="635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0</a:t>
            </a:r>
          </a:p>
        </p:txBody>
      </p:sp>
      <p:sp>
        <p:nvSpPr>
          <p:cNvPr id="15367" name="Oval 8"/>
          <p:cNvSpPr>
            <a:spLocks/>
          </p:cNvSpPr>
          <p:nvPr/>
        </p:nvSpPr>
        <p:spPr bwMode="auto">
          <a:xfrm>
            <a:off x="533400" y="2362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7000" y="1828800"/>
            <a:ext cx="1676400" cy="1295400"/>
            <a:chOff x="0" y="0"/>
            <a:chExt cx="1056" cy="816"/>
          </a:xfrm>
        </p:grpSpPr>
        <p:sp>
          <p:nvSpPr>
            <p:cNvPr id="15414" name="Oval 10"/>
            <p:cNvSpPr>
              <a:spLocks/>
            </p:cNvSpPr>
            <p:nvPr/>
          </p:nvSpPr>
          <p:spPr bwMode="auto">
            <a:xfrm>
              <a:off x="304" y="384"/>
              <a:ext cx="432" cy="43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5" name="Rectangle 11"/>
            <p:cNvSpPr>
              <a:spLocks/>
            </p:cNvSpPr>
            <p:nvPr/>
          </p:nvSpPr>
          <p:spPr bwMode="auto">
            <a:xfrm>
              <a:off x="0" y="0"/>
              <a:ext cx="1056" cy="3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start state</a:t>
              </a:r>
            </a:p>
          </p:txBody>
        </p:sp>
      </p:grpSp>
      <p:sp>
        <p:nvSpPr>
          <p:cNvPr id="15369" name="Rectangle 12"/>
          <p:cNvSpPr>
            <a:spLocks/>
          </p:cNvSpPr>
          <p:nvPr/>
        </p:nvSpPr>
        <p:spPr bwMode="auto">
          <a:xfrm>
            <a:off x="2057400" y="2492375"/>
            <a:ext cx="27146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</a:t>
            </a:r>
          </a:p>
        </p:txBody>
      </p:sp>
      <p:sp>
        <p:nvSpPr>
          <p:cNvPr id="15370" name="Rectangle 13"/>
          <p:cNvSpPr>
            <a:spLocks/>
          </p:cNvSpPr>
          <p:nvPr/>
        </p:nvSpPr>
        <p:spPr bwMode="auto">
          <a:xfrm>
            <a:off x="3276600" y="2492375"/>
            <a:ext cx="336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</a:t>
            </a:r>
          </a:p>
        </p:txBody>
      </p:sp>
      <p:sp>
        <p:nvSpPr>
          <p:cNvPr id="15371" name="Rectangle 14"/>
          <p:cNvSpPr>
            <a:spLocks/>
          </p:cNvSpPr>
          <p:nvPr/>
        </p:nvSpPr>
        <p:spPr bwMode="auto">
          <a:xfrm>
            <a:off x="7004050" y="2530475"/>
            <a:ext cx="15255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</a:p>
        </p:txBody>
      </p:sp>
      <p:sp>
        <p:nvSpPr>
          <p:cNvPr id="15372" name="Oval 15"/>
          <p:cNvSpPr>
            <a:spLocks/>
          </p:cNvSpPr>
          <p:nvPr/>
        </p:nvSpPr>
        <p:spPr bwMode="auto">
          <a:xfrm>
            <a:off x="4419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Oval 16"/>
          <p:cNvSpPr>
            <a:spLocks/>
          </p:cNvSpPr>
          <p:nvPr/>
        </p:nvSpPr>
        <p:spPr bwMode="auto">
          <a:xfrm>
            <a:off x="46482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Oval 17"/>
          <p:cNvSpPr>
            <a:spLocks/>
          </p:cNvSpPr>
          <p:nvPr/>
        </p:nvSpPr>
        <p:spPr bwMode="auto">
          <a:xfrm>
            <a:off x="48768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75438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1371600" y="27813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377" name="Group 20"/>
          <p:cNvGrpSpPr>
            <a:grpSpLocks/>
          </p:cNvGrpSpPr>
          <p:nvPr/>
        </p:nvGrpSpPr>
        <p:grpSpPr bwMode="auto">
          <a:xfrm>
            <a:off x="1905000" y="1524000"/>
            <a:ext cx="6858000" cy="1676400"/>
            <a:chOff x="0" y="0"/>
            <a:chExt cx="4320" cy="1056"/>
          </a:xfrm>
        </p:grpSpPr>
        <p:sp>
          <p:nvSpPr>
            <p:cNvPr id="15403" name="Oval 21"/>
            <p:cNvSpPr>
              <a:spLocks/>
            </p:cNvSpPr>
            <p:nvPr/>
          </p:nvSpPr>
          <p:spPr bwMode="auto">
            <a:xfrm>
              <a:off x="2304" y="57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404" name="Group 22"/>
            <p:cNvGrpSpPr>
              <a:grpSpLocks/>
            </p:cNvGrpSpPr>
            <p:nvPr/>
          </p:nvGrpSpPr>
          <p:grpSpPr bwMode="auto">
            <a:xfrm>
              <a:off x="0" y="0"/>
              <a:ext cx="4320" cy="1056"/>
              <a:chOff x="0" y="0"/>
              <a:chExt cx="4320" cy="1056"/>
            </a:xfrm>
          </p:grpSpPr>
          <p:sp>
            <p:nvSpPr>
              <p:cNvPr id="15406" name="Oval 23"/>
              <p:cNvSpPr>
                <a:spLocks/>
              </p:cNvSpPr>
              <p:nvPr/>
            </p:nvSpPr>
            <p:spPr bwMode="auto">
              <a:xfrm>
                <a:off x="0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7" name="Oval 24"/>
              <p:cNvSpPr>
                <a:spLocks/>
              </p:cNvSpPr>
              <p:nvPr/>
            </p:nvSpPr>
            <p:spPr bwMode="auto">
              <a:xfrm>
                <a:off x="768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8" name="Rectangle 25"/>
              <p:cNvSpPr>
                <a:spLocks/>
              </p:cNvSpPr>
              <p:nvPr/>
            </p:nvSpPr>
            <p:spPr bwMode="auto">
              <a:xfrm>
                <a:off x="2328" y="610"/>
                <a:ext cx="368" cy="4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99</a:t>
                </a:r>
              </a:p>
            </p:txBody>
          </p:sp>
          <p:sp>
            <p:nvSpPr>
              <p:cNvPr id="15409" name="Oval 26"/>
              <p:cNvSpPr>
                <a:spLocks/>
              </p:cNvSpPr>
              <p:nvPr/>
            </p:nvSpPr>
            <p:spPr bwMode="auto">
              <a:xfrm>
                <a:off x="3072" y="528"/>
                <a:ext cx="124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0" name="Oval 27"/>
              <p:cNvSpPr>
                <a:spLocks/>
              </p:cNvSpPr>
              <p:nvPr/>
            </p:nvSpPr>
            <p:spPr bwMode="auto">
              <a:xfrm>
                <a:off x="3552" y="0"/>
                <a:ext cx="28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1" name="Line 28"/>
              <p:cNvSpPr>
                <a:spLocks noChangeShapeType="1"/>
              </p:cNvSpPr>
              <p:nvPr/>
            </p:nvSpPr>
            <p:spPr bwMode="auto">
              <a:xfrm>
                <a:off x="432" y="79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2" name="Line 29"/>
              <p:cNvSpPr>
                <a:spLocks noChangeShapeType="1"/>
              </p:cNvSpPr>
              <p:nvPr/>
            </p:nvSpPr>
            <p:spPr bwMode="auto">
              <a:xfrm>
                <a:off x="1200" y="7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3" name="Line 30"/>
              <p:cNvSpPr>
                <a:spLocks noChangeShapeType="1"/>
              </p:cNvSpPr>
              <p:nvPr/>
            </p:nvSpPr>
            <p:spPr bwMode="auto">
              <a:xfrm>
                <a:off x="1919" y="792"/>
                <a:ext cx="3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405" name="Line 31"/>
            <p:cNvSpPr>
              <a:spLocks noChangeShapeType="1"/>
            </p:cNvSpPr>
            <p:nvPr/>
          </p:nvSpPr>
          <p:spPr bwMode="auto">
            <a:xfrm rot="10800000" flipH="1">
              <a:off x="2759" y="792"/>
              <a:ext cx="31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77838" y="3756025"/>
            <a:ext cx="7904162" cy="847725"/>
            <a:chOff x="0" y="-76"/>
            <a:chExt cx="4979" cy="534"/>
          </a:xfrm>
        </p:grpSpPr>
        <p:sp>
          <p:nvSpPr>
            <p:cNvPr id="15394" name="Rectangle 33"/>
            <p:cNvSpPr>
              <a:spLocks/>
            </p:cNvSpPr>
            <p:nvPr/>
          </p:nvSpPr>
          <p:spPr bwMode="auto">
            <a:xfrm>
              <a:off x="0" y="10"/>
              <a:ext cx="1740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Transitions: </a:t>
              </a:r>
            </a:p>
          </p:txBody>
        </p:sp>
        <p:sp>
          <p:nvSpPr>
            <p:cNvPr id="15395" name="Rectangle 34"/>
            <p:cNvSpPr>
              <a:spLocks/>
            </p:cNvSpPr>
            <p:nvPr/>
          </p:nvSpPr>
          <p:spPr bwMode="auto">
            <a:xfrm>
              <a:off x="3356" y="-76"/>
              <a:ext cx="162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 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i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&lt;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99</a:t>
              </a:r>
            </a:p>
          </p:txBody>
        </p:sp>
        <p:grpSp>
          <p:nvGrpSpPr>
            <p:cNvPr id="15396" name="Group 35"/>
            <p:cNvGrpSpPr>
              <a:grpSpLocks/>
            </p:cNvGrpSpPr>
            <p:nvPr/>
          </p:nvGrpSpPr>
          <p:grpSpPr bwMode="auto">
            <a:xfrm>
              <a:off x="1832" y="0"/>
              <a:ext cx="1224" cy="434"/>
              <a:chOff x="0" y="0"/>
              <a:chExt cx="1224" cy="434"/>
            </a:xfrm>
          </p:grpSpPr>
          <p:sp>
            <p:nvSpPr>
              <p:cNvPr id="15397" name="Rectangle 36"/>
              <p:cNvSpPr>
                <a:spLocks/>
              </p:cNvSpPr>
              <p:nvPr/>
            </p:nvSpPr>
            <p:spPr bwMode="auto">
              <a:xfrm>
                <a:off x="112" y="34"/>
                <a:ext cx="127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</a:t>
                </a:r>
              </a:p>
            </p:txBody>
          </p:sp>
          <p:sp>
            <p:nvSpPr>
              <p:cNvPr id="15398" name="Rectangle 37"/>
              <p:cNvSpPr>
                <a:spLocks/>
              </p:cNvSpPr>
              <p:nvPr/>
            </p:nvSpPr>
            <p:spPr bwMode="auto">
              <a:xfrm>
                <a:off x="768" y="34"/>
                <a:ext cx="456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8100" tIns="38100" rIns="38100" bIns="38100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i+1</a:t>
                </a:r>
              </a:p>
            </p:txBody>
          </p:sp>
          <p:grpSp>
            <p:nvGrpSpPr>
              <p:cNvPr id="15399" name="Group 38"/>
              <p:cNvGrpSpPr>
                <a:grpSpLocks/>
              </p:cNvGrpSpPr>
              <p:nvPr/>
            </p:nvGrpSpPr>
            <p:grpSpPr bwMode="auto">
              <a:xfrm>
                <a:off x="0" y="0"/>
                <a:ext cx="1200" cy="432"/>
                <a:chOff x="0" y="0"/>
                <a:chExt cx="1200" cy="432"/>
              </a:xfrm>
            </p:grpSpPr>
            <p:sp>
              <p:nvSpPr>
                <p:cNvPr id="15400" name="Oval 39"/>
                <p:cNvSpPr>
                  <a:spLocks/>
                </p:cNvSpPr>
                <p:nvPr/>
              </p:nvSpPr>
              <p:spPr bwMode="auto">
                <a:xfrm>
                  <a:off x="768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1" name="Oval 40"/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2" name="Line 41"/>
                <p:cNvSpPr>
                  <a:spLocks noChangeShapeType="1"/>
                </p:cNvSpPr>
                <p:nvPr/>
              </p:nvSpPr>
              <p:spPr bwMode="auto">
                <a:xfrm>
                  <a:off x="432" y="216"/>
                  <a:ext cx="33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992438" y="4832350"/>
            <a:ext cx="3263900" cy="771525"/>
            <a:chOff x="0" y="0"/>
            <a:chExt cx="2056" cy="485"/>
          </a:xfrm>
        </p:grpSpPr>
        <p:sp>
          <p:nvSpPr>
            <p:cNvPr id="15388" name="Rectangle 43"/>
            <p:cNvSpPr>
              <a:spLocks/>
            </p:cNvSpPr>
            <p:nvPr/>
          </p:nvSpPr>
          <p:spPr bwMode="auto">
            <a:xfrm>
              <a:off x="47" y="61"/>
              <a:ext cx="36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99</a:t>
              </a:r>
            </a:p>
          </p:txBody>
        </p:sp>
        <p:sp>
          <p:nvSpPr>
            <p:cNvPr id="15389" name="Rectangle 44"/>
            <p:cNvSpPr>
              <a:spLocks/>
            </p:cNvSpPr>
            <p:nvPr/>
          </p:nvSpPr>
          <p:spPr bwMode="auto">
            <a:xfrm>
              <a:off x="851" y="61"/>
              <a:ext cx="109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90" name="Group 45"/>
            <p:cNvGrpSpPr>
              <a:grpSpLocks/>
            </p:cNvGrpSpPr>
            <p:nvPr/>
          </p:nvGrpSpPr>
          <p:grpSpPr bwMode="auto">
            <a:xfrm>
              <a:off x="0" y="0"/>
              <a:ext cx="2056" cy="485"/>
              <a:chOff x="0" y="0"/>
              <a:chExt cx="2056" cy="485"/>
            </a:xfrm>
          </p:grpSpPr>
          <p:sp>
            <p:nvSpPr>
              <p:cNvPr id="15391" name="Oval 46"/>
              <p:cNvSpPr>
                <a:spLocks/>
              </p:cNvSpPr>
              <p:nvPr/>
            </p:nvSpPr>
            <p:spPr bwMode="auto">
              <a:xfrm>
                <a:off x="0" y="44"/>
                <a:ext cx="446" cy="3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2" name="Oval 47"/>
              <p:cNvSpPr>
                <a:spLocks/>
              </p:cNvSpPr>
              <p:nvPr/>
            </p:nvSpPr>
            <p:spPr bwMode="auto">
              <a:xfrm>
                <a:off x="767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3" name="Line 48"/>
              <p:cNvSpPr>
                <a:spLocks noChangeShapeType="1"/>
              </p:cNvSpPr>
              <p:nvPr/>
            </p:nvSpPr>
            <p:spPr bwMode="auto">
              <a:xfrm>
                <a:off x="445" y="243"/>
                <a:ext cx="3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1866900" y="5689600"/>
            <a:ext cx="5391150" cy="771525"/>
            <a:chOff x="0" y="0"/>
            <a:chExt cx="3396" cy="485"/>
          </a:xfrm>
        </p:grpSpPr>
        <p:sp>
          <p:nvSpPr>
            <p:cNvPr id="15382" name="Rectangle 50"/>
            <p:cNvSpPr>
              <a:spLocks/>
            </p:cNvSpPr>
            <p:nvPr/>
          </p:nvSpPr>
          <p:spPr bwMode="auto">
            <a:xfrm>
              <a:off x="2208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sp>
          <p:nvSpPr>
            <p:cNvPr id="15383" name="Rectangle 51"/>
            <p:cNvSpPr>
              <a:spLocks/>
            </p:cNvSpPr>
            <p:nvPr/>
          </p:nvSpPr>
          <p:spPr bwMode="auto">
            <a:xfrm>
              <a:off x="100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84" name="Group 52"/>
            <p:cNvGrpSpPr>
              <a:grpSpLocks/>
            </p:cNvGrpSpPr>
            <p:nvPr/>
          </p:nvGrpSpPr>
          <p:grpSpPr bwMode="auto">
            <a:xfrm>
              <a:off x="0" y="0"/>
              <a:ext cx="3396" cy="485"/>
              <a:chOff x="0" y="0"/>
              <a:chExt cx="3396" cy="485"/>
            </a:xfrm>
          </p:grpSpPr>
          <p:sp>
            <p:nvSpPr>
              <p:cNvPr id="15385" name="Oval 53"/>
              <p:cNvSpPr>
                <a:spLocks/>
              </p:cNvSpPr>
              <p:nvPr/>
            </p:nvSpPr>
            <p:spPr bwMode="auto">
              <a:xfrm>
                <a:off x="2108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6" name="Oval 54"/>
              <p:cNvSpPr>
                <a:spLocks/>
              </p:cNvSpPr>
              <p:nvPr/>
            </p:nvSpPr>
            <p:spPr bwMode="auto">
              <a:xfrm>
                <a:off x="0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7" name="Line 55"/>
              <p:cNvSpPr>
                <a:spLocks noChangeShapeType="1"/>
              </p:cNvSpPr>
              <p:nvPr/>
            </p:nvSpPr>
            <p:spPr bwMode="auto">
              <a:xfrm>
                <a:off x="1288" y="243"/>
                <a:ext cx="8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3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2B79C9C5-C04A-E04E-B6E7-16A6D862B0D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Robot Preserved Invariant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568325" y="2362200"/>
            <a:ext cx="7934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 y)) 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+ y is even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adds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±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 to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both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&amp; y,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preserving parity of x+y.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Also, P((0, 0)) is true.</a:t>
            </a:r>
          </a:p>
        </p:txBody>
      </p:sp>
      <p:sp>
        <p:nvSpPr>
          <p:cNvPr id="40965" name="Rectangle 6"/>
          <p:cNvSpPr>
            <a:spLocks/>
          </p:cNvSpPr>
          <p:nvPr/>
        </p:nvSpPr>
        <p:spPr bwMode="auto">
          <a:xfrm>
            <a:off x="1038225" y="1358900"/>
            <a:ext cx="120491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NO!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2514600" y="1371600"/>
            <a:ext cx="53213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4096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F2F748D4-E1A1-434C-899C-50F3B04F55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 advAuto="0"/>
      <p:bldP spid="327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Robot Preserved Invariant</a:t>
            </a:r>
          </a:p>
        </p:txBody>
      </p:sp>
      <p:sp>
        <p:nvSpPr>
          <p:cNvPr id="33796" name="Rectangle 4"/>
          <p:cNvSpPr>
            <a:spLocks/>
          </p:cNvSpPr>
          <p:nvPr/>
        </p:nvSpPr>
        <p:spPr bwMode="auto">
          <a:xfrm>
            <a:off x="495300" y="1320800"/>
            <a:ext cx="81407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in all 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positions 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x,y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 from (0,0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),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stays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even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But 1 + 0 = 1 is odd,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(1,0)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</a:t>
            </a:r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not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1989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B7C3E12C-5ECD-9140-BA6C-60FC36C382A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152400" y="76200"/>
            <a:ext cx="8077200" cy="2262188"/>
            <a:chOff x="0" y="0"/>
            <a:chExt cx="5088" cy="1425"/>
          </a:xfrm>
        </p:grpSpPr>
        <p:pic>
          <p:nvPicPr>
            <p:cNvPr id="4301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1440" cy="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5" name="Rectangle 6"/>
            <p:cNvSpPr>
              <a:spLocks/>
            </p:cNvSpPr>
            <p:nvPr/>
          </p:nvSpPr>
          <p:spPr bwMode="auto">
            <a:xfrm>
              <a:off x="1617" y="143"/>
              <a:ext cx="3471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The Fifteen Puzzle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Explained!</a:t>
              </a:r>
            </a:p>
          </p:txBody>
        </p:sp>
      </p:grpSp>
      <p:sp>
        <p:nvSpPr>
          <p:cNvPr id="43012" name="Rectangle 7"/>
          <p:cNvSpPr>
            <a:spLocks/>
          </p:cNvSpPr>
          <p:nvPr/>
        </p:nvSpPr>
        <p:spPr bwMode="auto">
          <a:xfrm>
            <a:off x="631825" y="2971800"/>
            <a:ext cx="70326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--by similar reasoning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details in problem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2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30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C0CD2847-8E31-1D40-A4CF-15A435C463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3600" dirty="0" smtClean="0"/>
              <a:t>compute </a:t>
            </a:r>
            <a:r>
              <a:rPr lang="en-US" sz="3600" dirty="0" err="1" smtClean="0">
                <a:solidFill>
                  <a:srgbClr val="0000FF"/>
                </a:solidFill>
              </a:rPr>
              <a:t>a</a:t>
            </a:r>
            <a:r>
              <a:rPr lang="en-US" sz="3600" baseline="30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 using registers </a:t>
            </a:r>
            <a:r>
              <a:rPr lang="en-US" sz="3600" b="1" dirty="0" smtClean="0">
                <a:latin typeface="Courier New"/>
                <a:cs typeface="Courier New"/>
              </a:rPr>
              <a:t>X,Y,Z,R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</a:t>
            </a:r>
            <a:r>
              <a:rPr lang="en-US" sz="32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3200" b="1" dirty="0" smtClean="0">
                <a:latin typeface="Courier New"/>
                <a:cs typeface="Courier New"/>
              </a:rPr>
              <a:t>;  Y:= 1;  Z:= </a:t>
            </a:r>
            <a:r>
              <a:rPr lang="en-US" sz="32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32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REPEAT: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Z=0, then return 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R:= remdr(Z,2); Z:= quotnt(Z,2)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R=1,then Y:= X⋅Y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X</a:t>
            </a:r>
            <a:r>
              <a:rPr lang="en-US" sz="3200" b="1" baseline="30000" dirty="0" smtClean="0">
                <a:latin typeface="Courier New"/>
                <a:cs typeface="Courier New"/>
              </a:rPr>
              <a:t>2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76200" y="1371600"/>
            <a:ext cx="8991600" cy="472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>
                <a:solidFill>
                  <a:srgbClr val="3333CC"/>
                </a:solidFill>
                <a:latin typeface="Comic Sans MS"/>
                <a:cs typeface="Comic Sans MS"/>
              </a:rPr>
              <a:t>State </a:t>
            </a:r>
            <a:r>
              <a:rPr lang="en-US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lang="en-US" dirty="0">
                <a:latin typeface="Comic Sans MS"/>
                <a:cs typeface="Comic Sans MS"/>
              </a:rPr>
              <a:t>:</a:t>
            </a:r>
          </a:p>
          <a:p>
            <a:pPr marL="304800" indent="-304800" eaLnBrk="1" hangingPunct="1"/>
            <a:r>
              <a:rPr lang="en-US" dirty="0">
                <a:latin typeface="Comic Sans MS"/>
                <a:cs typeface="Comic Sans MS"/>
              </a:rPr>
              <a:t>States ::= </a:t>
            </a:r>
          </a:p>
          <a:p>
            <a:pPr marL="304800" indent="-304800" eaLnBrk="1" hangingPunct="1"/>
            <a:r>
              <a:rPr lang="en-US" dirty="0">
                <a:latin typeface="Comic Sans MS"/>
                <a:cs typeface="Comic Sans MS"/>
              </a:rPr>
              <a:t>start ::=  (a</a:t>
            </a:r>
            <a:r>
              <a:rPr lang="en-US" dirty="0" smtClean="0">
                <a:latin typeface="Comic Sans MS"/>
                <a:cs typeface="Comic Sans MS"/>
              </a:rPr>
              <a:t>,1,b</a:t>
            </a:r>
            <a:r>
              <a:rPr lang="en-US" dirty="0">
                <a:latin typeface="Comic Sans MS"/>
                <a:cs typeface="Comic Sans MS"/>
              </a:rPr>
              <a:t>)</a:t>
            </a:r>
            <a:endParaRPr lang="en-US" dirty="0" smtClean="0">
              <a:latin typeface="Comic Sans MS"/>
              <a:cs typeface="Comic Sans MS"/>
            </a:endParaRPr>
          </a:p>
          <a:p>
            <a:pPr marL="304800" indent="-304800" eaLnBrk="1" hangingPunct="1"/>
            <a:r>
              <a:rPr lang="en-US" dirty="0" smtClean="0">
                <a:latin typeface="Comic Sans MS"/>
                <a:cs typeface="Comic Sans MS"/>
              </a:rPr>
              <a:t>transitions ::= (X,Y,Z) </a:t>
            </a:r>
            <a:r>
              <a:rPr lang="en-US" sz="3600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→</a:t>
            </a:r>
          </a:p>
          <a:p>
            <a:pPr marL="304800" indent="-304800" eaLnBrk="1" hangingPunct="1"/>
            <a:r>
              <a:rPr lang="en-US" dirty="0" smtClean="0">
                <a:latin typeface="Comic Sans MS"/>
                <a:cs typeface="Comic Sans MS"/>
              </a:rPr>
              <a:t>(X</a:t>
            </a:r>
            <a:r>
              <a:rPr lang="en-US" baseline="30000" dirty="0" smtClean="0">
                <a:latin typeface="Comic Sans MS"/>
                <a:cs typeface="Comic Sans MS"/>
              </a:rPr>
              <a:t>2</a:t>
            </a:r>
            <a:r>
              <a:rPr lang="en-US" dirty="0" smtClean="0">
                <a:latin typeface="Comic Sans MS"/>
                <a:cs typeface="Comic Sans MS"/>
              </a:rPr>
              <a:t>,  Y , quotnt(Z,2))  if Z</a:t>
            </a:r>
            <a:r>
              <a:rPr lang="en-US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latin typeface="Comic Sans MS"/>
                <a:cs typeface="Comic Sans MS"/>
              </a:rPr>
              <a:t>0 is even</a:t>
            </a:r>
          </a:p>
          <a:p>
            <a:pPr marL="304800" indent="-304800" eaLnBrk="1" hangingPunct="1"/>
            <a:r>
              <a:rPr lang="en-US" dirty="0" smtClean="0">
                <a:latin typeface="Comic Sans MS"/>
                <a:cs typeface="Comic Sans MS"/>
              </a:rPr>
              <a:t>(X</a:t>
            </a:r>
            <a:r>
              <a:rPr lang="en-US" baseline="30000" dirty="0" smtClean="0">
                <a:latin typeface="Comic Sans MS"/>
                <a:cs typeface="Comic Sans MS"/>
              </a:rPr>
              <a:t>2</a:t>
            </a:r>
            <a:r>
              <a:rPr lang="en-US" dirty="0" smtClean="0">
                <a:latin typeface="Comic Sans MS"/>
                <a:cs typeface="Comic Sans MS"/>
              </a:rPr>
              <a:t>, X⋅Y, quotnt(Z,2))  if Z</a:t>
            </a:r>
            <a:r>
              <a:rPr lang="en-US" b="1" dirty="0"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latin typeface="Comic Sans MS"/>
                <a:cs typeface="Comic Sans MS"/>
              </a:rPr>
              <a:t>0 is odd</a:t>
            </a:r>
          </a:p>
        </p:txBody>
      </p:sp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821623"/>
              </p:ext>
            </p:extLst>
          </p:nvPr>
        </p:nvGraphicFramePr>
        <p:xfrm>
          <a:off x="2819400" y="2127250"/>
          <a:ext cx="260594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Equation" r:id="rId4" imgW="698500" imgH="165100" progId="Equation.DSMT4">
                  <p:embed/>
                </p:oleObj>
              </mc:Choice>
              <mc:Fallback>
                <p:oleObj name="Equation" r:id="rId4" imgW="6985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27250"/>
                        <a:ext cx="2605942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763000" cy="464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mic Sans MS"/>
                <a:cs typeface="Comic Sans MS"/>
              </a:rPr>
              <a:t>Preserved Invariant: YX</a:t>
            </a:r>
            <a:r>
              <a:rPr lang="en-US" sz="4800" baseline="30000" dirty="0" smtClean="0">
                <a:latin typeface="Comic Sans MS"/>
                <a:cs typeface="Comic Sans MS"/>
              </a:rPr>
              <a:t>Z</a:t>
            </a:r>
            <a:r>
              <a:rPr lang="en-US" sz="4800" dirty="0" smtClean="0">
                <a:latin typeface="Comic Sans MS"/>
                <a:cs typeface="Comic Sans MS"/>
              </a:rPr>
              <a:t> =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800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endParaRPr lang="en-US" sz="4800" baseline="300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4800" dirty="0" smtClean="0">
                <a:latin typeface="Comic Sans MS"/>
                <a:cs typeface="Comic Sans MS"/>
              </a:rPr>
              <a:t>(X,Y,Z) </a:t>
            </a:r>
            <a:r>
              <a:rPr lang="en-US" sz="4800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→   [</a:t>
            </a:r>
            <a:r>
              <a:rPr lang="en-US" sz="4800" dirty="0" smtClean="0">
                <a:latin typeface="Comic Sans MS"/>
                <a:cs typeface="Comic Sans MS"/>
              </a:rPr>
              <a:t>Z</a:t>
            </a:r>
            <a:r>
              <a:rPr lang="en-US" sz="4800" b="1" dirty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0 is odd]</a:t>
            </a:r>
          </a:p>
          <a:p>
            <a:pPr marL="304800" indent="-304800" eaLnBrk="1" hangingPunct="1">
              <a:spcBef>
                <a:spcPct val="0"/>
              </a:spcBef>
              <a:spcAft>
                <a:spcPts val="4200"/>
              </a:spcAft>
            </a:pPr>
            <a:r>
              <a:rPr lang="en-US" sz="4800" dirty="0" smtClean="0">
                <a:latin typeface="Comic Sans MS"/>
                <a:cs typeface="Comic Sans MS"/>
              </a:rPr>
              <a:t>   (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/>
                <a:cs typeface="Comic Sans MS"/>
              </a:rPr>
              <a:t>2</a:t>
            </a:r>
            <a:r>
              <a:rPr lang="en-US" sz="4800" dirty="0" smtClean="0">
                <a:latin typeface="Comic Sans MS"/>
                <a:cs typeface="Comic Sans MS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X⋅Y</a:t>
            </a:r>
            <a:r>
              <a:rPr lang="en-US" sz="4800" dirty="0" smtClean="0">
                <a:latin typeface="Comic Sans MS"/>
                <a:cs typeface="Comic Sans MS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(Z-1)/2</a:t>
            </a:r>
            <a:r>
              <a:rPr lang="en-US" sz="4800" dirty="0" smtClean="0">
                <a:latin typeface="Comic Sans MS"/>
                <a:cs typeface="Comic Sans MS"/>
              </a:rPr>
              <a:t>)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X⋅Y</a:t>
            </a:r>
            <a:r>
              <a:rPr lang="en-US" sz="4800" dirty="0" smtClean="0">
                <a:latin typeface="Comic Sans MS"/>
                <a:cs typeface="Comic Sans MS"/>
              </a:rPr>
              <a:t>)(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/>
                <a:cs typeface="Comic Sans MS"/>
              </a:rPr>
              <a:t>2</a:t>
            </a:r>
            <a:r>
              <a:rPr lang="en-US" sz="4800" dirty="0" smtClean="0"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/>
                <a:cs typeface="Comic Sans MS"/>
              </a:rPr>
              <a:t>(Z-1)/2</a:t>
            </a:r>
            <a:r>
              <a:rPr lang="en-US" sz="4800" baseline="300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=(X⋅Y)X</a:t>
            </a:r>
            <a:r>
              <a:rPr lang="en-US" sz="4800" baseline="30000" dirty="0" smtClean="0">
                <a:latin typeface="Comic Sans MS"/>
                <a:cs typeface="Comic Sans MS"/>
              </a:rPr>
              <a:t>Z-1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mic Sans MS"/>
                <a:cs typeface="Comic Sans MS"/>
              </a:rPr>
              <a:t>             =YX</a:t>
            </a:r>
            <a:r>
              <a:rPr lang="en-US" sz="4800" baseline="30000" dirty="0" smtClean="0">
                <a:latin typeface="Comic Sans MS"/>
                <a:cs typeface="Comic Sans MS"/>
              </a:rPr>
              <a:t>Z </a:t>
            </a:r>
            <a:r>
              <a:rPr lang="en-US" sz="4800" dirty="0" smtClean="0">
                <a:latin typeface="Comic Sans MS"/>
                <a:cs typeface="Comic Sans MS"/>
              </a:rPr>
              <a:t>=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800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pic>
        <p:nvPicPr>
          <p:cNvPr id="7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0292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1447800"/>
            <a:ext cx="88392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mic Sans MS"/>
                <a:cs typeface="Comic Sans MS"/>
              </a:rPr>
              <a:t>preserved invaria</a:t>
            </a:r>
            <a:r>
              <a:rPr lang="en-US" sz="5400" dirty="0" smtClean="0">
                <a:latin typeface="Comic Sans MS"/>
                <a:cs typeface="Comic Sans MS"/>
              </a:rPr>
              <a:t>nt: YX</a:t>
            </a:r>
            <a:r>
              <a:rPr lang="en-US" sz="5400" baseline="30000" dirty="0" smtClean="0">
                <a:latin typeface="Comic Sans MS"/>
                <a:cs typeface="Comic Sans MS"/>
              </a:rPr>
              <a:t>Z</a:t>
            </a:r>
            <a:r>
              <a:rPr lang="en-US" sz="5400" dirty="0" smtClean="0">
                <a:latin typeface="Comic Sans MS"/>
                <a:cs typeface="Comic Sans MS"/>
              </a:rPr>
              <a:t> =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5400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endParaRPr lang="en-US" sz="5400" baseline="300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at start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at end </a:t>
            </a:r>
            <a:r>
              <a:rPr lang="en-US" sz="5400" dirty="0" smtClean="0">
                <a:latin typeface="Comic Sans MS"/>
                <a:cs typeface="Comic Sans MS"/>
              </a:rPr>
              <a:t>Z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=0, so return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5400" dirty="0" smtClean="0">
                <a:latin typeface="Comic Sans MS"/>
                <a:cs typeface="Comic Sans MS"/>
              </a:rPr>
              <a:t>Y=YX</a:t>
            </a:r>
            <a:r>
              <a:rPr lang="en-US" sz="5400" baseline="30000" dirty="0" smtClean="0">
                <a:latin typeface="Comic Sans MS"/>
                <a:cs typeface="Comic Sans MS"/>
              </a:rPr>
              <a:t>0</a:t>
            </a:r>
            <a:r>
              <a:rPr lang="en-US" sz="5400" dirty="0" smtClean="0">
                <a:latin typeface="Comic Sans MS"/>
                <a:cs typeface="Comic Sans MS"/>
              </a:rPr>
              <a:t> =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5400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endParaRPr lang="en-US" sz="5400" dirty="0" smtClean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Partial Correctness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8862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385664"/>
              </p:ext>
            </p:extLst>
          </p:nvPr>
        </p:nvGraphicFramePr>
        <p:xfrm>
          <a:off x="3505200" y="2133600"/>
          <a:ext cx="286173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660400" imgH="228600" progId="Equation.DSMT4">
                  <p:embed/>
                </p:oleObj>
              </mc:Choice>
              <mc:Fallback>
                <p:oleObj name="Equation" r:id="rId5" imgW="660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2133600"/>
                        <a:ext cx="286173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 descr="MCj010519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2209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14350" y="1409700"/>
            <a:ext cx="81153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latin typeface="Comic Sans MS"/>
                <a:cs typeface="Comic Sans MS"/>
              </a:rPr>
              <a:t>  at each 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transition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5400" dirty="0" smtClean="0">
                <a:latin typeface="Comic Sans MS"/>
                <a:cs typeface="Comic Sans MS"/>
              </a:rPr>
              <a:t>Z: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= </a:t>
            </a:r>
            <a:r>
              <a:rPr lang="en-US" sz="5400" dirty="0" smtClean="0">
                <a:latin typeface="Comic Sans MS"/>
                <a:cs typeface="Comic Sans MS"/>
              </a:rPr>
              <a:t>quotient(Z,2)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latin typeface="Comic Sans MS"/>
                <a:cs typeface="Comic Sans MS"/>
              </a:rPr>
              <a:t>Z=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at start, 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so </a:t>
            </a:r>
            <a:r>
              <a:rPr lang="en-US" sz="5400" dirty="0" smtClean="0">
                <a:latin typeface="Comic Sans MS"/>
                <a:cs typeface="Comic Sans MS"/>
              </a:rPr>
              <a:t>Z= 0 </a:t>
            </a:r>
            <a:endParaRPr lang="en-US" sz="5400" dirty="0" smtClean="0">
              <a:solidFill>
                <a:schemeClr val="tx2"/>
              </a:solidFill>
              <a:latin typeface="Comic Sans MS"/>
              <a:cs typeface="Comic Sans MS"/>
            </a:endParaRP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in </a:t>
            </a:r>
            <a:r>
              <a:rPr lang="en-US" sz="5400" b="1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log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(b) </a:t>
            </a:r>
            <a:r>
              <a:rPr lang="en-US" sz="5400" dirty="0" smtClean="0">
                <a:solidFill>
                  <a:srgbClr val="DA00DA"/>
                </a:solidFill>
                <a:latin typeface="Comic Sans MS"/>
                <a:cs typeface="Comic Sans MS"/>
              </a:rPr>
              <a:t>transitions</a:t>
            </a:r>
          </a:p>
        </p:txBody>
      </p:sp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Fast Termination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0"/>
            <a:ext cx="7556500" cy="13081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Robert W Floyd (1934</a:t>
            </a:r>
            <a:r>
              <a:rPr lang="en-US" b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/>
              <a:t>2001)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676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6"/>
          <p:cNvSpPr>
            <a:spLocks/>
          </p:cNvSpPr>
          <p:nvPr/>
        </p:nvSpPr>
        <p:spPr bwMode="auto">
          <a:xfrm>
            <a:off x="1112838" y="5900738"/>
            <a:ext cx="71310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Eulogy by Knuth</a:t>
            </a:r>
            <a:r>
              <a:rPr lang="en-US" sz="1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 http://www.acm.org/pubs/membernet/stories/floyd.pdf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http://www.stanford.edu/dept/news/report/news/november7/floydobit-117.html</a:t>
            </a:r>
          </a:p>
        </p:txBody>
      </p:sp>
      <p:sp>
        <p:nvSpPr>
          <p:cNvPr id="5120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1B66EF28-1429-3A43-8085-851C1B07D50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33400" y="12954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 dirty="0">
                <a:solidFill>
                  <a:srgbClr val="FF3300"/>
                </a:solidFill>
              </a:rPr>
              <a:t>Simon says:</a:t>
            </a:r>
            <a:r>
              <a:rPr lang="en-US" sz="3600" dirty="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350962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464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statemachine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Pages>0</Pages>
  <Words>1426</Words>
  <Characters>0</Characters>
  <Application>Microsoft Macintosh PowerPoint</Application>
  <PresentationFormat>On-screen Show (4:3)</PresentationFormat>
  <Lines>0</Lines>
  <Paragraphs>293</Paragraphs>
  <Slides>38</Slides>
  <Notes>33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Default - Blank</vt:lpstr>
      <vt:lpstr>Equation</vt:lpstr>
      <vt:lpstr>PowerPoint Presentation</vt:lpstr>
      <vt:lpstr>State machines</vt:lpstr>
      <vt:lpstr>State machines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Preserved Invariants</vt:lpstr>
      <vt:lpstr>Die Hard Once &amp; For All</vt:lpstr>
      <vt:lpstr>Floyd’s Invariant Principle</vt:lpstr>
      <vt:lpstr>Preserved Invariants</vt:lpstr>
      <vt:lpstr>The Diagonal Robot</vt:lpstr>
      <vt:lpstr>The Diagonal Robot</vt:lpstr>
      <vt:lpstr>The Diagonal Robot</vt:lpstr>
      <vt:lpstr>Robot Preserved Invariant</vt:lpstr>
      <vt:lpstr>Robot Preserved Invariant</vt:lpstr>
      <vt:lpstr>PowerPoint Presentation</vt:lpstr>
      <vt:lpstr>Fast Exponentiation</vt:lpstr>
      <vt:lpstr>Fast Exponentiation</vt:lpstr>
      <vt:lpstr>Fast Exponentiation</vt:lpstr>
      <vt:lpstr>Partial Correctness</vt:lpstr>
      <vt:lpstr>Fast Termination</vt:lpstr>
      <vt:lpstr>Robert W Floyd (1934−2001)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R Meyer</cp:lastModifiedBy>
  <cp:revision>35</cp:revision>
  <cp:lastPrinted>2012-02-26T23:18:34Z</cp:lastPrinted>
  <dcterms:created xsi:type="dcterms:W3CDTF">2011-02-25T02:17:43Z</dcterms:created>
  <dcterms:modified xsi:type="dcterms:W3CDTF">2013-06-16T00:12:55Z</dcterms:modified>
</cp:coreProperties>
</file>