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7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8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9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0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1.xml" ContentType="application/vnd.openxmlformats-officedocument.presentationml.notesSlide+xml"/>
  <Override PartName="/ppt/embeddings/oleObject2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71" r:id="rId2"/>
    <p:sldId id="413" r:id="rId3"/>
    <p:sldId id="414" r:id="rId4"/>
    <p:sldId id="415" r:id="rId5"/>
    <p:sldId id="416" r:id="rId6"/>
    <p:sldId id="420" r:id="rId7"/>
    <p:sldId id="421" r:id="rId8"/>
    <p:sldId id="423" r:id="rId9"/>
    <p:sldId id="422" r:id="rId10"/>
    <p:sldId id="419" r:id="rId11"/>
    <p:sldId id="417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CC"/>
    <a:srgbClr val="0033CC"/>
    <a:srgbClr val="00A249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5" autoAdjust="0"/>
    <p:restoredTop sz="94595" autoAdjust="0"/>
  </p:normalViewPr>
  <p:slideViewPr>
    <p:cSldViewPr showGuides="1">
      <p:cViewPr>
        <p:scale>
          <a:sx n="100" d="100"/>
          <a:sy n="100" d="100"/>
        </p:scale>
        <p:origin x="-696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0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AEA66-8F26-4DBA-84DE-398CACAEA82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2F9BA-F747-4BBA-B6FE-8CC2E957E0D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A55A9-DF0E-4E4F-A5F4-6FFCD1861EA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B0BE2-853F-4B2F-B067-8E3BA4509D4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AEA66-8F26-4DBA-84DE-398CACAEA82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0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Comic Sans MS" pitchFamily="66" charset="0"/>
              </a:rPr>
              <a:t>stirling</a:t>
            </a:r>
            <a:r>
              <a:rPr lang="en-US" sz="1200" dirty="0" smtClean="0">
                <a:latin typeface="Comic Sans MS" pitchFamily="66" charset="0"/>
              </a:rPr>
              <a:t>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898" r:id="rId6"/>
    <p:sldLayoutId id="2147483901" r:id="rId7"/>
    <p:sldLayoutId id="2147483903" r:id="rId8"/>
    <p:sldLayoutId id="2147483902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981200"/>
            <a:ext cx="8915400" cy="2971800"/>
          </a:xfrm>
        </p:spPr>
        <p:txBody>
          <a:bodyPr/>
          <a:lstStyle/>
          <a:p>
            <a:pPr eaLnBrk="1" hangingPunct="1"/>
            <a:r>
              <a:rPr lang="en-US" sz="8000" dirty="0">
                <a:solidFill>
                  <a:schemeClr val="tx2"/>
                </a:solidFill>
              </a:rPr>
              <a:t>F</a:t>
            </a:r>
            <a:r>
              <a:rPr lang="en-US" sz="8000" dirty="0" smtClean="0">
                <a:solidFill>
                  <a:schemeClr val="tx2"/>
                </a:solidFill>
              </a:rPr>
              <a:t>actorials:</a:t>
            </a:r>
          </a:p>
          <a:p>
            <a:pPr eaLnBrk="1" hangingPunct="1"/>
            <a:r>
              <a:rPr lang="en-US" sz="8000" dirty="0" err="1" smtClean="0">
                <a:solidFill>
                  <a:schemeClr val="tx2"/>
                </a:solidFill>
              </a:rPr>
              <a:t>Stirling’s</a:t>
            </a:r>
            <a:r>
              <a:rPr lang="en-US" sz="8000" dirty="0" smtClean="0">
                <a:solidFill>
                  <a:schemeClr val="tx2"/>
                </a:solidFill>
              </a:rPr>
              <a:t> Formula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60986561"/>
              </p:ext>
            </p:extLst>
          </p:nvPr>
        </p:nvGraphicFramePr>
        <p:xfrm>
          <a:off x="1152525" y="1120775"/>
          <a:ext cx="6848475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9" name="Equation" r:id="rId4" imgW="1790700" imgH="469900" progId="Equation.DSMT4">
                  <p:embed/>
                </p:oleObj>
              </mc:Choice>
              <mc:Fallback>
                <p:oleObj name="Equation" r:id="rId4" imgW="17907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1120775"/>
                        <a:ext cx="6848475" cy="179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84312513"/>
              </p:ext>
            </p:extLst>
          </p:nvPr>
        </p:nvGraphicFramePr>
        <p:xfrm>
          <a:off x="2754313" y="3886200"/>
          <a:ext cx="363537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0" name="Equation" r:id="rId6" imgW="838200" imgH="508000" progId="Equation.DSMT4">
                  <p:embed/>
                </p:oleObj>
              </mc:Choice>
              <mc:Fallback>
                <p:oleObj name="Equation" r:id="rId6" imgW="8382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3886200"/>
                        <a:ext cx="3635375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Closed form for </a:t>
            </a:r>
            <a:r>
              <a:rPr lang="en-US" sz="400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451225" y="326072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000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04825" y="2955925"/>
            <a:ext cx="4905375" cy="830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exponentiating:</a:t>
            </a:r>
            <a:endParaRPr lang="en-US" sz="4800" baseline="300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9075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1935163" y="2157413"/>
          <a:ext cx="5172075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2" name="Equation" r:id="rId4" imgW="1054100" imgH="520700" progId="Equation.DSMT4">
                  <p:embed/>
                </p:oleObj>
              </mc:Choice>
              <mc:Fallback>
                <p:oleObj name="Equation" r:id="rId4" imgW="10541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2157413"/>
                        <a:ext cx="5172075" cy="254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79425" y="1379538"/>
            <a:ext cx="7445375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latin typeface="+mj-lt"/>
              </a:rPr>
              <a:t>A precise approximation: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133600" y="228600"/>
            <a:ext cx="6019800" cy="7699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 err="1">
                <a:solidFill>
                  <a:schemeClr val="tx2"/>
                </a:solidFill>
                <a:latin typeface="+mj-lt"/>
              </a:rPr>
              <a:t>Stirling’s</a:t>
            </a:r>
            <a:r>
              <a:rPr lang="en-US" sz="4400" b="1" dirty="0">
                <a:solidFill>
                  <a:schemeClr val="tx2"/>
                </a:solidFill>
                <a:latin typeface="+mj-lt"/>
              </a:rPr>
              <a:t> Formula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209800"/>
            <a:ext cx="6553200" cy="2590800"/>
          </a:xfrm>
          <a:prstGeom prst="rect">
            <a:avLst/>
          </a:prstGeom>
          <a:noFill/>
          <a:ln w="31750" algn="ctr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260475" y="838200"/>
          <a:ext cx="66230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9" name="Equation" r:id="rId4" imgW="1904760" imgH="431640" progId="Equation.DSMT4">
                  <p:embed/>
                </p:oleObj>
              </mc:Choice>
              <mc:Fallback>
                <p:oleObj name="Equation" r:id="rId4" imgW="19047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838200"/>
                        <a:ext cx="6623050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09600" y="23622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3600" dirty="0" smtClean="0">
                <a:latin typeface="Comic Sans MS" pitchFamily="66" charset="0"/>
              </a:rPr>
              <a:t>Turn </a:t>
            </a:r>
            <a:r>
              <a:rPr lang="en-US" sz="3600" dirty="0">
                <a:latin typeface="Comic Sans MS" pitchFamily="66" charset="0"/>
              </a:rPr>
              <a:t>product into a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sum</a:t>
            </a:r>
            <a:r>
              <a:rPr lang="en-US" sz="3600" dirty="0">
                <a:latin typeface="Comic Sans MS" pitchFamily="66" charset="0"/>
              </a:rPr>
              <a:t> taking logs: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(n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!)  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( 1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···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 )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=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1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2 +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 · 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(n)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3485356" y="4343400"/>
          <a:ext cx="2173287" cy="1573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0" name="Equation" r:id="rId6" imgW="596880" imgH="431640" progId="Equation.DSMT4">
                  <p:embed/>
                </p:oleObj>
              </mc:Choice>
              <mc:Fallback>
                <p:oleObj name="Equation" r:id="rId6" imgW="59688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356" y="4343400"/>
                        <a:ext cx="2173287" cy="1573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434975" y="1123950"/>
            <a:ext cx="68294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en-US" sz="4000" dirty="0">
                <a:latin typeface="+mj-lt"/>
              </a:rPr>
              <a:t>Integral Method to bound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46288" y="3306763"/>
            <a:ext cx="6070600" cy="2614612"/>
            <a:chOff x="1289" y="2083"/>
            <a:chExt cx="3824" cy="1647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321" y="2083"/>
              <a:ext cx="3774" cy="1647"/>
              <a:chOff x="1321" y="2083"/>
              <a:chExt cx="3774" cy="1647"/>
            </a:xfrm>
          </p:grpSpPr>
          <p:sp>
            <p:nvSpPr>
              <p:cNvPr id="21543" name="Text Box 8"/>
              <p:cNvSpPr txBox="1">
                <a:spLocks noChangeArrowheads="1"/>
              </p:cNvSpPr>
              <p:nvPr/>
            </p:nvSpPr>
            <p:spPr bwMode="auto">
              <a:xfrm>
                <a:off x="3372" y="3096"/>
                <a:ext cx="56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latin typeface="+mj-lt"/>
                  </a:rPr>
                  <a:t>…</a:t>
                </a:r>
              </a:p>
            </p:txBody>
          </p:sp>
          <p:sp>
            <p:nvSpPr>
              <p:cNvPr id="21544" name="Rectangle 9"/>
              <p:cNvSpPr>
                <a:spLocks noChangeArrowheads="1"/>
              </p:cNvSpPr>
              <p:nvPr/>
            </p:nvSpPr>
            <p:spPr bwMode="auto">
              <a:xfrm>
                <a:off x="1321" y="3259"/>
                <a:ext cx="480" cy="47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5" name="Rectangle 10"/>
              <p:cNvSpPr>
                <a:spLocks noChangeArrowheads="1"/>
              </p:cNvSpPr>
              <p:nvPr/>
            </p:nvSpPr>
            <p:spPr bwMode="auto">
              <a:xfrm>
                <a:off x="2258" y="2705"/>
                <a:ext cx="470" cy="10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6" name="Rectangle 11"/>
              <p:cNvSpPr>
                <a:spLocks noChangeArrowheads="1"/>
              </p:cNvSpPr>
              <p:nvPr/>
            </p:nvSpPr>
            <p:spPr bwMode="auto">
              <a:xfrm>
                <a:off x="2732" y="2513"/>
                <a:ext cx="470" cy="1217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7" name="Rectangle 12"/>
              <p:cNvSpPr>
                <a:spLocks noChangeArrowheads="1"/>
              </p:cNvSpPr>
              <p:nvPr/>
            </p:nvSpPr>
            <p:spPr bwMode="auto">
              <a:xfrm>
                <a:off x="4155" y="2164"/>
                <a:ext cx="470" cy="156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8" name="Rectangle 13"/>
              <p:cNvSpPr>
                <a:spLocks noChangeArrowheads="1"/>
              </p:cNvSpPr>
              <p:nvPr/>
            </p:nvSpPr>
            <p:spPr bwMode="auto">
              <a:xfrm>
                <a:off x="4625" y="2083"/>
                <a:ext cx="470" cy="16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9" name="Rectangle 14"/>
              <p:cNvSpPr>
                <a:spLocks noChangeArrowheads="1"/>
              </p:cNvSpPr>
              <p:nvPr/>
            </p:nvSpPr>
            <p:spPr bwMode="auto">
              <a:xfrm>
                <a:off x="1802" y="2921"/>
                <a:ext cx="454" cy="809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289" y="2611"/>
              <a:ext cx="3824" cy="1009"/>
              <a:chOff x="1289" y="2611"/>
              <a:chExt cx="3824" cy="1009"/>
            </a:xfrm>
          </p:grpSpPr>
          <p:sp>
            <p:nvSpPr>
              <p:cNvPr id="3" name="Rectangle 16"/>
              <p:cNvSpPr>
                <a:spLocks noChangeArrowheads="1"/>
              </p:cNvSpPr>
              <p:nvPr/>
            </p:nvSpPr>
            <p:spPr bwMode="auto">
              <a:xfrm>
                <a:off x="1289" y="3290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2</a:t>
                </a:r>
              </a:p>
            </p:txBody>
          </p:sp>
          <p:sp>
            <p:nvSpPr>
              <p:cNvPr id="4" name="Rectangle 17"/>
              <p:cNvSpPr>
                <a:spLocks noChangeArrowheads="1"/>
              </p:cNvSpPr>
              <p:nvPr/>
            </p:nvSpPr>
            <p:spPr bwMode="auto">
              <a:xfrm>
                <a:off x="1786" y="3132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3</a:t>
                </a:r>
              </a:p>
            </p:txBody>
          </p:sp>
          <p:sp>
            <p:nvSpPr>
              <p:cNvPr id="21539" name="Rectangle 18"/>
              <p:cNvSpPr>
                <a:spLocks noChangeArrowheads="1"/>
              </p:cNvSpPr>
              <p:nvPr/>
            </p:nvSpPr>
            <p:spPr bwMode="auto">
              <a:xfrm>
                <a:off x="2275" y="302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4</a:t>
                </a:r>
              </a:p>
            </p:txBody>
          </p:sp>
          <p:sp>
            <p:nvSpPr>
              <p:cNvPr id="21540" name="Rectangle 19"/>
              <p:cNvSpPr>
                <a:spLocks noChangeArrowheads="1"/>
              </p:cNvSpPr>
              <p:nvPr/>
            </p:nvSpPr>
            <p:spPr bwMode="auto">
              <a:xfrm>
                <a:off x="2727" y="286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5</a:t>
                </a:r>
              </a:p>
            </p:txBody>
          </p:sp>
          <p:sp>
            <p:nvSpPr>
              <p:cNvPr id="21541" name="Rectangle 20"/>
              <p:cNvSpPr>
                <a:spLocks noChangeArrowheads="1"/>
              </p:cNvSpPr>
              <p:nvPr/>
            </p:nvSpPr>
            <p:spPr bwMode="auto">
              <a:xfrm>
                <a:off x="4165" y="2611"/>
                <a:ext cx="430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</a:p>
              <a:p>
                <a:pPr algn="ctr">
                  <a:defRPr/>
                </a:pP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  <a:r>
                  <a:rPr lang="en-US" sz="2800" dirty="0">
                    <a:latin typeface="+mj-lt"/>
                  </a:rPr>
                  <a:t>-1</a:t>
                </a:r>
              </a:p>
            </p:txBody>
          </p:sp>
          <p:sp>
            <p:nvSpPr>
              <p:cNvPr id="21542" name="Rectangle 21"/>
              <p:cNvSpPr>
                <a:spLocks noChangeArrowheads="1"/>
              </p:cNvSpPr>
              <p:nvPr/>
            </p:nvSpPr>
            <p:spPr bwMode="auto">
              <a:xfrm>
                <a:off x="4631" y="2724"/>
                <a:ext cx="48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31813" y="2047875"/>
            <a:ext cx="7937500" cy="4629150"/>
            <a:chOff x="335" y="1290"/>
            <a:chExt cx="5000" cy="2916"/>
          </a:xfrm>
        </p:grpSpPr>
        <p:sp>
          <p:nvSpPr>
            <p:cNvPr id="21519" name="Line 23"/>
            <p:cNvSpPr>
              <a:spLocks noChangeShapeType="1"/>
            </p:cNvSpPr>
            <p:nvPr/>
          </p:nvSpPr>
          <p:spPr bwMode="auto">
            <a:xfrm flipV="1">
              <a:off x="918" y="1290"/>
              <a:ext cx="0" cy="29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0" name="Line 24"/>
            <p:cNvSpPr>
              <a:spLocks noChangeShapeType="1"/>
            </p:cNvSpPr>
            <p:nvPr/>
          </p:nvSpPr>
          <p:spPr bwMode="auto">
            <a:xfrm>
              <a:off x="335" y="3730"/>
              <a:ext cx="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1" name="Rectangle 25"/>
            <p:cNvSpPr>
              <a:spLocks noChangeArrowheads="1"/>
            </p:cNvSpPr>
            <p:nvPr/>
          </p:nvSpPr>
          <p:spPr bwMode="auto">
            <a:xfrm>
              <a:off x="461" y="3015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2</a:t>
              </a:r>
            </a:p>
          </p:txBody>
        </p:sp>
        <p:sp>
          <p:nvSpPr>
            <p:cNvPr id="21522" name="Rectangle 26"/>
            <p:cNvSpPr>
              <a:spLocks noChangeArrowheads="1"/>
            </p:cNvSpPr>
            <p:nvPr/>
          </p:nvSpPr>
          <p:spPr bwMode="auto">
            <a:xfrm>
              <a:off x="461" y="269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3</a:t>
              </a:r>
            </a:p>
          </p:txBody>
        </p:sp>
        <p:sp>
          <p:nvSpPr>
            <p:cNvPr id="21523" name="Rectangle 27"/>
            <p:cNvSpPr>
              <a:spLocks noChangeArrowheads="1"/>
            </p:cNvSpPr>
            <p:nvPr/>
          </p:nvSpPr>
          <p:spPr bwMode="auto">
            <a:xfrm>
              <a:off x="461" y="247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4</a:t>
              </a:r>
            </a:p>
          </p:txBody>
        </p:sp>
        <p:sp>
          <p:nvSpPr>
            <p:cNvPr id="21524" name="Rectangle 28"/>
            <p:cNvSpPr>
              <a:spLocks noChangeArrowheads="1"/>
            </p:cNvSpPr>
            <p:nvPr/>
          </p:nvSpPr>
          <p:spPr bwMode="auto">
            <a:xfrm>
              <a:off x="461" y="2267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5</a:t>
              </a:r>
            </a:p>
          </p:txBody>
        </p:sp>
        <p:sp>
          <p:nvSpPr>
            <p:cNvPr id="21525" name="Rectangle 29"/>
            <p:cNvSpPr>
              <a:spLocks noChangeArrowheads="1"/>
            </p:cNvSpPr>
            <p:nvPr/>
          </p:nvSpPr>
          <p:spPr bwMode="auto">
            <a:xfrm>
              <a:off x="478" y="1869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 err="1">
                  <a:latin typeface="+mj-lt"/>
                </a:rPr>
                <a:t>ln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26" name="Rectangle 30"/>
            <p:cNvSpPr>
              <a:spLocks noChangeArrowheads="1"/>
            </p:cNvSpPr>
            <p:nvPr/>
          </p:nvSpPr>
          <p:spPr bwMode="auto">
            <a:xfrm>
              <a:off x="166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2</a:t>
              </a:r>
            </a:p>
          </p:txBody>
        </p:sp>
        <p:sp>
          <p:nvSpPr>
            <p:cNvPr id="21527" name="Rectangle 31"/>
            <p:cNvSpPr>
              <a:spLocks noChangeArrowheads="1"/>
            </p:cNvSpPr>
            <p:nvPr/>
          </p:nvSpPr>
          <p:spPr bwMode="auto">
            <a:xfrm>
              <a:off x="2121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3</a:t>
              </a:r>
            </a:p>
          </p:txBody>
        </p:sp>
        <p:sp>
          <p:nvSpPr>
            <p:cNvPr id="21528" name="Rectangle 32"/>
            <p:cNvSpPr>
              <a:spLocks noChangeArrowheads="1"/>
            </p:cNvSpPr>
            <p:nvPr/>
          </p:nvSpPr>
          <p:spPr bwMode="auto">
            <a:xfrm>
              <a:off x="1226" y="3763"/>
              <a:ext cx="2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1</a:t>
              </a:r>
            </a:p>
          </p:txBody>
        </p:sp>
        <p:sp>
          <p:nvSpPr>
            <p:cNvPr id="21529" name="Rectangle 33"/>
            <p:cNvSpPr>
              <a:spLocks noChangeArrowheads="1"/>
            </p:cNvSpPr>
            <p:nvPr/>
          </p:nvSpPr>
          <p:spPr bwMode="auto">
            <a:xfrm>
              <a:off x="261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4</a:t>
              </a:r>
            </a:p>
          </p:txBody>
        </p:sp>
        <p:sp>
          <p:nvSpPr>
            <p:cNvPr id="21530" name="Rectangle 34"/>
            <p:cNvSpPr>
              <a:spLocks noChangeArrowheads="1"/>
            </p:cNvSpPr>
            <p:nvPr/>
          </p:nvSpPr>
          <p:spPr bwMode="auto">
            <a:xfrm>
              <a:off x="3075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5</a:t>
              </a:r>
            </a:p>
          </p:txBody>
        </p:sp>
        <p:sp>
          <p:nvSpPr>
            <p:cNvPr id="21531" name="Rectangle 35"/>
            <p:cNvSpPr>
              <a:spLocks noChangeArrowheads="1"/>
            </p:cNvSpPr>
            <p:nvPr/>
          </p:nvSpPr>
          <p:spPr bwMode="auto">
            <a:xfrm>
              <a:off x="3943" y="3763"/>
              <a:ext cx="4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–2</a:t>
              </a:r>
            </a:p>
          </p:txBody>
        </p:sp>
        <p:sp>
          <p:nvSpPr>
            <p:cNvPr id="21532" name="Rectangle 36"/>
            <p:cNvSpPr>
              <a:spLocks noChangeArrowheads="1"/>
            </p:cNvSpPr>
            <p:nvPr/>
          </p:nvSpPr>
          <p:spPr bwMode="auto">
            <a:xfrm>
              <a:off x="4425" y="3763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–1</a:t>
              </a:r>
            </a:p>
          </p:txBody>
        </p:sp>
        <p:sp>
          <p:nvSpPr>
            <p:cNvPr id="21533" name="Rectangle 37"/>
            <p:cNvSpPr>
              <a:spLocks noChangeArrowheads="1"/>
            </p:cNvSpPr>
            <p:nvPr/>
          </p:nvSpPr>
          <p:spPr bwMode="auto">
            <a:xfrm>
              <a:off x="4984" y="3763"/>
              <a:ext cx="2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34" name="Rectangle 38"/>
            <p:cNvSpPr>
              <a:spLocks noChangeArrowheads="1"/>
            </p:cNvSpPr>
            <p:nvPr/>
          </p:nvSpPr>
          <p:spPr bwMode="auto">
            <a:xfrm>
              <a:off x="581" y="1986"/>
              <a:ext cx="2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3200" dirty="0">
                  <a:latin typeface="+mj-lt"/>
                </a:rPr>
                <a:t>…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1543050" y="2879725"/>
            <a:ext cx="7329488" cy="2997200"/>
            <a:chOff x="1543050" y="2879725"/>
            <a:chExt cx="7329488" cy="2997200"/>
          </a:xfrm>
        </p:grpSpPr>
        <p:sp>
          <p:nvSpPr>
            <p:cNvPr id="21513" name="Line 40"/>
            <p:cNvSpPr>
              <a:spLocks noChangeShapeType="1"/>
            </p:cNvSpPr>
            <p:nvPr/>
          </p:nvSpPr>
          <p:spPr bwMode="auto">
            <a:xfrm>
              <a:off x="3219450" y="3730625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1828800" y="3205163"/>
              <a:ext cx="12795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(x+1)</a:t>
              </a:r>
            </a:p>
          </p:txBody>
        </p:sp>
        <p:sp>
          <p:nvSpPr>
            <p:cNvPr id="21515" name="Line 42"/>
            <p:cNvSpPr>
              <a:spLocks noChangeShapeType="1"/>
            </p:cNvSpPr>
            <p:nvPr/>
          </p:nvSpPr>
          <p:spPr bwMode="auto">
            <a:xfrm>
              <a:off x="4956175" y="3405188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6" name="Text Box 43"/>
            <p:cNvSpPr txBox="1">
              <a:spLocks noChangeArrowheads="1"/>
            </p:cNvSpPr>
            <p:nvPr/>
          </p:nvSpPr>
          <p:spPr bwMode="auto">
            <a:xfrm>
              <a:off x="3900488" y="2879725"/>
              <a:ext cx="94456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(x)</a:t>
              </a:r>
            </a:p>
          </p:txBody>
        </p:sp>
        <p:sp>
          <p:nvSpPr>
            <p:cNvPr id="21517" name="Freeform 44"/>
            <p:cNvSpPr>
              <a:spLocks/>
            </p:cNvSpPr>
            <p:nvPr/>
          </p:nvSpPr>
          <p:spPr bwMode="auto">
            <a:xfrm>
              <a:off x="1543050" y="31781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8" name="Freeform 45"/>
            <p:cNvSpPr>
              <a:spLocks/>
            </p:cNvSpPr>
            <p:nvPr/>
          </p:nvSpPr>
          <p:spPr bwMode="auto">
            <a:xfrm>
              <a:off x="2236788" y="31908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</p:grpSp>
      <p:graphicFrame>
        <p:nvGraphicFramePr>
          <p:cNvPr id="20482" name="Object 47"/>
          <p:cNvGraphicFramePr>
            <a:graphicFrameLocks noChangeAspect="1"/>
          </p:cNvGraphicFramePr>
          <p:nvPr/>
        </p:nvGraphicFramePr>
        <p:xfrm>
          <a:off x="6875463" y="915988"/>
          <a:ext cx="1658937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9" name="Equation" r:id="rId4" imgW="495000" imgH="431640" progId="Equation.DSMT4">
                  <p:embed/>
                </p:oleObj>
              </mc:Choice>
              <mc:Fallback>
                <p:oleObj name="Equation" r:id="rId4" imgW="495000" imgH="4316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915988"/>
                        <a:ext cx="1658937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838200" y="1281113"/>
          <a:ext cx="5832475" cy="351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1" name="Equation" r:id="rId4" imgW="1600200" imgH="965160" progId="Equation.DSMT4">
                  <p:embed/>
                </p:oleObj>
              </mc:Choice>
              <mc:Fallback>
                <p:oleObj name="Equation" r:id="rId4" imgW="160020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81113"/>
                        <a:ext cx="5832475" cy="351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109036"/>
              </p:ext>
            </p:extLst>
          </p:nvPr>
        </p:nvGraphicFramePr>
        <p:xfrm>
          <a:off x="654050" y="1487488"/>
          <a:ext cx="7727950" cy="331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2" name="Equation" r:id="rId6" imgW="2070000" imgH="888840" progId="Equation.DSMT4">
                  <p:embed/>
                </p:oleObj>
              </mc:Choice>
              <mc:Fallback>
                <p:oleObj name="Equation" r:id="rId6" imgW="207000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487488"/>
                        <a:ext cx="7727950" cy="3313112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78013" y="4686300"/>
            <a:ext cx="5437187" cy="2019300"/>
            <a:chOff x="1878728" y="4457700"/>
            <a:chExt cx="5588872" cy="2171700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8" y="4991100"/>
            <a:ext cx="4627562" cy="163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13" name="Equation" r:id="rId8" imgW="1218960" imgH="431640" progId="Equation.DSMT4">
                    <p:embed/>
                  </p:oleObj>
                </mc:Choice>
                <mc:Fallback>
                  <p:oleObj name="Equation" r:id="rId8" imgW="121896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038" y="4991100"/>
                          <a:ext cx="4627562" cy="163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27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4400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1066800"/>
          <a:ext cx="75628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27" name="Equation" r:id="rId4" imgW="1714320" imgH="431640" progId="Equation.DSMT4">
                  <p:embed/>
                </p:oleObj>
              </mc:Choice>
              <mc:Fallback>
                <p:oleObj name="Equation" r:id="rId4" imgW="171432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756285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0425" y="3886200"/>
          <a:ext cx="488315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28" name="Equation" r:id="rId6" imgW="1041120" imgH="469800" progId="Equation.DSMT4">
                  <p:embed/>
                </p:oleObj>
              </mc:Choice>
              <mc:Fallback>
                <p:oleObj name="Equation" r:id="rId6" imgW="104112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3886200"/>
                        <a:ext cx="4883150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Closed form for </a:t>
            </a:r>
            <a:r>
              <a:rPr lang="en-US" sz="400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451225" y="326072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000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04825" y="2955925"/>
            <a:ext cx="4905375" cy="830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exponentiating:</a:t>
            </a:r>
            <a:endParaRPr lang="en-US" sz="4800" baseline="30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Sum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800600"/>
          </a:xfrm>
        </p:spPr>
        <p:txBody>
          <a:bodyPr/>
          <a:lstStyle/>
          <a:p>
            <a:r>
              <a:rPr lang="en-US" sz="4800" dirty="0"/>
              <a:t>Let </a:t>
            </a:r>
            <a:r>
              <a:rPr lang="en-US" sz="4800" dirty="0" smtClean="0"/>
              <a:t>                  be </a:t>
            </a:r>
            <a:r>
              <a:rPr lang="en-US" sz="4800" dirty="0"/>
              <a:t>a weakly 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9D007C"/>
                </a:solidFill>
              </a:rPr>
              <a:t>in</a:t>
            </a:r>
            <a:r>
              <a:rPr lang="en-US" sz="4800" dirty="0" smtClean="0"/>
              <a:t>creasing </a:t>
            </a:r>
            <a:r>
              <a:rPr lang="en-US" sz="4800" dirty="0"/>
              <a:t>function</a:t>
            </a:r>
            <a:r>
              <a:rPr lang="en-US" sz="4800" dirty="0" smtClean="0"/>
              <a:t>.</a:t>
            </a:r>
            <a:r>
              <a:rPr lang="en-US" dirty="0" smtClean="0"/>
              <a:t>      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473956"/>
              </p:ext>
            </p:extLst>
          </p:nvPr>
        </p:nvGraphicFramePr>
        <p:xfrm>
          <a:off x="304800" y="2667000"/>
          <a:ext cx="81280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1" name="Equation" r:id="rId4" imgW="2057400" imgH="469900" progId="Equation.DSMT4">
                  <p:embed/>
                </p:oleObj>
              </mc:Choice>
              <mc:Fallback>
                <p:oleObj name="Equation" r:id="rId4" imgW="20574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2667000"/>
                        <a:ext cx="8128000" cy="185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758971"/>
              </p:ext>
            </p:extLst>
          </p:nvPr>
        </p:nvGraphicFramePr>
        <p:xfrm>
          <a:off x="1106488" y="4572000"/>
          <a:ext cx="69119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2" name="Equation" r:id="rId6" imgW="1511300" imgH="215900" progId="Equation.DSMT4">
                  <p:embed/>
                </p:oleObj>
              </mc:Choice>
              <mc:Fallback>
                <p:oleObj name="Equation" r:id="rId6" imgW="1511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6488" y="4572000"/>
                        <a:ext cx="6911975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506904"/>
              </p:ext>
            </p:extLst>
          </p:nvPr>
        </p:nvGraphicFramePr>
        <p:xfrm>
          <a:off x="1524000" y="1143000"/>
          <a:ext cx="330199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3" name="Equation" r:id="rId8" imgW="825500" imgH="228600" progId="Equation.DSMT4">
                  <p:embed/>
                </p:oleObj>
              </mc:Choice>
              <mc:Fallback>
                <p:oleObj name="Equation" r:id="rId8" imgW="825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4000" y="1143000"/>
                        <a:ext cx="3301999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174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78013" y="3733800"/>
            <a:ext cx="5413375" cy="2087563"/>
            <a:chOff x="1878728" y="4457700"/>
            <a:chExt cx="5564396" cy="2245115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7874253"/>
                </p:ext>
              </p:extLst>
            </p:nvPr>
          </p:nvGraphicFramePr>
          <p:xfrm>
            <a:off x="2864328" y="4918674"/>
            <a:ext cx="4578796" cy="1784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683" name="Equation" r:id="rId4" imgW="1206500" imgH="469900" progId="Equation.DSMT4">
                    <p:embed/>
                  </p:oleObj>
                </mc:Choice>
                <mc:Fallback>
                  <p:oleObj name="Equation" r:id="rId4" imgW="12065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328" y="4918674"/>
                          <a:ext cx="4578796" cy="17841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27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4400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16995"/>
              </p:ext>
            </p:extLst>
          </p:nvPr>
        </p:nvGraphicFramePr>
        <p:xfrm>
          <a:off x="152400" y="1295400"/>
          <a:ext cx="8613912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4" name="Equation" r:id="rId6" imgW="2641600" imgH="584200" progId="Equation.DSMT4">
                  <p:embed/>
                </p:oleObj>
              </mc:Choice>
              <mc:Fallback>
                <p:oleObj name="Equation" r:id="rId6" imgW="26416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1295400"/>
                        <a:ext cx="8613912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12860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78013" y="3733800"/>
            <a:ext cx="5413375" cy="2087563"/>
            <a:chOff x="1878728" y="4457700"/>
            <a:chExt cx="5564396" cy="2245115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5363282"/>
                </p:ext>
              </p:extLst>
            </p:nvPr>
          </p:nvGraphicFramePr>
          <p:xfrm>
            <a:off x="2864328" y="4918674"/>
            <a:ext cx="4578796" cy="1784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4" imgW="1206500" imgH="469900" progId="Equation.DSMT4">
                    <p:embed/>
                  </p:oleObj>
                </mc:Choice>
                <mc:Fallback>
                  <p:oleObj name="Equation" r:id="rId4" imgW="12065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328" y="4918674"/>
                          <a:ext cx="4578796" cy="17841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27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4400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205179"/>
              </p:ext>
            </p:extLst>
          </p:nvPr>
        </p:nvGraphicFramePr>
        <p:xfrm>
          <a:off x="457200" y="1377950"/>
          <a:ext cx="8088319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6" imgW="2273300" imgH="533400" progId="Equation.DSMT4">
                  <p:embed/>
                </p:oleObj>
              </mc:Choice>
              <mc:Fallback>
                <p:oleObj name="Equation" r:id="rId6" imgW="2273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1377950"/>
                        <a:ext cx="8088319" cy="189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536407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838200" y="1281113"/>
          <a:ext cx="5832475" cy="351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2" name="Equation" r:id="rId4" imgW="1600200" imgH="965160" progId="Equation.DSMT4">
                  <p:embed/>
                </p:oleObj>
              </mc:Choice>
              <mc:Fallback>
                <p:oleObj name="Equation" r:id="rId4" imgW="16002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81113"/>
                        <a:ext cx="5832475" cy="351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704713"/>
              </p:ext>
            </p:extLst>
          </p:nvPr>
        </p:nvGraphicFramePr>
        <p:xfrm>
          <a:off x="654050" y="1487488"/>
          <a:ext cx="7727950" cy="331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3" name="Equation" r:id="rId6" imgW="2070000" imgH="888840" progId="Equation.DSMT4">
                  <p:embed/>
                </p:oleObj>
              </mc:Choice>
              <mc:Fallback>
                <p:oleObj name="Equation" r:id="rId6" imgW="20700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487488"/>
                        <a:ext cx="7727950" cy="3313112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78013" y="4686300"/>
            <a:ext cx="5437187" cy="2019300"/>
            <a:chOff x="1878728" y="4457700"/>
            <a:chExt cx="5588872" cy="2171700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8" y="4991100"/>
            <a:ext cx="4627562" cy="163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14" name="Equation" r:id="rId8" imgW="1218960" imgH="431640" progId="Equation.DSMT4">
                    <p:embed/>
                  </p:oleObj>
                </mc:Choice>
                <mc:Fallback>
                  <p:oleObj name="Equation" r:id="rId8" imgW="12189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038" y="4991100"/>
                          <a:ext cx="4627562" cy="163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27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4400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  <p:extLst>
      <p:ext uri="{BB962C8B-B14F-4D97-AF65-F5344CB8AC3E}">
        <p14:creationId xmlns:p14="http://schemas.microsoft.com/office/powerpoint/2010/main" val="174822719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195</Words>
  <Application>Microsoft Macintosh PowerPoint</Application>
  <PresentationFormat>On-screen Show (4:3)</PresentationFormat>
  <Paragraphs>61</Paragraphs>
  <Slides>11</Slides>
  <Notes>11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Default Design</vt:lpstr>
      <vt:lpstr>Equation</vt:lpstr>
      <vt:lpstr>MathType 6.0 Equation</vt:lpstr>
      <vt:lpstr>PowerPoint Presentation</vt:lpstr>
      <vt:lpstr>Closed form for n!</vt:lpstr>
      <vt:lpstr>Closed form for n!</vt:lpstr>
      <vt:lpstr>Closed form for n!</vt:lpstr>
      <vt:lpstr>Closed form for n!</vt:lpstr>
      <vt:lpstr>Integral Sum Bounds</vt:lpstr>
      <vt:lpstr>Closed form for n!</vt:lpstr>
      <vt:lpstr>Closed form for n!</vt:lpstr>
      <vt:lpstr>Closed form for n!</vt:lpstr>
      <vt:lpstr>Closed form for n!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413</cp:revision>
  <cp:lastPrinted>2012-03-19T05:40:48Z</cp:lastPrinted>
  <dcterms:created xsi:type="dcterms:W3CDTF">2011-04-03T16:42:20Z</dcterms:created>
  <dcterms:modified xsi:type="dcterms:W3CDTF">2013-04-08T14:25:51Z</dcterms:modified>
</cp:coreProperties>
</file>