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6"/>
  </p:handoutMasterIdLst>
  <p:sldIdLst>
    <p:sldId id="256" r:id="rId2"/>
    <p:sldId id="257" r:id="rId3"/>
    <p:sldId id="263" r:id="rId4"/>
    <p:sldId id="271" r:id="rId5"/>
    <p:sldId id="267" r:id="rId6"/>
    <p:sldId id="266" r:id="rId7"/>
    <p:sldId id="272" r:id="rId8"/>
    <p:sldId id="273" r:id="rId9"/>
    <p:sldId id="265" r:id="rId10"/>
    <p:sldId id="268" r:id="rId11"/>
    <p:sldId id="258" r:id="rId12"/>
    <p:sldId id="260" r:id="rId13"/>
    <p:sldId id="262" r:id="rId14"/>
    <p:sldId id="274" r:id="rId1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6AD9C-E6DA-3940-AC2D-477A29366DD0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A1B8-2B2C-8F4F-884B-33A6E731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6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2444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96801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6813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1255264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5600" y="12828"/>
            <a:ext cx="5715000" cy="10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crossover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April 8, 2014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444" y="889001"/>
            <a:ext cx="7893756" cy="271145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Comic Sans MS"/>
                <a:cs typeface="Comic Sans MS"/>
              </a:rPr>
              <a:t>3-Color Planar Crossover Gadget 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222" y="3886199"/>
            <a:ext cx="7540978" cy="226624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(due to Larry </a:t>
            </a:r>
            <a:r>
              <a:rPr lang="en-US" sz="48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Stockmeyer</a:t>
            </a:r>
            <a:endParaRPr lang="en-US" sz="48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i="1" dirty="0" smtClean="0">
                <a:solidFill>
                  <a:schemeClr val="tx1"/>
                </a:solidFill>
                <a:latin typeface="Comic Sans MS"/>
                <a:cs typeface="Comic Sans MS"/>
              </a:rPr>
              <a:t>ACM SIGACT News</a:t>
            </a:r>
            <a:endParaRPr lang="en-US" sz="36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July 1973, </a:t>
            </a:r>
            <a:r>
              <a:rPr lang="en-US" sz="36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pp</a:t>
            </a:r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 19-25) </a:t>
            </a:r>
            <a:endParaRPr lang="en-US" sz="36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079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3781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38039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  <a:endCxn id="7" idx="1"/>
            </p:cNvCxnSpPr>
            <p:nvPr/>
          </p:nvCxnSpPr>
          <p:spPr>
            <a:xfrm>
              <a:off x="2643032" y="1678404"/>
              <a:ext cx="3892907" cy="35412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7"/>
            </p:cNvCxnSpPr>
            <p:nvPr/>
          </p:nvCxnSpPr>
          <p:spPr>
            <a:xfrm flipV="1">
              <a:off x="2572468" y="3725332"/>
              <a:ext cx="1801976" cy="15332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5" idx="3"/>
            </p:cNvCxnSpPr>
            <p:nvPr/>
          </p:nvCxnSpPr>
          <p:spPr>
            <a:xfrm flipV="1">
              <a:off x="4851940" y="1800323"/>
              <a:ext cx="1801976" cy="15600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4243366" y="3062111"/>
              <a:ext cx="624967" cy="663222"/>
            </a:xfrm>
            <a:custGeom>
              <a:avLst/>
              <a:gdLst>
                <a:gd name="connsiteX0" fmla="*/ 145190 w 624967"/>
                <a:gd name="connsiteY0" fmla="*/ 663222 h 663222"/>
                <a:gd name="connsiteX1" fmla="*/ 4078 w 624967"/>
                <a:gd name="connsiteY1" fmla="*/ 282222 h 663222"/>
                <a:gd name="connsiteX2" fmla="*/ 286301 w 624967"/>
                <a:gd name="connsiteY2" fmla="*/ 0 h 663222"/>
                <a:gd name="connsiteX3" fmla="*/ 624967 w 624967"/>
                <a:gd name="connsiteY3" fmla="*/ 282222 h 66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67" h="663222">
                  <a:moveTo>
                    <a:pt x="145190" y="663222"/>
                  </a:moveTo>
                  <a:cubicBezTo>
                    <a:pt x="62875" y="527990"/>
                    <a:pt x="-19440" y="392759"/>
                    <a:pt x="4078" y="282222"/>
                  </a:cubicBezTo>
                  <a:cubicBezTo>
                    <a:pt x="27596" y="171685"/>
                    <a:pt x="182820" y="0"/>
                    <a:pt x="286301" y="0"/>
                  </a:cubicBezTo>
                  <a:cubicBezTo>
                    <a:pt x="389782" y="0"/>
                    <a:pt x="624967" y="282222"/>
                    <a:pt x="624967" y="282222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7148696" cy="1277582"/>
          </a:xfrm>
        </p:spPr>
        <p:txBody>
          <a:bodyPr/>
          <a:lstStyle/>
          <a:p>
            <a:r>
              <a:rPr lang="en-US" sz="4000" dirty="0" smtClean="0">
                <a:latin typeface="Comic Sans MS"/>
                <a:cs typeface="Comic Sans MS"/>
              </a:rPr>
              <a:t>Replace each edge crossing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034967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2108455" y="189973"/>
            <a:ext cx="4933244" cy="1143000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…with a gadget</a:t>
            </a:r>
            <a:endParaRPr lang="en-US" sz="4400" dirty="0">
              <a:latin typeface="Comic Sans MS"/>
              <a:cs typeface="Comic Sans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</p:cNvCxnSpPr>
            <p:nvPr/>
          </p:nvCxnSpPr>
          <p:spPr>
            <a:xfrm>
              <a:off x="2643032" y="1678404"/>
              <a:ext cx="1137700" cy="92254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60" idx="7"/>
            </p:cNvCxnSpPr>
            <p:nvPr/>
          </p:nvCxnSpPr>
          <p:spPr>
            <a:xfrm flipV="1">
              <a:off x="2458703" y="4107124"/>
              <a:ext cx="1345118" cy="12686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  <a:endCxn id="5" idx="3"/>
            </p:cNvCxnSpPr>
            <p:nvPr/>
          </p:nvCxnSpPr>
          <p:spPr>
            <a:xfrm flipV="1">
              <a:off x="5383737" y="1800323"/>
              <a:ext cx="1270179" cy="80062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9" idx="5"/>
            </p:cNvCxnSpPr>
            <p:nvPr/>
          </p:nvCxnSpPr>
          <p:spPr>
            <a:xfrm>
              <a:off x="5380797" y="4138134"/>
              <a:ext cx="1142471" cy="112531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747591" y="2568346"/>
              <a:ext cx="1642853" cy="1594431"/>
              <a:chOff x="2263415" y="1221456"/>
              <a:chExt cx="4560702" cy="447209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26" name="Straight Connector 25"/>
              <p:cNvCxnSpPr>
                <a:stCxn id="24" idx="4"/>
                <a:endCxn id="61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4" idx="5"/>
                <a:endCxn id="56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42" idx="4"/>
                <a:endCxn id="29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4" idx="5"/>
                <a:endCxn id="49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54" idx="5"/>
                <a:endCxn id="29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44" idx="2"/>
                <a:endCxn id="24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3"/>
                <a:endCxn id="59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/>
            <p:cNvCxnSpPr/>
            <p:nvPr/>
          </p:nvCxnSpPr>
          <p:spPr>
            <a:xfrm flipH="1">
              <a:off x="4350747" y="2594883"/>
              <a:ext cx="180657" cy="33727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4535342" y="3847875"/>
              <a:ext cx="180657" cy="33727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6161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536" y="1600200"/>
            <a:ext cx="7649782" cy="374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latin typeface="Comic Sans MS"/>
                <a:cs typeface="Comic Sans MS"/>
              </a:rPr>
              <a:t>…to get a planar graph that is 3-colorable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r>
              <a:rPr lang="en-US" sz="5400" dirty="0" smtClean="0">
                <a:latin typeface="Comic Sans MS"/>
                <a:cs typeface="Comic Sans MS"/>
              </a:rPr>
              <a:t> the original graph is</a:t>
            </a:r>
          </a:p>
          <a:p>
            <a:pPr marL="0" indent="0">
              <a:buNone/>
            </a:pPr>
            <a:r>
              <a:rPr lang="en-US" sz="5400" dirty="0" smtClean="0">
                <a:latin typeface="Comic Sans MS"/>
                <a:cs typeface="Comic Sans MS"/>
              </a:rPr>
              <a:t>3-colorable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367181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2614787" y="68185"/>
            <a:ext cx="3932773" cy="905482"/>
          </a:xfrm>
        </p:spPr>
        <p:txBody>
          <a:bodyPr/>
          <a:lstStyle/>
          <a:p>
            <a:r>
              <a:rPr lang="en-US" sz="4800" dirty="0" smtClean="0">
                <a:latin typeface="Comic Sans MS"/>
                <a:cs typeface="Comic Sans MS"/>
              </a:rPr>
              <a:t>The Gadget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2895266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u</a:t>
              </a:r>
              <a:endParaRPr lang="en-US" sz="5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v</a:t>
              </a:r>
              <a:endParaRPr lang="en-US" sz="5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2614787" y="68185"/>
            <a:ext cx="3932773" cy="905482"/>
          </a:xfrm>
        </p:spPr>
        <p:txBody>
          <a:bodyPr/>
          <a:lstStyle/>
          <a:p>
            <a:r>
              <a:rPr lang="en-US" sz="4800" dirty="0" smtClean="0">
                <a:latin typeface="Comic Sans MS"/>
                <a:cs typeface="Comic Sans MS"/>
              </a:rPr>
              <a:t>The Gadget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423077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55" y="825503"/>
            <a:ext cx="8890002" cy="2786941"/>
          </a:xfrm>
        </p:spPr>
        <p:txBody>
          <a:bodyPr>
            <a:no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Any assignment of colors to</a:t>
            </a:r>
            <a:r>
              <a:rPr lang="en-US" sz="4800" dirty="0" smtClean="0">
                <a:latin typeface="Calibri"/>
                <a:cs typeface="Calibri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 and </a:t>
            </a:r>
            <a:r>
              <a:rPr lang="en-US" sz="540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48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can be extended to a 3-coloring of the gadget</a:t>
            </a:r>
          </a:p>
        </p:txBody>
      </p:sp>
    </p:spTree>
    <p:extLst>
      <p:ext uri="{BB962C8B-B14F-4D97-AF65-F5344CB8AC3E}">
        <p14:creationId xmlns:p14="http://schemas.microsoft.com/office/powerpoint/2010/main" val="3932382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sp>
          <p:nvSpPr>
            <p:cNvPr id="2" name="TextBox 1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63415" y="3373118"/>
              <a:ext cx="2366150" cy="2320431"/>
              <a:chOff x="1106313" y="3500117"/>
              <a:chExt cx="2366150" cy="232043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06313" y="4579335"/>
                <a:ext cx="1271128" cy="1241213"/>
                <a:chOff x="1106313" y="4579335"/>
                <a:chExt cx="1271128" cy="1241213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227668" y="4670775"/>
                  <a:ext cx="1058333" cy="1058333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227668" y="4670775"/>
                  <a:ext cx="1058333" cy="105833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2194561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6313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162193" y="457933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201335" y="3500117"/>
                <a:ext cx="1271128" cy="1241213"/>
                <a:chOff x="1106313" y="4579335"/>
                <a:chExt cx="1271128" cy="1241213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227668" y="4670775"/>
                  <a:ext cx="1058333" cy="1058333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227668" y="4670775"/>
                  <a:ext cx="1058333" cy="105833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2194561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106313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162193" y="457933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3326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sp>
          <p:nvSpPr>
            <p:cNvPr id="58" name="TextBox 57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55264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20" y="3104448"/>
            <a:ext cx="8805337" cy="3499552"/>
          </a:xfrm>
        </p:spPr>
        <p:txBody>
          <a:bodyPr>
            <a:no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In </a:t>
            </a:r>
            <a:r>
              <a:rPr lang="en-US" sz="4800" dirty="0">
                <a:latin typeface="Comic Sans MS"/>
                <a:cs typeface="Comic Sans MS"/>
              </a:rPr>
              <a:t>any 3-coloring, the colors of </a:t>
            </a:r>
            <a:r>
              <a:rPr lang="en-US" sz="5400" dirty="0">
                <a:solidFill>
                  <a:srgbClr val="008000"/>
                </a:solidFill>
                <a:cs typeface="Calibri"/>
              </a:rPr>
              <a:t>u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and</a:t>
            </a:r>
            <a:r>
              <a:rPr lang="en-US" sz="4800" dirty="0">
                <a:cs typeface="Calibri"/>
              </a:rPr>
              <a:t> </a:t>
            </a:r>
            <a:r>
              <a:rPr lang="en-US" sz="5400" dirty="0">
                <a:solidFill>
                  <a:srgbClr val="008000"/>
                </a:solidFill>
                <a:cs typeface="Calibri"/>
              </a:rPr>
              <a:t>w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are the same, and the colors of </a:t>
            </a:r>
            <a:r>
              <a:rPr lang="en-US" sz="5400" dirty="0">
                <a:solidFill>
                  <a:srgbClr val="FF0000"/>
                </a:solidFill>
                <a:cs typeface="Calibri"/>
              </a:rPr>
              <a:t>v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and</a:t>
            </a:r>
            <a:r>
              <a:rPr lang="en-US" sz="4800" dirty="0">
                <a:cs typeface="Calibri"/>
              </a:rPr>
              <a:t> </a:t>
            </a:r>
            <a:r>
              <a:rPr lang="en-US" sz="5400" dirty="0">
                <a:solidFill>
                  <a:srgbClr val="FF0000"/>
                </a:solidFill>
                <a:cs typeface="Calibri"/>
              </a:rPr>
              <a:t>x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are the same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0555" y="825503"/>
            <a:ext cx="8890002" cy="278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8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85800" indent="-685800">
              <a:buFont typeface="Arial"/>
              <a:buChar char="•"/>
            </a:pPr>
            <a:r>
              <a:rPr lang="en-US" sz="4800" smtClean="0">
                <a:latin typeface="Comic Sans MS"/>
                <a:cs typeface="Comic Sans MS"/>
              </a:rPr>
              <a:t>Any assignment of colors to</a:t>
            </a:r>
            <a:r>
              <a:rPr lang="en-US" sz="4800" smtClean="0">
                <a:latin typeface="Calibri"/>
                <a:cs typeface="Calibri"/>
              </a:rPr>
              <a:t> </a:t>
            </a:r>
            <a:r>
              <a:rPr lang="en-US" sz="5400" smtClean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lang="en-US" sz="4800" smtClean="0">
                <a:latin typeface="Comic Sans MS"/>
                <a:cs typeface="Comic Sans MS"/>
              </a:rPr>
              <a:t> and </a:t>
            </a:r>
            <a:r>
              <a:rPr lang="en-US" sz="540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480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800" smtClean="0">
                <a:latin typeface="Comic Sans MS"/>
                <a:cs typeface="Comic Sans MS"/>
              </a:rPr>
              <a:t>can be extended to a 3-coloring of the gadget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35557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21556" y="445921"/>
            <a:ext cx="5751767" cy="5851604"/>
            <a:chOff x="1721556" y="445921"/>
            <a:chExt cx="5751767" cy="5851604"/>
          </a:xfrm>
        </p:grpSpPr>
        <p:sp>
          <p:nvSpPr>
            <p:cNvPr id="58" name="TextBox 57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x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93630" y="5374195"/>
              <a:ext cx="679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w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562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21556" y="445921"/>
            <a:ext cx="5751767" cy="5851604"/>
            <a:chOff x="1721556" y="445921"/>
            <a:chExt cx="5751767" cy="5851604"/>
          </a:xfrm>
        </p:grpSpPr>
        <p:sp>
          <p:nvSpPr>
            <p:cNvPr id="51" name="TextBox 50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v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x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w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41380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137</Words>
  <Application>Microsoft Macintosh PowerPoint</Application>
  <PresentationFormat>On-screen Show (4:3)</PresentationFormat>
  <Paragraphs>33</Paragraphs>
  <Slides>14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6.042 Lecture Template</vt:lpstr>
      <vt:lpstr>3-Color Planar Crossover Gadget </vt:lpstr>
      <vt:lpstr>The Gadget</vt:lpstr>
      <vt:lpstr>The Gadget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Replace each edge crossing</vt:lpstr>
      <vt:lpstr>…with a gadget</vt:lpstr>
      <vt:lpstr>PowerPoint Presentation</vt:lpstr>
    </vt:vector>
  </TitlesOfParts>
  <Manager/>
  <Company>MIT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Albert R Meyer</dc:creator>
  <cp:keywords/>
  <dc:description/>
  <cp:lastModifiedBy>Albert R Meyer</cp:lastModifiedBy>
  <cp:revision>38</cp:revision>
  <cp:lastPrinted>2014-04-06T19:18:34Z</cp:lastPrinted>
  <dcterms:created xsi:type="dcterms:W3CDTF">2014-04-06T17:07:23Z</dcterms:created>
  <dcterms:modified xsi:type="dcterms:W3CDTF">2014-04-07T03:57:30Z</dcterms:modified>
  <cp:category/>
</cp:coreProperties>
</file>