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728" r:id="rId2"/>
    <p:sldId id="846" r:id="rId3"/>
    <p:sldId id="852" r:id="rId4"/>
    <p:sldId id="898" r:id="rId5"/>
    <p:sldId id="847" r:id="rId6"/>
    <p:sldId id="897" r:id="rId7"/>
    <p:sldId id="848" r:id="rId8"/>
    <p:sldId id="849" r:id="rId9"/>
  </p:sldIdLst>
  <p:sldSz cx="9144000" cy="6858000" type="screen4x3"/>
  <p:notesSz cx="9601200" cy="73152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10A8"/>
    <a:srgbClr val="FF00FF"/>
    <a:srgbClr val="0000CC"/>
    <a:srgbClr val="008000"/>
    <a:srgbClr val="996633"/>
    <a:srgbClr val="F40639"/>
    <a:srgbClr val="CB5C01"/>
    <a:srgbClr val="66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9077" autoAdjust="0"/>
    <p:restoredTop sz="96453" autoAdjust="0"/>
  </p:normalViewPr>
  <p:slideViewPr>
    <p:cSldViewPr showGuides="1">
      <p:cViewPr varScale="1">
        <p:scale>
          <a:sx n="104" d="100"/>
          <a:sy n="104" d="100"/>
        </p:scale>
        <p:origin x="-176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tags" Target="tags/tag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4A0B3ED-0210-42E0-B5DA-7323C58A5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19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953B675-4226-4AF9-9E43-532C9224C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50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ABBD9-0D80-4E84-90FD-DE9F6F84FD4C}" type="slidenum">
              <a:rPr lang="en-US" smtClean="0">
                <a:latin typeface="Times New Roman" pitchFamily="8" charset="0"/>
              </a:rPr>
              <a:pPr/>
              <a:t>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A18490-2E38-406B-B406-B0AEE7828AB3}" type="slidenum">
              <a:rPr lang="en-US" smtClean="0">
                <a:latin typeface="Times New Roman" pitchFamily="8" charset="0"/>
              </a:rPr>
              <a:pPr/>
              <a:t>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C1BAE-80A7-42EB-A289-7AA110833EF1}" type="slidenum">
              <a:rPr lang="en-US" smtClean="0">
                <a:latin typeface="Times New Roman" pitchFamily="8" charset="0"/>
              </a:rPr>
              <a:pPr/>
              <a:t>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C1BAE-80A7-42EB-A289-7AA110833EF1}" type="slidenum">
              <a:rPr lang="en-US" smtClean="0">
                <a:latin typeface="Times New Roman" pitchFamily="8" charset="0"/>
              </a:rPr>
              <a:pPr/>
              <a:t>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AF4B28-2381-41C5-9738-0D5F7EF648B8}" type="slidenum">
              <a:rPr lang="en-US" smtClean="0">
                <a:latin typeface="Times New Roman" pitchFamily="8" charset="0"/>
              </a:rPr>
              <a:pPr/>
              <a:t>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AF4B28-2381-41C5-9738-0D5F7EF648B8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B75C75-F24E-432E-8F73-8959217AB0C5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0CAEDA-6092-4BBC-95C4-C1A327277B30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diehardprimes</a:t>
            </a:r>
            <a:r>
              <a:rPr lang="en-US" dirty="0" smtClean="0"/>
              <a:t>.</a:t>
            </a:r>
            <a:fld id="{1E22E7B5-2173-45C0-91E4-0BE2C4FA0906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diehardprimes</a:t>
            </a:r>
            <a:r>
              <a:rPr lang="en-US" dirty="0" smtClean="0"/>
              <a:t>.</a:t>
            </a:r>
            <a:fld id="{F7436493-75D1-4215-A5C2-684F8CBEDD7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diehardprimes</a:t>
            </a:r>
            <a:r>
              <a:rPr lang="en-US" dirty="0" smtClean="0"/>
              <a:t>.</a:t>
            </a:r>
            <a:fld id="{71C3A9A3-8A9A-4556-94F5-B6209F7C326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diehardprimes</a:t>
            </a:r>
            <a:r>
              <a:rPr lang="en-US" dirty="0" smtClean="0"/>
              <a:t>.</a:t>
            </a:r>
            <a:fld id="{642CDC47-E076-488B-86E3-5AAAF27BBDC3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diehardprimes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March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5, 2014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88" r:id="rId3"/>
    <p:sldLayoutId id="2147483687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itchFamily="8" charset="0"/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diehardprimes</a:t>
            </a:r>
            <a:r>
              <a:rPr lang="en-US" dirty="0" smtClean="0">
                <a:latin typeface="Comic Sans MS" pitchFamily="8" charset="0"/>
              </a:rPr>
              <a:t>.</a:t>
            </a:r>
            <a:fld id="{E87B1E8C-6732-4812-A197-E0720F3AF026}" type="slidenum">
              <a:rPr lang="en-US" sz="1200" smtClean="0">
                <a:latin typeface="Comic Sans MS" pitchFamily="8" charset="0"/>
              </a:rPr>
              <a:pPr/>
              <a:t>1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676400"/>
            <a:ext cx="8915400" cy="3429000"/>
          </a:xfrm>
        </p:spPr>
        <p:txBody>
          <a:bodyPr/>
          <a:lstStyle/>
          <a:p>
            <a:pPr eaLnBrk="1" hangingPunct="1"/>
            <a:r>
              <a:rPr lang="en-US" sz="6600" b="1" dirty="0" smtClean="0"/>
              <a:t> Number Theory:</a:t>
            </a:r>
          </a:p>
          <a:p>
            <a:pPr eaLnBrk="1" hangingPunct="1"/>
            <a:r>
              <a:rPr lang="en-US" sz="8800" b="1" dirty="0"/>
              <a:t>Die </a:t>
            </a:r>
            <a:r>
              <a:rPr lang="en-US" sz="8800" b="1" dirty="0" smtClean="0"/>
              <a:t>Hard</a:t>
            </a:r>
            <a:endParaRPr lang="en-US" sz="8800" b="1" dirty="0" smtClean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520514" y="411163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Generalized Die Hard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458200" cy="4648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dirty="0" smtClean="0"/>
              <a:t>Did it with buckets:</a:t>
            </a:r>
          </a:p>
          <a:p>
            <a:pPr marL="0" indent="0" algn="ctr" eaLnBrk="1" hangingPunct="1">
              <a:buFontTx/>
              <a:buNone/>
            </a:pPr>
            <a:r>
              <a:rPr lang="en-US" sz="6000" dirty="0" smtClean="0"/>
              <a:t>3 gal. &amp; 5 gal.</a:t>
            </a:r>
          </a:p>
          <a:p>
            <a:pPr marL="0" indent="0" algn="ctr" eaLnBrk="1" hangingPunct="1">
              <a:buFontTx/>
              <a:buNone/>
            </a:pPr>
            <a:r>
              <a:rPr lang="en-US" sz="6000" dirty="0" smtClean="0"/>
              <a:t>3 gal. &amp; 9 gal.</a:t>
            </a:r>
          </a:p>
          <a:p>
            <a:pPr marL="0" indent="0" eaLnBrk="1" hangingPunct="1">
              <a:buFontTx/>
              <a:buNone/>
            </a:pPr>
            <a:r>
              <a:rPr lang="en-US" sz="6000" dirty="0" smtClean="0"/>
              <a:t>Now </a:t>
            </a:r>
            <a:r>
              <a:rPr lang="en-US" sz="6000" dirty="0" smtClean="0">
                <a:solidFill>
                  <a:srgbClr val="0000CC"/>
                </a:solidFill>
              </a:rPr>
              <a:t>a</a:t>
            </a:r>
            <a:r>
              <a:rPr lang="en-US" sz="6000" dirty="0" smtClean="0"/>
              <a:t> gal. &amp; </a:t>
            </a:r>
            <a:r>
              <a:rPr lang="en-US" sz="6000" dirty="0" smtClean="0">
                <a:solidFill>
                  <a:srgbClr val="0000CC"/>
                </a:solidFill>
              </a:rPr>
              <a:t>b</a:t>
            </a:r>
            <a:r>
              <a:rPr lang="en-US" sz="6000" dirty="0" smtClean="0"/>
              <a:t> gal.?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diehardprimes</a:t>
            </a:r>
            <a:r>
              <a:rPr lang="en-US" dirty="0" smtClean="0">
                <a:latin typeface="Comic Sans MS" pitchFamily="8" charset="0"/>
              </a:rPr>
              <a:t>.</a:t>
            </a:r>
            <a:fld id="{E9385E58-0B25-477C-A4F8-9A84A8BDD8DA}" type="slidenum">
              <a:rPr lang="en-US" sz="1200" smtClean="0">
                <a:latin typeface="Comic Sans MS" pitchFamily="8" charset="0"/>
              </a:rPr>
              <a:pPr/>
              <a:t>2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1725"/>
            <a:ext cx="8229600" cy="51466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dirty="0" smtClean="0"/>
              <a:t>Under Die Hard rules, gal.’s in each bucket are</a:t>
            </a:r>
          </a:p>
          <a:p>
            <a:pPr marL="0" indent="0" algn="ctr" eaLnBrk="1" hangingPunct="1">
              <a:buFontTx/>
              <a:buNone/>
            </a:pPr>
            <a:r>
              <a:rPr lang="en-US" sz="5400" dirty="0" smtClean="0">
                <a:solidFill>
                  <a:srgbClr val="CB10A8"/>
                </a:solidFill>
              </a:rPr>
              <a:t>linear combinations</a:t>
            </a:r>
            <a:endParaRPr lang="en-US" sz="5400" dirty="0"/>
          </a:p>
          <a:p>
            <a:pPr marL="0" indent="0" eaLnBrk="1" hangingPunct="1">
              <a:buFontTx/>
              <a:buNone/>
            </a:pPr>
            <a:r>
              <a:rPr lang="en-US" sz="5400" dirty="0" smtClean="0"/>
              <a:t>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and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diehardprimes</a:t>
            </a:r>
            <a:r>
              <a:rPr lang="en-US" dirty="0" smtClean="0">
                <a:latin typeface="Comic Sans MS" pitchFamily="8" charset="0"/>
              </a:rPr>
              <a:t>.</a:t>
            </a:r>
            <a:fld id="{7DD4A805-C295-4F53-8D96-6B5594CCA0A4}" type="slidenum">
              <a:rPr lang="en-US" sz="1200" smtClean="0">
                <a:latin typeface="Comic Sans MS" pitchFamily="8" charset="0"/>
              </a:rPr>
              <a:pPr/>
              <a:t>3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1725"/>
            <a:ext cx="8229600" cy="51466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dirty="0" smtClean="0"/>
              <a:t>Under Die Hard rules, gal.’s in each bucket are</a:t>
            </a:r>
          </a:p>
          <a:p>
            <a:pPr marL="0" indent="0" algn="ctr" eaLnBrk="1" hangingPunct="1">
              <a:buFontTx/>
              <a:buNone/>
            </a:pPr>
            <a:r>
              <a:rPr lang="en-US" sz="5400" dirty="0" smtClean="0">
                <a:solidFill>
                  <a:srgbClr val="CB10A8"/>
                </a:solidFill>
              </a:rPr>
              <a:t>multiples </a:t>
            </a:r>
            <a:r>
              <a:rPr lang="en-US" sz="5400" dirty="0" smtClean="0">
                <a:solidFill>
                  <a:srgbClr val="000000"/>
                </a:solidFill>
              </a:rPr>
              <a:t>of</a:t>
            </a:r>
            <a:r>
              <a:rPr lang="en-US" sz="5400" dirty="0" smtClean="0">
                <a:solidFill>
                  <a:srgbClr val="CB10A8"/>
                </a:solidFill>
              </a:rPr>
              <a:t> </a:t>
            </a:r>
            <a:r>
              <a:rPr lang="en-US" sz="5400" dirty="0" err="1" smtClean="0">
                <a:solidFill>
                  <a:srgbClr val="CB10A8"/>
                </a:solidFill>
              </a:rPr>
              <a:t>gcd</a:t>
            </a:r>
            <a:r>
              <a:rPr lang="en-US" sz="5400" dirty="0" smtClean="0">
                <a:solidFill>
                  <a:srgbClr val="CB10A8"/>
                </a:solidFill>
              </a:rPr>
              <a:t>(</a:t>
            </a:r>
            <a:r>
              <a:rPr lang="en-US" sz="5400" dirty="0" err="1" smtClean="0">
                <a:solidFill>
                  <a:srgbClr val="CB10A8"/>
                </a:solidFill>
              </a:rPr>
              <a:t>a,b</a:t>
            </a:r>
            <a:r>
              <a:rPr lang="en-US" sz="5400" dirty="0" smtClean="0">
                <a:solidFill>
                  <a:srgbClr val="CB10A8"/>
                </a:solidFill>
              </a:rPr>
              <a:t>)</a:t>
            </a:r>
            <a:endParaRPr lang="en-US" sz="5400" dirty="0"/>
          </a:p>
          <a:p>
            <a:pPr marL="0" indent="0" eaLnBrk="1" hangingPunct="1">
              <a:buFontTx/>
              <a:buNone/>
            </a:pPr>
            <a:r>
              <a:rPr lang="en-US" sz="5400" dirty="0" smtClean="0"/>
              <a:t>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and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diehardprimes</a:t>
            </a:r>
            <a:r>
              <a:rPr lang="en-US" dirty="0" smtClean="0">
                <a:latin typeface="Comic Sans MS" pitchFamily="8" charset="0"/>
              </a:rPr>
              <a:t>.</a:t>
            </a:r>
            <a:fld id="{7DD4A805-C295-4F53-8D96-6B5594CCA0A4}" type="slidenum">
              <a:rPr lang="en-US" sz="1200" smtClean="0">
                <a:latin typeface="Comic Sans MS" pitchFamily="8" charset="0"/>
              </a:rPr>
              <a:pPr/>
              <a:t>4</a:t>
            </a:fld>
            <a:endParaRPr lang="en-US" sz="1200" dirty="0" smtClean="0"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37114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9100" y="914400"/>
            <a:ext cx="8572500" cy="533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Claim:</a:t>
            </a:r>
            <a:r>
              <a:rPr lang="en-US" sz="4800" dirty="0" smtClean="0"/>
              <a:t> Can get </a:t>
            </a:r>
            <a:r>
              <a:rPr lang="en-US" sz="4800" dirty="0" smtClean="0">
                <a:solidFill>
                  <a:srgbClr val="008000"/>
                </a:solidFill>
              </a:rPr>
              <a:t>any</a:t>
            </a:r>
            <a:r>
              <a:rPr lang="en-US" sz="4800" dirty="0" smtClean="0">
                <a:solidFill>
                  <a:srgbClr val="FF00FF"/>
                </a:solidFill>
              </a:rPr>
              <a:t> </a:t>
            </a:r>
            <a:r>
              <a:rPr lang="en-US" sz="4800" dirty="0" smtClean="0">
                <a:solidFill>
                  <a:srgbClr val="CB10A8"/>
                </a:solidFill>
              </a:rPr>
              <a:t>multiple</a:t>
            </a:r>
            <a:r>
              <a:rPr lang="en-US" sz="4800" dirty="0" smtClean="0"/>
              <a:t> of </a:t>
            </a:r>
            <a:r>
              <a:rPr lang="en-US" sz="4800" dirty="0" err="1" smtClean="0">
                <a:solidFill>
                  <a:srgbClr val="CB10A8"/>
                </a:solidFill>
              </a:rPr>
              <a:t>gcd</a:t>
            </a:r>
            <a:r>
              <a:rPr lang="en-US" sz="4800" dirty="0" smtClean="0">
                <a:solidFill>
                  <a:srgbClr val="CB10A8"/>
                </a:solidFill>
              </a:rPr>
              <a:t>(a, b)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into a bucket</a:t>
            </a:r>
          </a:p>
          <a:p>
            <a:pPr marL="0" indent="0" eaLnBrk="1" hangingPunct="1">
              <a:buFontTx/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      </a:t>
            </a:r>
            <a:r>
              <a:rPr lang="en-US" sz="4400" dirty="0" smtClean="0"/>
              <a:t>(if there’s room for it).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diehardprimes</a:t>
            </a:r>
            <a:r>
              <a:rPr lang="en-US" dirty="0" smtClean="0">
                <a:latin typeface="Comic Sans MS" pitchFamily="8" charset="0"/>
              </a:rPr>
              <a:t>.</a:t>
            </a:r>
            <a:fld id="{C4B01F29-C1CE-4BC8-935F-1AD570B35676}" type="slidenum">
              <a:rPr lang="en-US" sz="1200" smtClean="0">
                <a:latin typeface="Comic Sans MS" pitchFamily="8" charset="0"/>
              </a:rPr>
              <a:pPr/>
              <a:t>5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9100" y="914400"/>
            <a:ext cx="8572500" cy="533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Claim:</a:t>
            </a:r>
            <a:r>
              <a:rPr lang="en-US" sz="4800" dirty="0" smtClean="0"/>
              <a:t> Can get </a:t>
            </a:r>
            <a:r>
              <a:rPr lang="en-US" sz="4800" dirty="0" smtClean="0">
                <a:solidFill>
                  <a:srgbClr val="008000"/>
                </a:solidFill>
              </a:rPr>
              <a:t>any</a:t>
            </a:r>
            <a:r>
              <a:rPr lang="en-US" sz="4800" dirty="0" smtClean="0">
                <a:solidFill>
                  <a:srgbClr val="CB10A8"/>
                </a:solidFill>
              </a:rPr>
              <a:t> linear combination</a:t>
            </a:r>
            <a:r>
              <a:rPr lang="en-US" sz="4800" dirty="0" smtClean="0"/>
              <a:t> of </a:t>
            </a:r>
            <a:r>
              <a:rPr lang="en-US" sz="4800" dirty="0" smtClean="0">
                <a:solidFill>
                  <a:srgbClr val="0000CC"/>
                </a:solidFill>
              </a:rPr>
              <a:t>a, b </a:t>
            </a:r>
            <a:r>
              <a:rPr lang="en-US" sz="4800" dirty="0" smtClean="0"/>
              <a:t>into a bucket </a:t>
            </a:r>
            <a:r>
              <a:rPr lang="en-US" sz="4400" dirty="0" smtClean="0"/>
              <a:t>(if there’s room for it).</a:t>
            </a:r>
          </a:p>
          <a:p>
            <a:pPr marL="0" indent="0" eaLnBrk="1" hangingPunct="1"/>
            <a:r>
              <a:rPr lang="en-US" sz="4800" dirty="0" smtClean="0"/>
              <a:t>Namely, say </a:t>
            </a:r>
            <a:r>
              <a:rPr lang="en-US" sz="4800" dirty="0" smtClean="0">
                <a:solidFill>
                  <a:srgbClr val="0000CC"/>
                </a:solidFill>
              </a:rPr>
              <a:t>0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sa</a:t>
            </a:r>
            <a:r>
              <a:rPr lang="en-US" sz="4800" dirty="0" smtClean="0">
                <a:solidFill>
                  <a:srgbClr val="0000CC"/>
                </a:solidFill>
              </a:rPr>
              <a:t> +</a:t>
            </a:r>
            <a:r>
              <a:rPr lang="en-US" sz="4800" dirty="0" err="1" smtClean="0">
                <a:solidFill>
                  <a:srgbClr val="0000CC"/>
                </a:solidFill>
              </a:rPr>
              <a:t>tb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Get </a:t>
            </a:r>
            <a:r>
              <a:rPr lang="en-US" sz="4800" dirty="0" err="1" smtClean="0">
                <a:solidFill>
                  <a:srgbClr val="0000CC"/>
                </a:solidFill>
              </a:rPr>
              <a:t>sa</a:t>
            </a:r>
            <a:r>
              <a:rPr lang="en-US" sz="4800" dirty="0" smtClean="0">
                <a:solidFill>
                  <a:srgbClr val="0000CC"/>
                </a:solidFill>
              </a:rPr>
              <a:t> +</a:t>
            </a:r>
            <a:r>
              <a:rPr lang="en-US" sz="4800" dirty="0" err="1" smtClean="0">
                <a:solidFill>
                  <a:srgbClr val="0000CC"/>
                </a:solidFill>
              </a:rPr>
              <a:t>tb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into the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b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gal.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bucket as follows: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diehardprimes</a:t>
            </a:r>
            <a:r>
              <a:rPr lang="en-US" dirty="0" smtClean="0">
                <a:latin typeface="Comic Sans MS" pitchFamily="8" charset="0"/>
              </a:rPr>
              <a:t>.</a:t>
            </a:r>
            <a:fld id="{C4B01F29-C1CE-4BC8-935F-1AD570B35676}" type="slidenum">
              <a:rPr lang="en-US" sz="1200" smtClean="0">
                <a:latin typeface="Comic Sans MS" pitchFamily="8" charset="0"/>
              </a:rPr>
              <a:pPr/>
              <a:t>6</a:t>
            </a:fld>
            <a:endParaRPr lang="en-US" sz="1200" dirty="0" smtClean="0"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92957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8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8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08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 assume</a:t>
            </a:r>
            <a:r>
              <a:rPr lang="en-US" sz="4800" dirty="0" smtClean="0">
                <a:solidFill>
                  <a:srgbClr val="0000CC"/>
                </a:solidFill>
              </a:rPr>
              <a:t> s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800" dirty="0" smtClean="0">
                <a:solidFill>
                  <a:srgbClr val="0000CC"/>
                </a:solidFill>
              </a:rPr>
              <a:t> 0</a:t>
            </a:r>
            <a:r>
              <a:rPr lang="en-US" sz="4800" dirty="0" smtClean="0"/>
              <a:t>. 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do</a:t>
            </a:r>
            <a:r>
              <a:rPr lang="en-US" sz="4800" dirty="0" smtClean="0">
                <a:solidFill>
                  <a:srgbClr val="0000CC"/>
                </a:solidFill>
              </a:rPr>
              <a:t> s  </a:t>
            </a:r>
            <a:r>
              <a:rPr lang="en-US" sz="4800" dirty="0" smtClean="0"/>
              <a:t>times:</a:t>
            </a:r>
          </a:p>
          <a:p>
            <a:pPr marL="0" indent="0" eaLnBrk="1" hangingPunct="1"/>
            <a:r>
              <a:rPr lang="en-US" sz="4800" dirty="0" smtClean="0"/>
              <a:t> fill bucket</a:t>
            </a:r>
            <a:r>
              <a:rPr lang="en-US" sz="4800" dirty="0" smtClean="0">
                <a:solidFill>
                  <a:srgbClr val="0000CC"/>
                </a:solidFill>
              </a:rPr>
              <a:t> a,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pour into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</a:p>
          <a:p>
            <a:pPr marL="0" indent="0" eaLnBrk="1" hangingPunct="1"/>
            <a:r>
              <a:rPr lang="en-US" sz="4800" dirty="0" smtClean="0"/>
              <a:t>     — if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fills, empty it.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total fills = </a:t>
            </a:r>
            <a:r>
              <a:rPr lang="en-US" sz="4800" dirty="0" err="1" smtClean="0">
                <a:solidFill>
                  <a:srgbClr val="0000CC"/>
                </a:solidFill>
              </a:rPr>
              <a:t>sa</a:t>
            </a:r>
            <a:endParaRPr lang="en-US" sz="4800" dirty="0" smtClean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4800" dirty="0" smtClean="0">
                <a:solidFill>
                  <a:srgbClr val="0000CC"/>
                </a:solidFill>
              </a:rPr>
              <a:t>0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b="1" dirty="0" smtClean="0">
                <a:sym typeface="Euclid Symbol" pitchFamily="18" charset="2"/>
              </a:rPr>
              <a:t> </a:t>
            </a:r>
            <a:r>
              <a:rPr lang="en-US" sz="4800" dirty="0" smtClean="0"/>
              <a:t>amount left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Euclid Symbol" pitchFamily="18" charset="2"/>
              </a:rPr>
              <a:t>&lt;</a:t>
            </a:r>
            <a:r>
              <a:rPr lang="en-US" sz="4800" b="1" dirty="0" smtClean="0"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#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err="1" smtClean="0"/>
              <a:t>emptyings</a:t>
            </a:r>
            <a:r>
              <a:rPr lang="en-US" sz="4800" dirty="0" smtClean="0"/>
              <a:t> must be </a:t>
            </a:r>
            <a:r>
              <a:rPr lang="en-US" sz="4800" i="1" dirty="0" smtClean="0">
                <a:solidFill>
                  <a:srgbClr val="0000CC"/>
                </a:solidFill>
              </a:rPr>
              <a:t>-</a:t>
            </a:r>
            <a:r>
              <a:rPr lang="en-US" sz="4800" dirty="0" smtClean="0">
                <a:solidFill>
                  <a:srgbClr val="0000CC"/>
                </a:solidFill>
              </a:rPr>
              <a:t>t</a:t>
            </a:r>
            <a:r>
              <a:rPr lang="en-US" sz="4800" dirty="0" smtClean="0"/>
              <a:t>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Generalized Die Hard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diehardprimes</a:t>
            </a:r>
            <a:r>
              <a:rPr lang="en-US" dirty="0" smtClean="0">
                <a:latin typeface="Comic Sans MS" pitchFamily="8" charset="0"/>
              </a:rPr>
              <a:t>.</a:t>
            </a:r>
            <a:fld id="{3C15F690-8892-4DD3-8BA4-6A9D741BE269}" type="slidenum">
              <a:rPr lang="en-US" sz="1200" smtClean="0">
                <a:latin typeface="Comic Sans MS" pitchFamily="8" charset="0"/>
              </a:rPr>
              <a:pPr/>
              <a:t>7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1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1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1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11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11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524000"/>
            <a:ext cx="8915400" cy="4114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dirty="0" smtClean="0"/>
              <a:t> In fact, no need to count:</a:t>
            </a:r>
          </a:p>
          <a:p>
            <a:pPr marL="0" indent="0" eaLnBrk="1" hangingPunct="1"/>
            <a:r>
              <a:rPr lang="en-US" sz="5400" dirty="0" smtClean="0"/>
              <a:t> fill bucket</a:t>
            </a:r>
            <a:r>
              <a:rPr lang="en-US" sz="5400" dirty="0" smtClean="0">
                <a:solidFill>
                  <a:srgbClr val="0000CC"/>
                </a:solidFill>
              </a:rPr>
              <a:t> a</a:t>
            </a:r>
            <a:r>
              <a:rPr lang="en-US" sz="5400" i="1" dirty="0" smtClean="0">
                <a:solidFill>
                  <a:srgbClr val="0000CC"/>
                </a:solidFill>
              </a:rPr>
              <a:t>, </a:t>
            </a:r>
            <a:r>
              <a:rPr lang="en-US" sz="5400" dirty="0" smtClean="0"/>
              <a:t>pour into</a:t>
            </a:r>
            <a:r>
              <a:rPr lang="en-US" sz="5400" i="1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</a:p>
          <a:p>
            <a:pPr marL="0" indent="0" eaLnBrk="1" hangingPunct="1"/>
            <a:r>
              <a:rPr lang="en-US" sz="5400" dirty="0" smtClean="0"/>
              <a:t>      </a:t>
            </a:r>
            <a:r>
              <a:rPr lang="en-US" sz="5400" dirty="0"/>
              <a:t> </a:t>
            </a:r>
            <a:r>
              <a:rPr lang="en-US" sz="5400" dirty="0" smtClean="0"/>
              <a:t>— </a:t>
            </a:r>
            <a:r>
              <a:rPr lang="en-US" sz="5400" dirty="0"/>
              <a:t>if</a:t>
            </a:r>
            <a:r>
              <a:rPr lang="en-US" sz="5400" i="1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r>
              <a:rPr lang="en-US" sz="5400" i="1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fills, empty it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—</a:t>
            </a:r>
            <a:r>
              <a:rPr lang="en-US" sz="5400" dirty="0" smtClean="0">
                <a:solidFill>
                  <a:srgbClr val="000000"/>
                </a:solidFill>
              </a:rPr>
              <a:t> until </a:t>
            </a:r>
            <a:r>
              <a:rPr lang="en-US" sz="5400" dirty="0" smtClean="0">
                <a:solidFill>
                  <a:srgbClr val="008000"/>
                </a:solidFill>
              </a:rPr>
              <a:t>desired gal.’s</a:t>
            </a:r>
            <a:r>
              <a:rPr lang="en-US" sz="5400" dirty="0" smtClean="0"/>
              <a:t> in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r>
              <a:rPr lang="en-US" sz="5400" i="1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!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diehardprimes</a:t>
            </a:r>
            <a:r>
              <a:rPr lang="en-US" dirty="0" smtClean="0">
                <a:latin typeface="Comic Sans MS" pitchFamily="8" charset="0"/>
              </a:rPr>
              <a:t>.</a:t>
            </a:r>
            <a:fld id="{9E680C0B-B278-462E-930F-2DEA2B77CE81}" type="slidenum">
              <a:rPr lang="en-US" sz="1200" smtClean="0">
                <a:latin typeface="Comic Sans MS" pitchFamily="8" charset="0"/>
              </a:rPr>
              <a:pPr/>
              <a:t>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3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3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/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9401</TotalTime>
  <Words>286</Words>
  <Application>Microsoft Macintosh PowerPoint</Application>
  <PresentationFormat>On-screen Show (4:3)</PresentationFormat>
  <Paragraphs>52</Paragraphs>
  <Slides>8</Slides>
  <Notes>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6.042 Lecture Template</vt:lpstr>
      <vt:lpstr>PowerPoint Presentation</vt:lpstr>
      <vt:lpstr>Generalized Die Hard</vt:lpstr>
      <vt:lpstr>Generalized Die Hard</vt:lpstr>
      <vt:lpstr>Generalized Die Hard</vt:lpstr>
      <vt:lpstr>Generalized Die Hard</vt:lpstr>
      <vt:lpstr>Generalized Die Hard</vt:lpstr>
      <vt:lpstr>Generalized Die Hard</vt:lpstr>
      <vt:lpstr>Generalized Die Hard</vt:lpstr>
    </vt:vector>
  </TitlesOfParts>
  <Company>MIT CSAIL TOC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R Meyer</cp:lastModifiedBy>
  <cp:revision>1357</cp:revision>
  <cp:lastPrinted>2012-03-05T05:28:16Z</cp:lastPrinted>
  <dcterms:created xsi:type="dcterms:W3CDTF">2011-03-02T16:56:28Z</dcterms:created>
  <dcterms:modified xsi:type="dcterms:W3CDTF">2014-03-05T02:47:47Z</dcterms:modified>
</cp:coreProperties>
</file>