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25"/>
  </p:notesMasterIdLst>
  <p:handoutMasterIdLst>
    <p:handoutMasterId r:id="rId26"/>
  </p:handoutMasterIdLst>
  <p:sldIdLst>
    <p:sldId id="392" r:id="rId3"/>
    <p:sldId id="447" r:id="rId4"/>
    <p:sldId id="488" r:id="rId5"/>
    <p:sldId id="489" r:id="rId6"/>
    <p:sldId id="491" r:id="rId7"/>
    <p:sldId id="492" r:id="rId8"/>
    <p:sldId id="493" r:id="rId9"/>
    <p:sldId id="494" r:id="rId10"/>
    <p:sldId id="495" r:id="rId11"/>
    <p:sldId id="448" r:id="rId12"/>
    <p:sldId id="475" r:id="rId13"/>
    <p:sldId id="496" r:id="rId14"/>
    <p:sldId id="449" r:id="rId15"/>
    <p:sldId id="479" r:id="rId16"/>
    <p:sldId id="450" r:id="rId17"/>
    <p:sldId id="480" r:id="rId18"/>
    <p:sldId id="481" r:id="rId19"/>
    <p:sldId id="482" r:id="rId20"/>
    <p:sldId id="483" r:id="rId21"/>
    <p:sldId id="452" r:id="rId22"/>
    <p:sldId id="453" r:id="rId23"/>
    <p:sldId id="455" r:id="rId24"/>
  </p:sldIdLst>
  <p:sldSz cx="9144000" cy="6858000" type="screen4x3"/>
  <p:notesSz cx="9601200" cy="7315200"/>
  <p:custDataLst>
    <p:tags r:id="rId2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496" y="232"/>
      </p:cViewPr>
      <p:guideLst>
        <p:guide orient="horz" pos="216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00305" y="6553200"/>
            <a:ext cx="184369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00305" y="6553200"/>
            <a:ext cx="184369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84613" y="6553200"/>
            <a:ext cx="175939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38627" y="6553200"/>
            <a:ext cx="18053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14</a:t>
            </a:r>
            <a:r>
              <a:rPr lang="en-US" sz="1100" dirty="0" smtClean="0">
                <a:latin typeface="Comic Sans MS" pitchFamily="66" charset="0"/>
              </a:rPr>
              <a:t>, 2014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3131" y="6553200"/>
            <a:ext cx="156086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7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The Logic of</a:t>
            </a:r>
            <a:br>
              <a:rPr lang="en-US" sz="8800" b="0" dirty="0" smtClean="0"/>
            </a:br>
            <a:r>
              <a:rPr lang="en-US" sz="8800" b="0" dirty="0" smtClean="0"/>
              <a:t>Propositions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62393" y="6553200"/>
            <a:ext cx="1581608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408" y="1431462"/>
            <a:ext cx="8848192" cy="4194638"/>
          </a:xfrm>
        </p:spPr>
        <p:txBody>
          <a:bodyPr/>
          <a:lstStyle/>
          <a:p>
            <a:r>
              <a:rPr lang="en-US" sz="4400" dirty="0" smtClean="0"/>
              <a:t>     Axioms:</a:t>
            </a:r>
            <a:endParaRPr lang="en-US" sz="40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000" dirty="0"/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000" dirty="0" smtClean="0">
                <a:solidFill>
                  <a:srgbClr val="000000"/>
                </a:solidFill>
              </a:rPr>
              <a:t>  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>
                <a:solidFill>
                  <a:srgbClr val="0000FF"/>
                </a:solidFill>
                <a:latin typeface="Symbol"/>
                <a:sym typeface="Symbol"/>
              </a:rPr>
              <a:t>→ </a:t>
            </a:r>
            <a:r>
              <a:rPr lang="en-US" sz="4000" dirty="0">
                <a:solidFill>
                  <a:srgbClr val="0000FF"/>
                </a:solidFill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>
                <a:solidFill>
                  <a:srgbClr val="0000FF"/>
                </a:solidFill>
              </a:rPr>
              <a:t>P </a:t>
            </a:r>
            <a:r>
              <a:rPr lang="en-US" sz="4000" dirty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>
                <a:solidFill>
                  <a:srgbClr val="0000FF"/>
                </a:solidFill>
              </a:rPr>
              <a:t> Q)</a:t>
            </a:r>
            <a:r>
              <a:rPr lang="en-US" sz="4000" dirty="0"/>
              <a:t> </a:t>
            </a:r>
            <a:r>
              <a:rPr lang="en-US" sz="4000" dirty="0" smtClean="0"/>
              <a:t>	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>
                <a:solidFill>
                  <a:srgbClr val="000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((Q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R))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     The only </a:t>
            </a:r>
            <a:r>
              <a:rPr lang="en-US" sz="4400" dirty="0"/>
              <a:t>r</a:t>
            </a:r>
            <a:r>
              <a:rPr lang="en-US" sz="4400" dirty="0" smtClean="0"/>
              <a:t>ule: </a:t>
            </a:r>
            <a:r>
              <a:rPr lang="en-US" sz="4400" dirty="0" smtClean="0">
                <a:solidFill>
                  <a:srgbClr val="BB0FAB"/>
                </a:solidFill>
              </a:rPr>
              <a:t>modus ponens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93113" y="6553200"/>
            <a:ext cx="1650888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00" y="1355495"/>
            <a:ext cx="8111330" cy="4124786"/>
          </a:xfrm>
        </p:spPr>
        <p:txBody>
          <a:bodyPr/>
          <a:lstStyle/>
          <a:p>
            <a:pPr marL="0" indent="0"/>
            <a:r>
              <a:rPr lang="en-US" sz="4400" dirty="0" smtClean="0"/>
              <a:t>Three Axioms: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	</a:t>
            </a: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	 </a:t>
            </a: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  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One Rule: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470198"/>
              </p:ext>
            </p:extLst>
          </p:nvPr>
        </p:nvGraphicFramePr>
        <p:xfrm>
          <a:off x="702140" y="2048841"/>
          <a:ext cx="2811476" cy="79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83" name="Equation" r:id="rId3" imgW="850900" imgH="241300" progId="Equation.DSMT4">
                  <p:embed/>
                </p:oleObj>
              </mc:Choice>
              <mc:Fallback>
                <p:oleObj name="Equation" r:id="rId3" imgW="850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2140" y="2048841"/>
                        <a:ext cx="2811476" cy="79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220855"/>
              </p:ext>
            </p:extLst>
          </p:nvPr>
        </p:nvGraphicFramePr>
        <p:xfrm>
          <a:off x="5499100" y="42545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84" name="Equation" r:id="rId5" imgW="139700" imgH="215900" progId="Equation.DSMT4">
                  <p:embed/>
                </p:oleObj>
              </mc:Choice>
              <mc:Fallback>
                <p:oleObj name="Equation" r:id="rId5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9100" y="42545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941049"/>
              </p:ext>
            </p:extLst>
          </p:nvPr>
        </p:nvGraphicFramePr>
        <p:xfrm>
          <a:off x="800088" y="2749550"/>
          <a:ext cx="313222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85" name="Equation" r:id="rId7" imgW="901700" imgH="241300" progId="Equation.DSMT4">
                  <p:embed/>
                </p:oleObj>
              </mc:Choice>
              <mc:Fallback>
                <p:oleObj name="Equation" r:id="rId7" imgW="901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0088" y="2749550"/>
                        <a:ext cx="3132221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11499" y="4455584"/>
            <a:ext cx="4085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kern="0" dirty="0">
                <a:solidFill>
                  <a:srgbClr val="BB0FAB"/>
                </a:solidFill>
                <a:latin typeface="Comic Sans MS" pitchFamily="66" charset="0"/>
              </a:rPr>
              <a:t>modus ponens</a:t>
            </a:r>
            <a:endParaRPr lang="en-US" sz="6000" dirty="0" smtClean="0">
              <a:solidFill>
                <a:srgbClr val="BB0FAB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933526"/>
              </p:ext>
            </p:extLst>
          </p:nvPr>
        </p:nvGraphicFramePr>
        <p:xfrm>
          <a:off x="657781" y="3619505"/>
          <a:ext cx="7582582" cy="740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86" name="Equation" r:id="rId9" imgW="2209800" imgH="215900" progId="Equation.DSMT4">
                  <p:embed/>
                </p:oleObj>
              </mc:Choice>
              <mc:Fallback>
                <p:oleObj name="Equation" r:id="rId9" imgW="2209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7781" y="3619505"/>
                        <a:ext cx="7582582" cy="740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001128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0"/>
            <a:ext cx="9021172" cy="4936699"/>
          </a:xfrm>
        </p:spPr>
        <p:txBody>
          <a:bodyPr/>
          <a:lstStyle/>
          <a:p>
            <a:r>
              <a:rPr lang="en-US" sz="4400" dirty="0" smtClean="0"/>
              <a:t>Prove formulas by starting with</a:t>
            </a:r>
          </a:p>
          <a:p>
            <a:r>
              <a:rPr lang="en-US" sz="4400" dirty="0" smtClean="0"/>
              <a:t>axioms and repeatedly applying</a:t>
            </a:r>
          </a:p>
          <a:p>
            <a:r>
              <a:rPr lang="en-US" sz="4400" dirty="0" smtClean="0"/>
              <a:t>the inference rule.</a:t>
            </a:r>
          </a:p>
          <a:p>
            <a:r>
              <a:rPr lang="en-US" sz="4400" dirty="0" smtClean="0"/>
              <a:t>To illustrate </a:t>
            </a:r>
            <a:r>
              <a:rPr lang="en-US" sz="4400" dirty="0" smtClean="0"/>
              <a:t>the </a:t>
            </a:r>
            <a:r>
              <a:rPr lang="en-US" sz="4400" dirty="0" smtClean="0"/>
              <a:t>proof </a:t>
            </a:r>
            <a:r>
              <a:rPr lang="en-US" sz="4400" dirty="0" smtClean="0"/>
              <a:t>system </a:t>
            </a:r>
          </a:p>
          <a:p>
            <a:r>
              <a:rPr lang="en-US" sz="4400" dirty="0" smtClean="0"/>
              <a:t>we’ll </a:t>
            </a:r>
            <a:r>
              <a:rPr lang="en-US" sz="4400" dirty="0" smtClean="0"/>
              <a:t>do an example</a:t>
            </a:r>
            <a:r>
              <a:rPr lang="en-US" sz="4400" dirty="0" smtClean="0"/>
              <a:t>, which </a:t>
            </a:r>
            <a:r>
              <a:rPr lang="en-US" sz="4400" dirty="0" smtClean="0"/>
              <a:t>you </a:t>
            </a:r>
            <a:endParaRPr lang="en-US" sz="4400" dirty="0" smtClean="0"/>
          </a:p>
          <a:p>
            <a:r>
              <a:rPr lang="en-US" sz="4400" dirty="0" smtClean="0"/>
              <a:t>may </a:t>
            </a:r>
            <a:r>
              <a:rPr lang="en-US" sz="4400" dirty="0" smtClean="0"/>
              <a:t>safely </a:t>
            </a:r>
            <a:r>
              <a:rPr lang="en-US" sz="4400" dirty="0" smtClean="0"/>
              <a:t>skip.</a:t>
            </a:r>
            <a:endParaRPr lang="en-US" sz="4400" dirty="0" smtClean="0"/>
          </a:p>
          <a:p>
            <a:endParaRPr lang="en-US" sz="4400" dirty="0" smtClean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1956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r>
              <a:rPr lang="en-US" sz="4400" dirty="0" smtClean="0"/>
              <a:t>Prove formulas by starting with</a:t>
            </a:r>
          </a:p>
          <a:p>
            <a:r>
              <a:rPr lang="en-US" sz="4400" dirty="0" smtClean="0"/>
              <a:t>axioms and repeatedly applying</a:t>
            </a:r>
          </a:p>
          <a:p>
            <a:r>
              <a:rPr lang="en-US" sz="4400" dirty="0" smtClean="0"/>
              <a:t>the inference rule.</a:t>
            </a:r>
          </a:p>
          <a:p>
            <a:r>
              <a:rPr lang="en-US" sz="4400" dirty="0" smtClean="0"/>
              <a:t>For example, to prove:</a:t>
            </a:r>
          </a:p>
          <a:p>
            <a:r>
              <a:rPr lang="en-US" sz="4400" dirty="0" smtClean="0"/>
              <a:t>                </a:t>
            </a:r>
            <a:r>
              <a:rPr lang="en-US" sz="6000" dirty="0" smtClean="0">
                <a:solidFill>
                  <a:srgbClr val="0000FF"/>
                </a:solidFill>
              </a:rPr>
              <a:t>   P→P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95" y="1254858"/>
            <a:ext cx="4607906" cy="12322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5400" dirty="0" smtClean="0"/>
              <a:t>3</a:t>
            </a:r>
            <a:r>
              <a:rPr lang="en-US" sz="5400" baseline="30000" dirty="0" smtClean="0"/>
              <a:t>rd</a:t>
            </a:r>
            <a:r>
              <a:rPr lang="en-US" sz="5400" dirty="0" smtClean="0"/>
              <a:t> axiom:</a:t>
            </a:r>
            <a:endParaRPr lang="en-US" sz="54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547695"/>
              </p:ext>
            </p:extLst>
          </p:nvPr>
        </p:nvGraphicFramePr>
        <p:xfrm>
          <a:off x="300565" y="2767013"/>
          <a:ext cx="8461375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6" name="Equation" r:id="rId3" imgW="1854200" imgH="508000" progId="Equation.3">
                  <p:embed/>
                </p:oleObj>
              </mc:Choice>
              <mc:Fallback>
                <p:oleObj name="Equation" r:id="rId3" imgW="18542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565" y="2767013"/>
                        <a:ext cx="8461375" cy="231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52084" y="5154084"/>
            <a:ext cx="4733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replace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by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9426359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694086"/>
              </p:ext>
            </p:extLst>
          </p:nvPr>
        </p:nvGraphicFramePr>
        <p:xfrm>
          <a:off x="303213" y="2697163"/>
          <a:ext cx="8394700" cy="241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50" name="Equation" r:id="rId3" imgW="1854200" imgH="533400" progId="Equation.DSMT4">
                  <p:embed/>
                </p:oleObj>
              </mc:Choice>
              <mc:Fallback>
                <p:oleObj name="Equation" r:id="rId3" imgW="1854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213" y="2697163"/>
                        <a:ext cx="8394700" cy="241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35595" y="1254858"/>
            <a:ext cx="4607906" cy="12322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5400" dirty="0" smtClean="0"/>
              <a:t>3</a:t>
            </a:r>
            <a:r>
              <a:rPr lang="en-US" sz="5400" baseline="30000" dirty="0" smtClean="0"/>
              <a:t>rd</a:t>
            </a:r>
            <a:r>
              <a:rPr lang="en-US" sz="5400" dirty="0" smtClean="0"/>
              <a:t> axiom:</a:t>
            </a:r>
            <a:endParaRPr lang="en-US" sz="5400" dirty="0"/>
          </a:p>
        </p:txBody>
      </p:sp>
      <p:sp>
        <p:nvSpPr>
          <p:cNvPr id="14" name="TextBox 13"/>
          <p:cNvSpPr txBox="1"/>
          <p:nvPr/>
        </p:nvSpPr>
        <p:spPr>
          <a:xfrm>
            <a:off x="1174772" y="5154084"/>
            <a:ext cx="4338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replace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dirty="0" smtClean="0">
                <a:latin typeface="Comic Sans MS" pitchFamily="66" charset="0"/>
              </a:rPr>
              <a:t> by </a:t>
            </a:r>
            <a:endParaRPr lang="en-US" sz="5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048557"/>
              </p:ext>
            </p:extLst>
          </p:nvPr>
        </p:nvGraphicFramePr>
        <p:xfrm>
          <a:off x="5435508" y="5103284"/>
          <a:ext cx="238559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51" name="Equation" r:id="rId5" imgW="546100" imgH="241300" progId="Equation.DSMT4">
                  <p:embed/>
                </p:oleObj>
              </mc:Choice>
              <mc:Fallback>
                <p:oleObj name="Equation" r:id="rId5" imgW="546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5508" y="5103284"/>
                        <a:ext cx="2385595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492554"/>
              </p:ext>
            </p:extLst>
          </p:nvPr>
        </p:nvGraphicFramePr>
        <p:xfrm>
          <a:off x="219423" y="2730499"/>
          <a:ext cx="8614837" cy="234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69" name="Equation" r:id="rId3" imgW="1955800" imgH="533400" progId="Equation.DSMT4">
                  <p:embed/>
                </p:oleObj>
              </mc:Choice>
              <mc:Fallback>
                <p:oleObj name="Equation" r:id="rId3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23" y="2730499"/>
                        <a:ext cx="8614837" cy="2349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47266" y="2162335"/>
            <a:ext cx="3936402" cy="876913"/>
            <a:chOff x="635598" y="3104247"/>
            <a:chExt cx="3936402" cy="876913"/>
          </a:xfrm>
        </p:grpSpPr>
        <p:sp>
          <p:nvSpPr>
            <p:cNvPr id="8" name="Left Brace 7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5595" y="1254858"/>
            <a:ext cx="4607906" cy="1232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5400" smtClean="0"/>
              <a:t>3</a:t>
            </a:r>
            <a:r>
              <a:rPr lang="en-US" sz="5400" baseline="30000" smtClean="0"/>
              <a:t>rd</a:t>
            </a:r>
            <a:r>
              <a:rPr lang="en-US" sz="5400" smtClean="0"/>
              <a:t> axiom: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5430587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734301"/>
              </p:ext>
            </p:extLst>
          </p:nvPr>
        </p:nvGraphicFramePr>
        <p:xfrm>
          <a:off x="219423" y="2730499"/>
          <a:ext cx="8614837" cy="234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92" name="Equation" r:id="rId3" imgW="1955800" imgH="533400" progId="Equation.DSMT4">
                  <p:embed/>
                </p:oleObj>
              </mc:Choice>
              <mc:Fallback>
                <p:oleObj name="Equation" r:id="rId3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23" y="2730499"/>
                        <a:ext cx="8614837" cy="2349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47266" y="2162335"/>
            <a:ext cx="3936402" cy="876913"/>
            <a:chOff x="635598" y="3104247"/>
            <a:chExt cx="3936402" cy="876913"/>
          </a:xfrm>
        </p:grpSpPr>
        <p:sp>
          <p:nvSpPr>
            <p:cNvPr id="8" name="Left Brace 7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5463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910470"/>
              </p:ext>
            </p:extLst>
          </p:nvPr>
        </p:nvGraphicFramePr>
        <p:xfrm>
          <a:off x="219075" y="2841625"/>
          <a:ext cx="8615363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15" name="Equation" r:id="rId3" imgW="1955800" imgH="482600" progId="Equation.3">
                  <p:embed/>
                </p:oleObj>
              </mc:Choice>
              <mc:Fallback>
                <p:oleObj name="Equation" r:id="rId3" imgW="19558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075" y="2841625"/>
                        <a:ext cx="8615363" cy="212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85206" y="3148758"/>
            <a:ext cx="3936402" cy="876913"/>
            <a:chOff x="635598" y="3104247"/>
            <a:chExt cx="3936402" cy="876913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1)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0011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904202"/>
              </p:ext>
            </p:extLst>
          </p:nvPr>
        </p:nvGraphicFramePr>
        <p:xfrm>
          <a:off x="5765513" y="3947052"/>
          <a:ext cx="240506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40" name="Equation" r:id="rId3" imgW="546100" imgH="215900" progId="Equation.DSMT4">
                  <p:embed/>
                </p:oleObj>
              </mc:Choice>
              <mc:Fallback>
                <p:oleObj name="Equation" r:id="rId3" imgW="5461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5513" y="3947052"/>
                        <a:ext cx="2405063" cy="95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21400" y="5105400"/>
            <a:ext cx="1723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QED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2309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axioms and deduction 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7" y="6553200"/>
            <a:ext cx="160625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0"/>
            <a:ext cx="9021172" cy="4885899"/>
          </a:xfrm>
        </p:spPr>
        <p:txBody>
          <a:bodyPr/>
          <a:lstStyle/>
          <a:p>
            <a:r>
              <a:rPr lang="en-US" sz="5400" dirty="0" smtClean="0"/>
              <a:t>The 3 Axioms are all </a:t>
            </a:r>
            <a:r>
              <a:rPr lang="en-US" sz="5400" dirty="0" smtClean="0">
                <a:solidFill>
                  <a:srgbClr val="008000"/>
                </a:solidFill>
              </a:rPr>
              <a:t>valid</a:t>
            </a:r>
          </a:p>
          <a:p>
            <a:r>
              <a:rPr lang="en-US" sz="5400" dirty="0" smtClean="0"/>
              <a:t>(verify by truth table).</a:t>
            </a:r>
          </a:p>
          <a:p>
            <a:r>
              <a:rPr lang="en-US" sz="5400" dirty="0" smtClean="0"/>
              <a:t>We know modus ponens is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sound</a:t>
            </a:r>
            <a:r>
              <a:rPr lang="en-US" sz="54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08" y="4487594"/>
            <a:ext cx="86597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      So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every provable </a:t>
            </a:r>
          </a:p>
          <a:p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formula is</a:t>
            </a:r>
            <a:r>
              <a:rPr lang="en-US" sz="5400" dirty="0" smtClean="0">
                <a:latin typeface="Comic Sans MS" pitchFamily="66" charset="0"/>
              </a:rPr>
              <a:t> also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 useBgFill="1">
        <p:nvSpPr>
          <p:cNvPr id="17" name="Title 1"/>
          <p:cNvSpPr txBox="1">
            <a:spLocks/>
          </p:cNvSpPr>
          <p:nvPr/>
        </p:nvSpPr>
        <p:spPr bwMode="auto">
          <a:xfrm>
            <a:off x="1429180" y="368518"/>
            <a:ext cx="6794500" cy="1003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is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BB0FAB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Sound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BB0FAB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60500"/>
            <a:ext cx="8661400" cy="5016500"/>
          </a:xfrm>
        </p:spPr>
        <p:txBody>
          <a:bodyPr/>
          <a:lstStyle/>
          <a:p>
            <a:r>
              <a:rPr lang="en-US" sz="4800" dirty="0" smtClean="0"/>
              <a:t>Conversely, </a:t>
            </a:r>
            <a:r>
              <a:rPr lang="en-US" sz="4800" dirty="0" smtClean="0">
                <a:solidFill>
                  <a:srgbClr val="BB0FAB"/>
                </a:solidFill>
              </a:rPr>
              <a:t>every</a:t>
            </a:r>
            <a:r>
              <a:rPr lang="en-US" sz="4800" i="1" dirty="0" smtClean="0">
                <a:solidFill>
                  <a:srgbClr val="BB0FAB"/>
                </a:solidFill>
              </a:rPr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valid</a:t>
            </a:r>
            <a:endParaRPr lang="en-US" sz="4800" i="1" dirty="0" smtClean="0">
              <a:solidFill>
                <a:srgbClr val="BB0FAB"/>
              </a:solidFill>
            </a:endParaRPr>
          </a:p>
          <a:p>
            <a:r>
              <a:rPr lang="en-US" sz="4800" dirty="0" smtClean="0">
                <a:solidFill>
                  <a:srgbClr val="BB0FAB"/>
                </a:solidFill>
              </a:rPr>
              <a:t>(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NOT</a:t>
            </a:r>
            <a:r>
              <a:rPr lang="en-US" sz="4800" dirty="0" smtClean="0">
                <a:solidFill>
                  <a:srgbClr val="BB0FAB"/>
                </a:solidFill>
              </a:rPr>
              <a:t>,</a:t>
            </a:r>
            <a:r>
              <a:rPr lang="en-US" sz="48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4800" dirty="0" smtClean="0">
                <a:solidFill>
                  <a:srgbClr val="BB0FAB"/>
                </a:solidFill>
              </a:rPr>
              <a:t>)-formula 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provable</a:t>
            </a:r>
            <a:r>
              <a:rPr lang="en-US" sz="4800" dirty="0"/>
              <a:t>:</a:t>
            </a:r>
            <a:endParaRPr lang="en-US" sz="4800" dirty="0" smtClean="0"/>
          </a:p>
          <a:p>
            <a:pPr algn="ctr"/>
            <a:r>
              <a:rPr lang="en-US" sz="4800" dirty="0"/>
              <a:t>s</a:t>
            </a:r>
            <a:r>
              <a:rPr lang="en-US" sz="4800" dirty="0" smtClean="0"/>
              <a:t>ystem is “</a:t>
            </a:r>
            <a:r>
              <a:rPr lang="en-US" sz="5400" dirty="0" smtClean="0"/>
              <a:t>complete</a:t>
            </a:r>
            <a:r>
              <a:rPr lang="en-US" sz="4800" dirty="0" smtClean="0"/>
              <a:t>”</a:t>
            </a:r>
          </a:p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 hard to verify but would take</a:t>
            </a:r>
          </a:p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a full lecture; we omit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999" y="327546"/>
            <a:ext cx="7493001" cy="1039292"/>
          </a:xfrm>
        </p:spPr>
        <p:txBody>
          <a:bodyPr/>
          <a:lstStyle/>
          <a:p>
            <a:r>
              <a:rPr lang="en-US" sz="4000" dirty="0" err="1" smtClean="0"/>
              <a:t>Lukasiewicz</a:t>
            </a:r>
            <a:r>
              <a:rPr lang="en-US" sz="4000" dirty="0" smtClean="0"/>
              <a:t> is</a:t>
            </a:r>
            <a:r>
              <a:rPr lang="en-US" sz="3600" dirty="0" smtClean="0"/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Complete</a:t>
            </a:r>
            <a:endParaRPr lang="en-US" sz="4800" dirty="0">
              <a:solidFill>
                <a:srgbClr val="BB0FAB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02" y="363538"/>
            <a:ext cx="7568418" cy="1029164"/>
          </a:xfrm>
        </p:spPr>
        <p:txBody>
          <a:bodyPr/>
          <a:lstStyle/>
          <a:p>
            <a:r>
              <a:rPr lang="en-US" sz="3600" dirty="0" smtClean="0"/>
              <a:t>validity checking still inefficient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66079" y="1601332"/>
            <a:ext cx="77048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Algebraic &amp; deduction proofs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in general</a:t>
            </a:r>
            <a:r>
              <a:rPr lang="en-US" sz="4800" dirty="0" smtClean="0">
                <a:latin typeface="Comic Sans MS" pitchFamily="66" charset="0"/>
              </a:rPr>
              <a:t> are no better than truth tables. </a:t>
            </a:r>
          </a:p>
          <a:p>
            <a:pPr algn="l"/>
            <a:r>
              <a:rPr lang="en-US" sz="48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for</a:t>
            </a:r>
          </a:p>
          <a:p>
            <a:pPr algn="l"/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verifying validity is known.</a:t>
            </a:r>
            <a:endParaRPr lang="en-US" sz="48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The text describes a bunch of algebraic rules to prove that propositional formulas are equivalent</a:t>
            </a:r>
          </a:p>
          <a:p>
            <a:pPr algn="l"/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7" y="6553200"/>
            <a:ext cx="160625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3706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for example,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</a:p>
          <a:p>
            <a:pPr algn="l"/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7" y="6553200"/>
            <a:ext cx="160625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607882"/>
              </p:ext>
            </p:extLst>
          </p:nvPr>
        </p:nvGraphicFramePr>
        <p:xfrm>
          <a:off x="571765" y="3644900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27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765" y="3644900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139428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for example,</a:t>
            </a:r>
          </a:p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</a:t>
            </a:r>
          </a:p>
          <a:p>
            <a:pPr algn="l"/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7" y="6553200"/>
            <a:ext cx="160625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711320"/>
              </p:ext>
            </p:extLst>
          </p:nvPr>
        </p:nvGraphicFramePr>
        <p:xfrm>
          <a:off x="1217613" y="3644900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50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7613" y="3644900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The set of rules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in the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text are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if two formulas are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7" y="6553200"/>
            <a:ext cx="160625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7559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100" y="304800"/>
            <a:ext cx="5715000" cy="1257300"/>
          </a:xfrm>
        </p:spPr>
        <p:txBody>
          <a:bodyPr/>
          <a:lstStyle/>
          <a:p>
            <a:r>
              <a:rPr lang="en-US" sz="4800" dirty="0" smtClean="0"/>
              <a:t>A Proof System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logic.</a:t>
            </a:r>
            <a:fld id="{DB6F0ED6-FEF5-4C9C-B1CC-29B47EC66FA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113" y="1511300"/>
            <a:ext cx="89027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Another approach is to start with some valid formulas (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axioms</a:t>
            </a:r>
            <a:r>
              <a:rPr lang="en-US" sz="5400" dirty="0" smtClean="0">
                <a:latin typeface="Comic Sans MS" pitchFamily="66" charset="0"/>
              </a:rPr>
              <a:t>) and deduce more valid formulas using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proof rules</a:t>
            </a:r>
          </a:p>
        </p:txBody>
      </p:sp>
    </p:spTree>
    <p:extLst>
      <p:ext uri="{BB962C8B-B14F-4D97-AF65-F5344CB8AC3E}">
        <p14:creationId xmlns:p14="http://schemas.microsoft.com/office/powerpoint/2010/main" val="250091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100" y="304800"/>
            <a:ext cx="5715000" cy="1257300"/>
          </a:xfrm>
        </p:spPr>
        <p:txBody>
          <a:bodyPr/>
          <a:lstStyle/>
          <a:p>
            <a:r>
              <a:rPr lang="en-US" sz="4800" dirty="0" smtClean="0"/>
              <a:t>A Proof System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logic.</a:t>
            </a:r>
            <a:fld id="{DB6F0ED6-FEF5-4C9C-B1CC-29B47EC66FA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113" y="1511300"/>
            <a:ext cx="89027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kern="0" dirty="0" err="1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lang="en-US" sz="4400" kern="0" dirty="0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’ </a:t>
            </a:r>
            <a:r>
              <a:rPr lang="en-US" sz="4400" kern="0" dirty="0" smtClean="0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proof system</a:t>
            </a:r>
            <a:r>
              <a:rPr lang="en-US" sz="4400" kern="0" dirty="0" smtClean="0">
                <a:solidFill>
                  <a:srgbClr val="000000"/>
                </a:solidFill>
                <a:latin typeface="Comic Sans MS" pitchFamily="66" charset="0"/>
                <a:ea typeface="+mj-ea"/>
                <a:cs typeface="+mj-cs"/>
              </a:rPr>
              <a:t> is a particularly elegant example of this idea.</a:t>
            </a:r>
            <a:endParaRPr lang="en-US" sz="44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543077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100" y="304800"/>
            <a:ext cx="5715000" cy="1257300"/>
          </a:xfrm>
        </p:spPr>
        <p:txBody>
          <a:bodyPr/>
          <a:lstStyle/>
          <a:p>
            <a:r>
              <a:rPr lang="en-US" sz="4800" dirty="0" smtClean="0"/>
              <a:t>A Proof System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logic.</a:t>
            </a:r>
            <a:fld id="{DB6F0ED6-FEF5-4C9C-B1CC-29B47EC66FA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113" y="1511300"/>
            <a:ext cx="89027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kern="0" dirty="0" err="1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lang="en-US" sz="4400" kern="0" dirty="0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’ </a:t>
            </a:r>
            <a:r>
              <a:rPr lang="en-US" sz="4400" kern="0" dirty="0" smtClean="0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proof system</a:t>
            </a:r>
            <a:r>
              <a:rPr lang="en-US" sz="4400" kern="0" dirty="0" smtClean="0">
                <a:solidFill>
                  <a:srgbClr val="000000"/>
                </a:solidFill>
                <a:latin typeface="Comic Sans MS" pitchFamily="66" charset="0"/>
                <a:ea typeface="+mj-ea"/>
                <a:cs typeface="+mj-cs"/>
              </a:rPr>
              <a:t> is a particularly elegant example of this idea.  It covers formulas whose only logical operators are </a:t>
            </a:r>
            <a:r>
              <a:rPr lang="en-US" kern="0" dirty="0" smtClean="0">
                <a:solidFill>
                  <a:srgbClr val="0000E5"/>
                </a:solidFill>
                <a:latin typeface="Comic Sans MS" pitchFamily="66" charset="0"/>
                <a:ea typeface="+mj-ea"/>
                <a:cs typeface="+mj-cs"/>
              </a:rPr>
              <a:t>IMPLIES</a:t>
            </a:r>
            <a:r>
              <a:rPr lang="en-US" sz="4400" kern="0" dirty="0" smtClean="0">
                <a:solidFill>
                  <a:srgbClr val="0000E5"/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400" kern="0" dirty="0" smtClean="0">
                <a:latin typeface="Comic Sans MS" pitchFamily="66" charset="0"/>
                <a:ea typeface="+mj-ea"/>
                <a:cs typeface="+mj-cs"/>
              </a:rPr>
              <a:t>(</a:t>
            </a:r>
            <a:r>
              <a:rPr lang="en-US" sz="4400" kern="0" dirty="0" smtClean="0">
                <a:solidFill>
                  <a:srgbClr val="0000E5"/>
                </a:solidFill>
                <a:latin typeface="Symbol"/>
                <a:sym typeface="Symbol"/>
              </a:rPr>
              <a:t>→</a:t>
            </a:r>
            <a:r>
              <a:rPr lang="en-US" sz="4400" kern="0" dirty="0" smtClean="0">
                <a:solidFill>
                  <a:srgbClr val="000000"/>
                </a:solidFill>
                <a:latin typeface="Comic Sans MS"/>
                <a:cs typeface="Comic Sans MS"/>
                <a:sym typeface="Symbol"/>
              </a:rPr>
              <a:t>) and</a:t>
            </a:r>
            <a:r>
              <a:rPr lang="en-US" sz="4400" kern="0" dirty="0" smtClean="0">
                <a:solidFill>
                  <a:srgbClr val="0000E5"/>
                </a:solidFill>
                <a:latin typeface="Comic Sans MS"/>
                <a:cs typeface="Comic Sans MS"/>
                <a:sym typeface="Symbol"/>
              </a:rPr>
              <a:t> 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Symbol"/>
              </a:rPr>
              <a:t>NOT</a:t>
            </a:r>
            <a:r>
              <a:rPr lang="en-US" kern="0" dirty="0" smtClean="0">
                <a:latin typeface="Comic Sans MS"/>
                <a:cs typeface="Comic Sans MS"/>
                <a:sym typeface="Symbol"/>
              </a:rPr>
              <a:t>.</a:t>
            </a:r>
            <a:endParaRPr lang="en-US" sz="44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2109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7749</TotalTime>
  <Words>506</Words>
  <Application>Microsoft Macintosh PowerPoint</Application>
  <PresentationFormat>On-screen Show (4:3)</PresentationFormat>
  <Paragraphs>114</Paragraphs>
  <Slides>22</Slides>
  <Notes>7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6.042 Lecture Template</vt:lpstr>
      <vt:lpstr>1_6.042 Lecture Template</vt:lpstr>
      <vt:lpstr>Equation</vt:lpstr>
      <vt:lpstr>The Logic of Propositions</vt:lpstr>
      <vt:lpstr>Proving Validity</vt:lpstr>
      <vt:lpstr>Proving Validity</vt:lpstr>
      <vt:lpstr>Algebra for Equivalence</vt:lpstr>
      <vt:lpstr>Algebra for Equivalence</vt:lpstr>
      <vt:lpstr>Algebra for Equivalence</vt:lpstr>
      <vt:lpstr>A Proof System</vt:lpstr>
      <vt:lpstr>A Proof System</vt:lpstr>
      <vt:lpstr>A Proof System</vt:lpstr>
      <vt:lpstr>Lukasiewicz’ Proof System</vt:lpstr>
      <vt:lpstr>Lukasiewicz’ Proof System</vt:lpstr>
      <vt:lpstr>Lukasiewicz’ Proof System</vt:lpstr>
      <vt:lpstr>Lukasiewicz’ Proof System</vt:lpstr>
      <vt:lpstr>A Lukasiewicz’ Proof</vt:lpstr>
      <vt:lpstr>A Lukasiewicz’ Proof</vt:lpstr>
      <vt:lpstr>A Lukasiewicz’ Proof</vt:lpstr>
      <vt:lpstr>A Lukasiewicz’ Proof</vt:lpstr>
      <vt:lpstr>A Lukasiewicz’ Proof</vt:lpstr>
      <vt:lpstr>A Lukasiewicz’ Proof</vt:lpstr>
      <vt:lpstr>Lukasiewicz’ Proof System</vt:lpstr>
      <vt:lpstr>Lukasiewicz is Complete</vt:lpstr>
      <vt:lpstr>validity checking still inefficient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663</cp:revision>
  <cp:lastPrinted>2013-04-04T02:59:25Z</cp:lastPrinted>
  <dcterms:created xsi:type="dcterms:W3CDTF">2011-02-09T15:01:58Z</dcterms:created>
  <dcterms:modified xsi:type="dcterms:W3CDTF">2014-09-23T18:41:00Z</dcterms:modified>
</cp:coreProperties>
</file>