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85" r:id="rId10"/>
    <p:sldId id="296" r:id="rId11"/>
    <p:sldId id="265" r:id="rId12"/>
    <p:sldId id="300" r:id="rId13"/>
    <p:sldId id="266" r:id="rId14"/>
    <p:sldId id="299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858" autoAdjust="0"/>
    <p:restoredTop sz="94549" autoAdjust="0"/>
  </p:normalViewPr>
  <p:slideViewPr>
    <p:cSldViewPr snapToGrid="0" showGuides="1">
      <p:cViewPr>
        <p:scale>
          <a:sx n="152" d="100"/>
          <a:sy n="152" d="100"/>
        </p:scale>
        <p:origin x="-1368" y="-376"/>
      </p:cViewPr>
      <p:guideLst>
        <p:guide orient="horz" pos="21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10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0F4FF-48A7-429C-8E2F-1986E915E1B7}" type="slidenum">
              <a:rPr lang="en-US"/>
              <a:pPr/>
              <a:t>11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0F4FF-48A7-429C-8E2F-1986E915E1B7}" type="slidenum">
              <a:rPr lang="en-US"/>
              <a:pPr/>
              <a:t>12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68BE-AAC7-4FEC-8BAA-1AB42EFD5417}" type="slidenum">
              <a:rPr lang="en-US"/>
              <a:pPr/>
              <a:t>13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BE644-C77E-4806-9F8E-6B0EA37ED947}" type="slidenum">
              <a:rPr lang="en-US"/>
              <a:pPr/>
              <a:t>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AE694-7CFC-45DA-B5D5-79CA4185AFE6}" type="slidenum">
              <a:rPr lang="en-US"/>
              <a:pPr/>
              <a:t>3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889D1-8C94-4CA0-9FF3-EC81364D0ED4}" type="slidenum">
              <a:rPr lang="en-US"/>
              <a:pPr/>
              <a:t>4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1F685-D82D-49DC-8F33-5C498A556AE9}" type="slidenum">
              <a:rPr lang="en-US"/>
              <a:pPr/>
              <a:t>5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3CD77-3043-4BC9-92DA-BB1E78D87DC0}" type="slidenum">
              <a:rPr lang="en-US"/>
              <a:pPr/>
              <a:t>6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179B5-4670-4638-BBCF-E3A9404C0273}" type="slidenum">
              <a:rPr lang="en-US"/>
              <a:pPr/>
              <a:t>7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8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9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677579" y="6515100"/>
            <a:ext cx="14156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set-</a:t>
            </a:r>
            <a:r>
              <a:rPr lang="en-US" sz="1200" dirty="0" err="1" smtClean="0">
                <a:solidFill>
                  <a:srgbClr val="000000"/>
                </a:solidFill>
                <a:latin typeface="Comic Sans MS" pitchFamily="66" charset="0"/>
              </a:rPr>
              <a:t>defs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74708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19, 2014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definitions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b="0" dirty="0" smtClean="0">
                <a:sym typeface="Euclid Symbol"/>
              </a:rPr>
              <a:t>everything</a:t>
            </a:r>
            <a:endParaRPr lang="en-US" sz="4800" b="0" dirty="0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00251" y="2879678"/>
            <a:ext cx="82265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pitchFamily="18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err="1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7718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is defined to mean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65017" y="3616652"/>
            <a:ext cx="1797287" cy="1155333"/>
            <a:chOff x="1637721" y="3835020"/>
            <a:chExt cx="1797287" cy="1155333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354240" y="3118512"/>
              <a:ext cx="327546" cy="1760562"/>
            </a:xfrm>
            <a:prstGeom prst="leftBrace">
              <a:avLst/>
            </a:prstGeom>
            <a:ln w="317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7721" y="4067023"/>
              <a:ext cx="17972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24087" y="4637181"/>
            <a:ext cx="6141493" cy="1114400"/>
            <a:chOff x="1624087" y="3753132"/>
            <a:chExt cx="6141493" cy="1114400"/>
          </a:xfrm>
        </p:grpSpPr>
        <p:sp useBgFill="1">
          <p:nvSpPr>
            <p:cNvPr id="12" name="TextBox 11"/>
            <p:cNvSpPr txBox="1"/>
            <p:nvPr/>
          </p:nvSpPr>
          <p:spPr>
            <a:xfrm>
              <a:off x="1677400" y="3944202"/>
              <a:ext cx="3860352" cy="92333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  <a:latin typeface="Comic Sans MS" pitchFamily="66" charset="0"/>
                </a:rPr>
                <a:t>           true</a:t>
              </a:r>
            </a:p>
          </p:txBody>
        </p:sp>
        <p:sp useBgFill="1">
          <p:nvSpPr>
            <p:cNvPr id="11" name="Left Brace 10"/>
            <p:cNvSpPr/>
            <p:nvPr/>
          </p:nvSpPr>
          <p:spPr>
            <a:xfrm rot="16200000">
              <a:off x="4510587" y="866632"/>
              <a:ext cx="368493" cy="6141493"/>
            </a:xfrm>
            <a:prstGeom prst="leftBrac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Defining Sets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5750" y="1500188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rgbClr val="4663F4"/>
                </a:solidFill>
                <a:latin typeface="Comic Sans MS" pitchFamily="66" charset="0"/>
              </a:rPr>
              <a:t>set of </a:t>
            </a:r>
            <a:r>
              <a:rPr lang="en-US" sz="4800" dirty="0" smtClean="0">
                <a:solidFill>
                  <a:srgbClr val="4663F4"/>
                </a:solidFill>
                <a:latin typeface="Comic Sans MS" pitchFamily="66" charset="0"/>
              </a:rPr>
              <a:t>elements</a:t>
            </a:r>
            <a:r>
              <a:rPr lang="en-US" sz="4800" dirty="0" smtClean="0">
                <a:latin typeface="Comic Sans MS" pitchFamily="66" charset="0"/>
              </a:rPr>
              <a:t> x </a:t>
            </a:r>
            <a:r>
              <a:rPr lang="en-US" sz="4800" dirty="0">
                <a:latin typeface="Comic Sans MS" pitchFamily="66" charset="0"/>
              </a:rPr>
              <a:t>in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such that P(x) is true.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537501"/>
              </p:ext>
            </p:extLst>
          </p:nvPr>
        </p:nvGraphicFramePr>
        <p:xfrm>
          <a:off x="931863" y="3633788"/>
          <a:ext cx="72231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93" name="Equation" r:id="rId5" imgW="952500" imgH="241300" progId="Equation.DSMT4">
                  <p:embed/>
                </p:oleObj>
              </mc:Choice>
              <mc:Fallback>
                <p:oleObj name="Equation" r:id="rId5" imgW="952500" imgH="2413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3633788"/>
                        <a:ext cx="72231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Defining Sets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5750" y="1500188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rgbClr val="4663F4"/>
                </a:solidFill>
                <a:latin typeface="Comic Sans MS" pitchFamily="66" charset="0"/>
              </a:rPr>
              <a:t>set of </a:t>
            </a:r>
            <a:r>
              <a:rPr lang="en-US" sz="4800" dirty="0" smtClean="0">
                <a:solidFill>
                  <a:srgbClr val="4663F4"/>
                </a:solidFill>
                <a:latin typeface="Comic Sans MS" pitchFamily="66" charset="0"/>
              </a:rPr>
              <a:t>elements</a:t>
            </a:r>
            <a:r>
              <a:rPr lang="en-US" sz="4800" dirty="0" smtClean="0">
                <a:latin typeface="Comic Sans MS" pitchFamily="66" charset="0"/>
              </a:rPr>
              <a:t> x </a:t>
            </a:r>
            <a:r>
              <a:rPr lang="en-US" sz="4800" dirty="0">
                <a:latin typeface="Comic Sans MS" pitchFamily="66" charset="0"/>
              </a:rPr>
              <a:t>in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such that</a:t>
            </a:r>
            <a:r>
              <a:rPr lang="en-US" sz="4800" dirty="0">
                <a:latin typeface="Comic Sans MS" pitchFamily="66" charset="0"/>
              </a:rPr>
              <a:t> P(x) is true.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515431"/>
              </p:ext>
            </p:extLst>
          </p:nvPr>
        </p:nvGraphicFramePr>
        <p:xfrm>
          <a:off x="931863" y="3633788"/>
          <a:ext cx="72231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952500" imgH="241300" progId="Equation.DSMT4">
                  <p:embed/>
                </p:oleObj>
              </mc:Choice>
              <mc:Fallback>
                <p:oleObj name="Equation" r:id="rId5" imgW="952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3633788"/>
                        <a:ext cx="72231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5947826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Sets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42564" y="1729645"/>
            <a:ext cx="848914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000" dirty="0">
                <a:latin typeface="Comic Sans MS" pitchFamily="66" charset="0"/>
              </a:rPr>
              <a:t>The set </a:t>
            </a:r>
            <a:r>
              <a:rPr lang="en-US" sz="5000" dirty="0" smtClean="0">
                <a:solidFill>
                  <a:srgbClr val="9751CB"/>
                </a:solidFill>
                <a:latin typeface="Comic Sans MS" pitchFamily="66" charset="0"/>
              </a:rPr>
              <a:t>E</a:t>
            </a:r>
            <a:r>
              <a:rPr lang="en-US" sz="5000" dirty="0" smtClean="0">
                <a:latin typeface="Comic Sans MS" pitchFamily="66" charset="0"/>
              </a:rPr>
              <a:t> of </a:t>
            </a:r>
            <a:r>
              <a:rPr lang="en-US" sz="5000" dirty="0">
                <a:solidFill>
                  <a:srgbClr val="9751CB"/>
                </a:solidFill>
                <a:latin typeface="Comic Sans MS" pitchFamily="66" charset="0"/>
              </a:rPr>
              <a:t>even</a:t>
            </a:r>
            <a:r>
              <a:rPr lang="en-US" sz="5000" dirty="0">
                <a:latin typeface="Comic Sans MS" pitchFamily="66" charset="0"/>
              </a:rPr>
              <a:t> integers: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259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86" name="Equation" r:id="rId5" imgW="914400" imgH="220320" progId="Equation.DSMT4">
                  <p:embed/>
                </p:oleObj>
              </mc:Choice>
              <mc:Fallback>
                <p:oleObj name="Equation" r:id="rId5" imgW="914400" imgH="2203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575454"/>
              </p:ext>
            </p:extLst>
          </p:nvPr>
        </p:nvGraphicFramePr>
        <p:xfrm>
          <a:off x="512763" y="2690813"/>
          <a:ext cx="8116887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87" name="Equation" r:id="rId7" imgW="1193800" imgH="330200" progId="Equation.DSMT4">
                  <p:embed/>
                </p:oleObj>
              </mc:Choice>
              <mc:Fallback>
                <p:oleObj name="Equation" r:id="rId7" imgW="11938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2690813"/>
                        <a:ext cx="8116887" cy="224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54910"/>
            <a:ext cx="5459491" cy="1040232"/>
          </a:xfrm>
        </p:spPr>
        <p:txBody>
          <a:bodyPr/>
          <a:lstStyle/>
          <a:p>
            <a:r>
              <a:rPr lang="en-US" sz="4400" dirty="0" smtClean="0"/>
              <a:t>Power 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75" y="1278426"/>
            <a:ext cx="8951825" cy="5247432"/>
          </a:xfrm>
        </p:spPr>
        <p:txBody>
          <a:bodyPr/>
          <a:lstStyle/>
          <a:p>
            <a:r>
              <a:rPr lang="en-US" sz="4800" dirty="0" err="1" smtClean="0"/>
              <a:t>pow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)</a:t>
            </a:r>
            <a:r>
              <a:rPr lang="en-US" sz="4400" dirty="0" smtClean="0"/>
              <a:t> ::= all the subsets of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</a:p>
          <a:p>
            <a:r>
              <a:rPr lang="en-US" sz="4400" dirty="0">
                <a:solidFill>
                  <a:srgbClr val="003399"/>
                </a:solidFill>
              </a:rPr>
              <a:t> </a:t>
            </a:r>
            <a:r>
              <a:rPr lang="en-US" sz="4400" dirty="0" smtClean="0">
                <a:solidFill>
                  <a:srgbClr val="003399"/>
                </a:solidFill>
              </a:rPr>
              <a:t>              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/>
              <a:t> {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 |</a:t>
            </a:r>
            <a:r>
              <a:rPr lang="en-US" sz="4400" dirty="0" smtClean="0">
                <a:solidFill>
                  <a:srgbClr val="003399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3399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A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}</a:t>
            </a:r>
          </a:p>
          <a:p>
            <a:r>
              <a:rPr lang="en-US" sz="3600" dirty="0" smtClean="0">
                <a:latin typeface="Comic Sans MS"/>
                <a:cs typeface="Comic Sans MS"/>
                <a:sym typeface="Euclid Symbol"/>
              </a:rPr>
              <a:t>example:</a:t>
            </a:r>
          </a:p>
          <a:p>
            <a:r>
              <a:rPr lang="en-US" sz="3600" dirty="0" smtClean="0"/>
              <a:t>   </a:t>
            </a:r>
            <a:r>
              <a:rPr lang="en-US" dirty="0" smtClean="0"/>
              <a:t>  </a:t>
            </a:r>
            <a:r>
              <a:rPr lang="en-US" dirty="0" err="1" smtClean="0"/>
              <a:t>pow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  <a:r>
              <a:rPr lang="en-US" dirty="0" smtClean="0"/>
              <a:t>) = {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}, {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}, {</a:t>
            </a:r>
            <a:r>
              <a:rPr lang="en-US" dirty="0">
                <a:solidFill>
                  <a:srgbClr val="008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}     </a:t>
            </a:r>
            <a:r>
              <a:rPr lang="en-US" b="1" dirty="0" smtClean="0">
                <a:latin typeface="Symbol" charset="2"/>
                <a:cs typeface="Symbol" charset="2"/>
                <a:sym typeface="Euclid Symbol" pitchFamily="18" charset="2"/>
              </a:rPr>
              <a:t> </a:t>
            </a:r>
            <a:r>
              <a:rPr lang="en-US" dirty="0" smtClean="0">
                <a:latin typeface="Comic Sans MS"/>
                <a:cs typeface="Comic Sans MS"/>
                <a:sym typeface="Euclid Symbol" pitchFamily="18" charset="2"/>
              </a:rPr>
              <a:t>}</a:t>
            </a:r>
            <a:endParaRPr lang="en-US" sz="3600" dirty="0" smtClean="0"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sz="4400" dirty="0" smtClean="0">
                <a:solidFill>
                  <a:srgbClr val="9751CB"/>
                </a:solidFill>
                <a:sym typeface="Euclid Math Two" pitchFamily="18" charset="2"/>
              </a:rPr>
              <a:t>      E</a:t>
            </a:r>
            <a:r>
              <a:rPr lang="en-US" sz="44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 </a:t>
            </a:r>
            <a:r>
              <a:rPr lang="en-US" sz="4400" dirty="0" err="1">
                <a:sym typeface="Euclid Math Two" pitchFamily="18" charset="2"/>
              </a:rPr>
              <a:t>pow</a:t>
            </a:r>
            <a:r>
              <a:rPr lang="en-US" sz="4400" dirty="0" smtClean="0">
                <a:sym typeface="Euclid Math Two" pitchFamily="18" charset="2"/>
              </a:rPr>
              <a:t>(</a:t>
            </a:r>
            <a:r>
              <a:rPr lang="en-US" sz="4400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  <a:r>
              <a:rPr lang="en-US" sz="4400" dirty="0" smtClean="0">
                <a:sym typeface="Euclid Math Two" pitchFamily="18" charset="2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sz="5400" dirty="0" smtClean="0">
                <a:solidFill>
                  <a:srgbClr val="0000FF"/>
                </a:solidFill>
                <a:sym typeface="Euclid Math Two" pitchFamily="18" charset="2"/>
              </a:rPr>
              <a:t>B</a:t>
            </a:r>
            <a:r>
              <a:rPr lang="en-US" sz="5400" dirty="0" smtClean="0">
                <a:sym typeface="Euclid Math Two" pitchFamily="18" charset="2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 </a:t>
            </a:r>
            <a:r>
              <a:rPr lang="en-US" sz="5400" dirty="0" err="1">
                <a:sym typeface="Euclid Math Two" pitchFamily="18" charset="2"/>
              </a:rPr>
              <a:t>pow</a:t>
            </a:r>
            <a:r>
              <a:rPr lang="en-US" sz="5400" dirty="0" smtClean="0">
                <a:sym typeface="Euclid Math Two" pitchFamily="18" charset="2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sym typeface="Euclid Math Two" pitchFamily="18" charset="2"/>
              </a:rPr>
              <a:t>A</a:t>
            </a:r>
            <a:r>
              <a:rPr lang="en-US" sz="5400" dirty="0" smtClean="0">
                <a:sym typeface="Euclid Math Two" pitchFamily="18" charset="2"/>
              </a:rPr>
              <a:t>)   </a:t>
            </a:r>
            <a:r>
              <a:rPr lang="en-US" dirty="0" smtClean="0">
                <a:sym typeface="Euclid Math Two" pitchFamily="18" charset="2"/>
              </a:rPr>
              <a:t>IFF    </a:t>
            </a:r>
            <a:r>
              <a:rPr lang="en-US" sz="5400" dirty="0">
                <a:solidFill>
                  <a:srgbClr val="0000FF"/>
                </a:solidFill>
              </a:rPr>
              <a:t>B</a:t>
            </a:r>
            <a:r>
              <a:rPr lang="en-US" sz="5400" dirty="0">
                <a:solidFill>
                  <a:srgbClr val="003399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A</a:t>
            </a:r>
            <a:endParaRPr lang="en-US" sz="5400" dirty="0">
              <a:sym typeface="Euclid Math Two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2084" y="3601330"/>
            <a:ext cx="902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kern="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b="1" kern="0" dirty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6792" y="5414540"/>
            <a:ext cx="7971103" cy="1052828"/>
          </a:xfrm>
          <a:prstGeom prst="rect">
            <a:avLst/>
          </a:prstGeom>
          <a:noFill/>
          <a:ln w="38100">
            <a:solidFill>
              <a:srgbClr val="F74BE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93600" y="4445270"/>
            <a:ext cx="3936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kern="0" dirty="0">
                <a:solidFill>
                  <a:srgbClr val="000000"/>
                </a:solidFill>
                <a:latin typeface="Comic Sans MS" pitchFamily="66" charset="0"/>
                <a:sym typeface="Euclid Math Two" pitchFamily="18" charset="2"/>
              </a:rPr>
              <a:t>,   </a:t>
            </a:r>
            <a:r>
              <a:rPr lang="en-US" sz="4400" kern="0" dirty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  </a:t>
            </a:r>
            <a:r>
              <a:rPr lang="en-US" sz="4400" kern="0" dirty="0">
                <a:solidFill>
                  <a:srgbClr val="000000"/>
                </a:solidFill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400" b="1" kern="0" dirty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kern="0" dirty="0" err="1">
                <a:solidFill>
                  <a:srgbClr val="000000"/>
                </a:solidFill>
                <a:latin typeface="Comic Sans MS" pitchFamily="66" charset="0"/>
                <a:sym typeface="Euclid Math Two" pitchFamily="18" charset="2"/>
              </a:rPr>
              <a:t>pow</a:t>
            </a:r>
            <a:r>
              <a:rPr lang="en-US" sz="4400" kern="0" dirty="0">
                <a:solidFill>
                  <a:srgbClr val="000000"/>
                </a:solidFill>
                <a:latin typeface="Comic Sans MS" pitchFamily="66" charset="0"/>
                <a:sym typeface="Euclid Math Two" pitchFamily="18" charset="2"/>
              </a:rPr>
              <a:t>(</a:t>
            </a:r>
            <a:r>
              <a:rPr lang="en-US" sz="4400" kern="0" dirty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4400" kern="0" dirty="0">
                <a:solidFill>
                  <a:srgbClr val="000000"/>
                </a:solidFill>
                <a:latin typeface="Comic Sans MS" pitchFamily="66" charset="0"/>
                <a:sym typeface="Euclid Math Two" pitchFamily="18" charset="2"/>
              </a:rPr>
              <a:t>)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293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a Set?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418" y="1398494"/>
            <a:ext cx="8049699" cy="4141694"/>
          </a:xfrm>
        </p:spPr>
        <p:txBody>
          <a:bodyPr/>
          <a:lstStyle/>
          <a:p>
            <a:r>
              <a:rPr lang="en-US" sz="3600" i="1" dirty="0"/>
              <a:t>Informally: </a:t>
            </a:r>
          </a:p>
          <a:p>
            <a:r>
              <a:rPr lang="en-US" sz="3600" dirty="0"/>
              <a:t>A </a:t>
            </a:r>
            <a:r>
              <a:rPr lang="en-US" sz="3600" b="1" dirty="0">
                <a:solidFill>
                  <a:srgbClr val="F74BE3"/>
                </a:solidFill>
              </a:rPr>
              <a:t>set</a:t>
            </a:r>
            <a:r>
              <a:rPr lang="en-US" sz="3600" b="1" i="1" dirty="0"/>
              <a:t> </a:t>
            </a:r>
            <a:r>
              <a:rPr lang="en-US" sz="3600" dirty="0"/>
              <a:t>is a collection of </a:t>
            </a:r>
            <a:r>
              <a:rPr lang="en-US" sz="3600" dirty="0" smtClean="0"/>
              <a:t>mathematical</a:t>
            </a:r>
            <a:endParaRPr lang="en-US" sz="3600" dirty="0"/>
          </a:p>
          <a:p>
            <a:r>
              <a:rPr lang="en-US" sz="3600" dirty="0"/>
              <a:t>objects, with the collection </a:t>
            </a:r>
            <a:r>
              <a:rPr lang="en-US" sz="3600" dirty="0" smtClean="0"/>
              <a:t>treated</a:t>
            </a:r>
          </a:p>
          <a:p>
            <a:r>
              <a:rPr lang="en-US" sz="3600" dirty="0" smtClean="0"/>
              <a:t>as a </a:t>
            </a:r>
            <a:r>
              <a:rPr lang="en-US" sz="3600" dirty="0"/>
              <a:t>single mathematical object.</a:t>
            </a:r>
          </a:p>
          <a:p>
            <a:r>
              <a:rPr lang="en-US" dirty="0"/>
              <a:t>(This is </a:t>
            </a:r>
            <a:r>
              <a:rPr lang="en-US" dirty="0">
                <a:solidFill>
                  <a:srgbClr val="CC0000"/>
                </a:solidFill>
              </a:rPr>
              <a:t>circular</a:t>
            </a:r>
            <a:r>
              <a:rPr lang="en-US" dirty="0"/>
              <a:t> of course:</a:t>
            </a:r>
          </a:p>
          <a:p>
            <a:r>
              <a:rPr lang="en-US" dirty="0"/>
              <a:t>           what’s a </a:t>
            </a:r>
            <a:r>
              <a:rPr lang="en-US" dirty="0">
                <a:solidFill>
                  <a:srgbClr val="E45ECA"/>
                </a:solidFill>
              </a:rPr>
              <a:t>collection</a:t>
            </a:r>
            <a:r>
              <a:rPr lang="en-US" dirty="0"/>
              <a:t>?)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</a:t>
            </a:r>
            <a:r>
              <a:rPr lang="en-US" sz="4000" dirty="0"/>
              <a:t>sets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1423993"/>
            <a:ext cx="7297420" cy="4252908"/>
          </a:xfrm>
        </p:spPr>
        <p:txBody>
          <a:bodyPr/>
          <a:lstStyle/>
          <a:p>
            <a:r>
              <a:rPr lang="en-US" sz="5400" dirty="0"/>
              <a:t>real </a:t>
            </a:r>
            <a:r>
              <a:rPr lang="en-US" sz="5400" dirty="0" smtClean="0"/>
              <a:t>numbers          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endParaRPr lang="en-US" sz="5400" b="1" dirty="0">
              <a:solidFill>
                <a:srgbClr val="0000FF"/>
              </a:solidFill>
              <a:sym typeface="Euclid Math Two" pitchFamily="18" charset="2"/>
            </a:endParaRPr>
          </a:p>
          <a:p>
            <a:r>
              <a:rPr lang="en-US" sz="5400" dirty="0"/>
              <a:t>complex </a:t>
            </a:r>
            <a:r>
              <a:rPr lang="en-US" sz="5400" dirty="0" smtClean="0"/>
              <a:t>numbers 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</a:t>
            </a:r>
            <a:endParaRPr lang="en-US" sz="5400" b="1" dirty="0" smtClean="0">
              <a:solidFill>
                <a:srgbClr val="0000FF"/>
              </a:solidFill>
              <a:latin typeface="msbm9" pitchFamily="34" charset="0"/>
            </a:endParaRPr>
          </a:p>
          <a:p>
            <a:r>
              <a:rPr lang="en-US" sz="5400" dirty="0" smtClean="0"/>
              <a:t>integers                 </a:t>
            </a:r>
            <a:r>
              <a:rPr lang="en-US" sz="5400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</a:p>
          <a:p>
            <a:r>
              <a:rPr lang="en-US" sz="5400" dirty="0">
                <a:solidFill>
                  <a:srgbClr val="F74BE3"/>
                </a:solidFill>
              </a:rPr>
              <a:t>empty </a:t>
            </a:r>
            <a:r>
              <a:rPr lang="en-US" sz="5400" dirty="0" smtClean="0">
                <a:solidFill>
                  <a:srgbClr val="F74BE3"/>
                </a:solidFill>
              </a:rPr>
              <a:t>set</a:t>
            </a:r>
            <a:r>
              <a:rPr lang="en-US" sz="5400" dirty="0" smtClean="0"/>
              <a:t>             </a:t>
            </a:r>
            <a:r>
              <a:rPr lang="en-US" sz="5400" b="1" dirty="0" smtClean="0"/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endParaRPr lang="en-US" sz="5400" b="1" dirty="0" smtClean="0">
              <a:solidFill>
                <a:srgbClr val="0000FF"/>
              </a:solidFill>
              <a:latin typeface="msbm9" pitchFamily="34" charset="0"/>
              <a:sym typeface="Euclid Symbol" pitchFamily="18" charset="2"/>
            </a:endParaRPr>
          </a:p>
          <a:p>
            <a:endParaRPr 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set of 4 things</a:t>
            </a:r>
            <a:endParaRPr lang="en-US" sz="4000" dirty="0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344630" y="1512894"/>
            <a:ext cx="6413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{7, “Albert R.”,</a:t>
            </a:r>
            <a:r>
              <a:rPr lang="en-US" sz="4400" dirty="0" smtClean="0">
                <a:latin typeface="Comic Sans MS" pitchFamily="66" charset="0"/>
              </a:rPr>
              <a:t> π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73063" y="2414588"/>
            <a:ext cx="841533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 set with 4 </a:t>
            </a:r>
            <a:r>
              <a:rPr lang="en-US" sz="4000" dirty="0">
                <a:solidFill>
                  <a:srgbClr val="F74BE3"/>
                </a:solidFill>
                <a:latin typeface="Comic Sans MS" pitchFamily="66" charset="0"/>
              </a:rPr>
              <a:t>elements</a:t>
            </a:r>
            <a:r>
              <a:rPr lang="en-US" sz="4000" dirty="0">
                <a:latin typeface="Comic Sans MS" pitchFamily="66" charset="0"/>
              </a:rPr>
              <a:t>: two numbers, a string, and a </a:t>
            </a:r>
            <a:r>
              <a:rPr lang="en-US" sz="4000" dirty="0" smtClean="0">
                <a:latin typeface="Comic Sans MS" pitchFamily="66" charset="0"/>
              </a:rPr>
              <a:t>Boolean.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Same </a:t>
            </a:r>
            <a:r>
              <a:rPr lang="en-US" sz="4000" dirty="0" smtClean="0">
                <a:latin typeface="Comic Sans MS" pitchFamily="66" charset="0"/>
              </a:rPr>
              <a:t>as</a:t>
            </a:r>
          </a:p>
          <a:p>
            <a:r>
              <a:rPr lang="en-US" sz="4000" dirty="0" smtClean="0"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{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>
                <a:latin typeface="Comic Sans MS" pitchFamily="66" charset="0"/>
              </a:rPr>
              <a:t>Albert R</a:t>
            </a:r>
            <a:r>
              <a:rPr lang="en-US" sz="4800" dirty="0" smtClean="0">
                <a:latin typeface="Comic Sans MS" pitchFamily="66" charset="0"/>
              </a:rPr>
              <a:t>.”, 7,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/2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}</a:t>
            </a:r>
            <a:endParaRPr lang="en-US" sz="4000" dirty="0">
              <a:latin typeface="Comic Sans MS" pitchFamily="66" charset="0"/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-- order doesn’t matter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 or Not In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28775"/>
            <a:ext cx="8558212" cy="3568700"/>
          </a:xfrm>
        </p:spPr>
        <p:txBody>
          <a:bodyPr/>
          <a:lstStyle/>
          <a:p>
            <a:r>
              <a:rPr lang="en-US" sz="4400" dirty="0"/>
              <a:t>An element is </a:t>
            </a:r>
            <a:r>
              <a:rPr lang="en-US" sz="4400" dirty="0">
                <a:solidFill>
                  <a:srgbClr val="0000FF"/>
                </a:solidFill>
              </a:rPr>
              <a:t>in</a:t>
            </a:r>
            <a:r>
              <a:rPr lang="en-US" sz="4400" dirty="0"/>
              <a:t> or </a:t>
            </a:r>
            <a:r>
              <a:rPr lang="en-US" sz="4400" dirty="0">
                <a:solidFill>
                  <a:srgbClr val="FF3300"/>
                </a:solidFill>
              </a:rPr>
              <a:t>not in</a:t>
            </a:r>
            <a:r>
              <a:rPr lang="en-US" sz="4400" dirty="0"/>
              <a:t> a set:</a:t>
            </a:r>
          </a:p>
          <a:p>
            <a:r>
              <a:rPr lang="en-US" sz="4400" dirty="0"/>
              <a:t>  </a:t>
            </a:r>
            <a:r>
              <a:rPr lang="en-US" sz="4400" dirty="0" smtClean="0"/>
              <a:t>{</a:t>
            </a:r>
            <a:r>
              <a:rPr lang="en-US" sz="4400" dirty="0"/>
              <a:t>7,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2, 7} is same as {7,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</a:t>
            </a:r>
            <a:r>
              <a:rPr lang="en-US" sz="4400" dirty="0"/>
              <a:t>}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E45ECA"/>
                </a:solidFill>
              </a:rPr>
              <a:t> </a:t>
            </a:r>
            <a:r>
              <a:rPr lang="en-US" sz="4400" dirty="0"/>
              <a:t>notion of </a:t>
            </a:r>
            <a:r>
              <a:rPr lang="en-US" sz="4400" dirty="0">
                <a:solidFill>
                  <a:srgbClr val="000000"/>
                </a:solidFill>
              </a:rPr>
              <a:t>being</a:t>
            </a:r>
            <a:r>
              <a:rPr lang="en-US" sz="4400" dirty="0">
                <a:solidFill>
                  <a:srgbClr val="E45ECA"/>
                </a:solidFill>
              </a:rPr>
              <a:t> </a:t>
            </a:r>
            <a:r>
              <a:rPr lang="en-US" sz="4400" dirty="0"/>
              <a:t>in the set 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more </a:t>
            </a:r>
            <a:r>
              <a:rPr lang="en-US" sz="4400" dirty="0">
                <a:solidFill>
                  <a:srgbClr val="FF0000"/>
                </a:solidFill>
              </a:rPr>
              <a:t>than </a:t>
            </a:r>
            <a:r>
              <a:rPr lang="en-US" sz="4400" dirty="0" smtClean="0">
                <a:solidFill>
                  <a:srgbClr val="FF0000"/>
                </a:solidFill>
              </a:rPr>
              <a:t>once</a:t>
            </a:r>
            <a:r>
              <a:rPr lang="en-US" sz="4400" dirty="0" smtClean="0">
                <a:solidFill>
                  <a:srgbClr val="000000"/>
                </a:solidFill>
              </a:rPr>
              <a:t>.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Membership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42912" y="1543051"/>
            <a:ext cx="5629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x is </a:t>
            </a:r>
            <a:r>
              <a:rPr lang="en-US" sz="4400" dirty="0" smtClean="0">
                <a:latin typeface="Comic Sans MS" pitchFamily="66" charset="0"/>
              </a:rPr>
              <a:t>a </a:t>
            </a:r>
            <a:r>
              <a:rPr lang="en-US" sz="4400" dirty="0" smtClean="0">
                <a:solidFill>
                  <a:srgbClr val="F74BE3"/>
                </a:solidFill>
                <a:latin typeface="Comic Sans MS" pitchFamily="66" charset="0"/>
              </a:rPr>
              <a:t>member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46100" y="2663825"/>
            <a:ext cx="813132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}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  <a:sym typeface="Symbol" pitchFamily="18" charset="2"/>
              </a:rPr>
              <a:t>14/2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 smtClean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  <a:sym typeface="Symbol" pitchFamily="18" charset="2"/>
              </a:rPr>
              <a:t> π/3 </a:t>
            </a:r>
            <a:r>
              <a:rPr lang="en-US" sz="4800" b="1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sz="2800" b="1" dirty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0764" y="1514480"/>
            <a:ext cx="210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F74BE3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Synonyms for Membership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471614" y="1157288"/>
            <a:ext cx="52006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sz="4000" dirty="0" err="1" smtClean="0">
                <a:solidFill>
                  <a:srgbClr val="000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b="1" dirty="0" smtClean="0">
                <a:solidFill>
                  <a:srgbClr val="F74BE3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ts val="0"/>
              </a:spcBef>
            </a:pPr>
            <a:r>
              <a:rPr lang="en-US" sz="4000" dirty="0" smtClean="0">
                <a:latin typeface="Comic Sans MS" pitchFamily="66" charset="0"/>
              </a:rPr>
              <a:t>x </a:t>
            </a:r>
            <a:r>
              <a:rPr lang="en-US" sz="4000" dirty="0">
                <a:latin typeface="Comic Sans MS" pitchFamily="66" charset="0"/>
              </a:rPr>
              <a:t>is </a:t>
            </a:r>
            <a:r>
              <a:rPr lang="en-US" sz="4000" dirty="0" smtClean="0">
                <a:latin typeface="Comic Sans MS" pitchFamily="66" charset="0"/>
              </a:rPr>
              <a:t>an </a:t>
            </a:r>
            <a:r>
              <a:rPr lang="en-US" sz="4000" dirty="0" smtClean="0">
                <a:solidFill>
                  <a:srgbClr val="F74BE3"/>
                </a:solidFill>
                <a:latin typeface="Comic Sans MS" pitchFamily="66" charset="0"/>
              </a:rPr>
              <a:t>element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of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ts val="0"/>
              </a:spcBef>
            </a:pPr>
            <a:r>
              <a:rPr lang="en-US" sz="4000" dirty="0">
                <a:latin typeface="Comic Sans MS" pitchFamily="66" charset="0"/>
              </a:rPr>
              <a:t>x is </a:t>
            </a:r>
            <a:r>
              <a:rPr lang="en-US" sz="4000" dirty="0">
                <a:solidFill>
                  <a:srgbClr val="F74BE3"/>
                </a:solidFill>
                <a:latin typeface="Comic Sans MS" pitchFamily="66" charset="0"/>
              </a:rPr>
              <a:t>in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76228" y="4266548"/>
            <a:ext cx="1793874" cy="85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7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389169" y="4319336"/>
            <a:ext cx="27122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2/</a:t>
            </a:r>
            <a:r>
              <a:rPr lang="en-US" sz="4800" dirty="0" smtClean="0">
                <a:latin typeface="Comic Sans MS" pitchFamily="66" charset="0"/>
              </a:rPr>
              <a:t>3 </a:t>
            </a:r>
            <a:r>
              <a:rPr lang="en-US" sz="4800" b="1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129200" y="4286252"/>
            <a:ext cx="3824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Math Two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,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Math Two" pitchFamily="18" charset="2"/>
              </a:rPr>
              <a:t>7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}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17525" y="3198813"/>
            <a:ext cx="23293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examples</a:t>
            </a:r>
            <a:r>
              <a:rPr lang="en-US" sz="3600" dirty="0">
                <a:latin typeface="Comic Sans MS" pitchFamily="66" charset="0"/>
              </a:rPr>
              <a:t>: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/>
      <p:bldP spid="1105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Subset </a:t>
            </a:r>
            <a:r>
              <a:rPr lang="en-US" sz="3600" b="0" dirty="0" smtClean="0"/>
              <a:t>(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b="0" dirty="0" smtClean="0">
                <a:sym typeface="Euclid Symbol"/>
              </a:rPr>
              <a:t>)</a:t>
            </a:r>
            <a:endParaRPr lang="en-US" sz="3600" b="0" dirty="0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2682101" y="1587597"/>
            <a:ext cx="6187345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>
                <a:latin typeface="Comic Sans MS" pitchFamily="66" charset="0"/>
              </a:rPr>
              <a:t> is a </a:t>
            </a:r>
            <a:r>
              <a:rPr lang="en-US" sz="5400" dirty="0">
                <a:solidFill>
                  <a:srgbClr val="F74BE3"/>
                </a:solidFill>
                <a:latin typeface="Comic Sans MS" pitchFamily="66" charset="0"/>
              </a:rPr>
              <a:t>subset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>
                <a:latin typeface="Comic Sans MS" pitchFamily="66" charset="0"/>
              </a:rPr>
              <a:t> is </a:t>
            </a:r>
            <a:r>
              <a:rPr lang="en-US" sz="5400" dirty="0">
                <a:solidFill>
                  <a:srgbClr val="F74BE3"/>
                </a:solidFill>
                <a:latin typeface="Comic Sans MS" pitchFamily="66" charset="0"/>
              </a:rPr>
              <a:t>contained in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21973" y="3181176"/>
            <a:ext cx="79048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Every element of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is also an element of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charset="2"/>
                <a:cs typeface="Symbol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A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54" y="1573306"/>
            <a:ext cx="1781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F74BE3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5755" y="1494964"/>
            <a:ext cx="8712489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examples: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>
                <a:latin typeface="Comic Sans MS" pitchFamily="66" charset="0"/>
                <a:sym typeface="Euclid Math Two" pitchFamily="18" charset="2"/>
              </a:rPr>
              <a:t>,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/>
              </a:rPr>
              <a:t>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,  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3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}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5,7,3}</a:t>
            </a:r>
            <a:endParaRPr lang="en-US" sz="5400" dirty="0" smtClean="0">
              <a:latin typeface="Comic Sans MS" pitchFamily="66" charset="0"/>
              <a:sym typeface="Euclid 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A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, 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 smtClean="0"/>
              <a:t>Subset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95974" y="3854296"/>
            <a:ext cx="5586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every set  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0.8|14.8|4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6.7|2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8|1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9.1|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|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|12.3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4467</TotalTime>
  <Words>468</Words>
  <Application>Microsoft Macintosh PowerPoint</Application>
  <PresentationFormat>On-screen Show (4:3)</PresentationFormat>
  <Paragraphs>86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1_Custom Design</vt:lpstr>
      <vt:lpstr>MathType 6.0 Equation</vt:lpstr>
      <vt:lpstr>Equation</vt:lpstr>
      <vt:lpstr>PowerPoint Presentation</vt:lpstr>
      <vt:lpstr>What is a Set?</vt:lpstr>
      <vt:lpstr>Familiar sets</vt:lpstr>
      <vt:lpstr>A set of 4 things</vt:lpstr>
      <vt:lpstr>In or Not In</vt:lpstr>
      <vt:lpstr>Membership</vt:lpstr>
      <vt:lpstr>Synonyms for Membership</vt:lpstr>
      <vt:lpstr>Subset (⊆)</vt:lpstr>
      <vt:lpstr>Subset</vt:lpstr>
      <vt:lpstr>∅ ⊆ everything</vt:lpstr>
      <vt:lpstr>Defining Sets</vt:lpstr>
      <vt:lpstr>Defining Sets</vt:lpstr>
      <vt:lpstr>Defining Sets</vt:lpstr>
      <vt:lpstr>Power Set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379</cp:revision>
  <cp:lastPrinted>2014-02-14T13:30:28Z</cp:lastPrinted>
  <dcterms:created xsi:type="dcterms:W3CDTF">2011-02-14T14:12:51Z</dcterms:created>
  <dcterms:modified xsi:type="dcterms:W3CDTF">2014-02-17T21:28:22Z</dcterms:modified>
</cp:coreProperties>
</file>