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embeddings/oleObject4.bin" ContentType="application/vnd.openxmlformats-officedocument.oleObject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embeddings/oleObject5.bin" ContentType="application/vnd.openxmlformats-officedocument.oleObject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embeddings/oleObject6.bin" ContentType="application/vnd.openxmlformats-officedocument.oleObject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embeddings/oleObject7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1.xml" ContentType="application/vnd.openxmlformats-officedocument.presentationml.tags+xml"/>
  <Override PartName="/ppt/notesSlides/notesSlide15.xml" ContentType="application/vnd.openxmlformats-officedocument.presentationml.notesSlide+xml"/>
  <Override PartName="/ppt/embeddings/oleObject8.bin" ContentType="application/vnd.openxmlformats-officedocument.oleObject"/>
  <Override PartName="/ppt/tags/tag12.xml" ContentType="application/vnd.openxmlformats-officedocument.presentationml.tags+xml"/>
  <Override PartName="/ppt/notesSlides/notesSlide16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19"/>
  </p:notesMasterIdLst>
  <p:handoutMasterIdLst>
    <p:handoutMasterId r:id="rId20"/>
  </p:handoutMasterIdLst>
  <p:sldIdLst>
    <p:sldId id="257" r:id="rId2"/>
    <p:sldId id="374" r:id="rId3"/>
    <p:sldId id="366" r:id="rId4"/>
    <p:sldId id="397" r:id="rId5"/>
    <p:sldId id="400" r:id="rId6"/>
    <p:sldId id="396" r:id="rId7"/>
    <p:sldId id="407" r:id="rId8"/>
    <p:sldId id="375" r:id="rId9"/>
    <p:sldId id="401" r:id="rId10"/>
    <p:sldId id="402" r:id="rId11"/>
    <p:sldId id="403" r:id="rId12"/>
    <p:sldId id="404" r:id="rId13"/>
    <p:sldId id="405" r:id="rId14"/>
    <p:sldId id="408" r:id="rId15"/>
    <p:sldId id="376" r:id="rId16"/>
    <p:sldId id="409" r:id="rId17"/>
    <p:sldId id="406" r:id="rId18"/>
  </p:sldIdLst>
  <p:sldSz cx="9144000" cy="6858000" type="screen4x3"/>
  <p:notesSz cx="9601200" cy="7315200"/>
  <p:custDataLst>
    <p:tags r:id="rId2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50802"/>
    <a:srgbClr val="BC34AA"/>
    <a:srgbClr val="0000FF"/>
    <a:srgbClr val="008000"/>
    <a:srgbClr val="9933FF"/>
    <a:srgbClr val="9751CB"/>
    <a:srgbClr val="C0E399"/>
    <a:srgbClr val="E45ECA"/>
    <a:srgbClr val="EFE901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>
    <p:restoredLeft sz="17517" autoAdjust="0"/>
    <p:restoredTop sz="94617" autoAdjust="0"/>
  </p:normalViewPr>
  <p:slideViewPr>
    <p:cSldViewPr snapToGrid="0" showGuides="1">
      <p:cViewPr varScale="1">
        <p:scale>
          <a:sx n="129" d="100"/>
          <a:sy n="129" d="100"/>
        </p:scale>
        <p:origin x="-824" y="-112"/>
      </p:cViewPr>
      <p:guideLst>
        <p:guide orient="horz" pos="2153"/>
        <p:guide pos="29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tags" Target="tags/tag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>
                <a:latin typeface="Comic Sans MS"/>
              </a:rPr>
              <a:pPr/>
              <a:t>‹#›</a:t>
            </a:fld>
            <a:endParaRPr lang="en-US" dirty="0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218240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fld id="{A02B9F3F-3042-489F-AF35-1A733968F0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166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03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033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033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713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0599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03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03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03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03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03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03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  <a:cs typeface="Comic Sans MS"/>
              </a:defRPr>
            </a:lvl2pPr>
            <a:lvl3pPr>
              <a:defRPr sz="3200">
                <a:latin typeface="Comic Sans MS" pitchFamily="66" charset="0"/>
                <a:cs typeface="Comic Sans MS"/>
              </a:defRPr>
            </a:lvl3pPr>
            <a:lvl4pPr>
              <a:defRPr sz="2800">
                <a:latin typeface="Comic Sans MS" pitchFamily="66" charset="0"/>
                <a:cs typeface="Comic Sans MS"/>
              </a:defRPr>
            </a:lvl4pPr>
            <a:lvl5pPr>
              <a:defRPr sz="2800">
                <a:latin typeface="Comic Sans MS" pitchFamily="66" charset="0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1" y="363539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1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8138985" y="6606747"/>
            <a:ext cx="95422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ZF.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968990" y="6553200"/>
            <a:ext cx="3277541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Albert R Meyer,      March 4,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Comic Sans M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Comic Sans M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Comic Sans M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0.xml"/><Relationship Id="rId5" Type="http://schemas.openxmlformats.org/officeDocument/2006/relationships/oleObject" Target="../embeddings/oleObject6.bin"/><Relationship Id="rId6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2.xml"/><Relationship Id="rId5" Type="http://schemas.openxmlformats.org/officeDocument/2006/relationships/oleObject" Target="../embeddings/oleObject7.bin"/><Relationship Id="rId6" Type="http://schemas.openxmlformats.org/officeDocument/2006/relationships/image" Target="../media/image8.emf"/><Relationship Id="rId1" Type="http://schemas.openxmlformats.org/officeDocument/2006/relationships/vmlDrawing" Target="../drawings/vmlDrawing6.vml"/><Relationship Id="rId2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5.xml"/><Relationship Id="rId5" Type="http://schemas.openxmlformats.org/officeDocument/2006/relationships/oleObject" Target="../embeddings/oleObject8.bin"/><Relationship Id="rId6" Type="http://schemas.openxmlformats.org/officeDocument/2006/relationships/image" Target="../media/image9.emf"/><Relationship Id="rId1" Type="http://schemas.openxmlformats.org/officeDocument/2006/relationships/vmlDrawing" Target="../drawings/vmlDrawing7.vml"/><Relationship Id="rId2" Type="http://schemas.openxmlformats.org/officeDocument/2006/relationships/tags" Target="../tags/tag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6.xml"/><Relationship Id="rId5" Type="http://schemas.openxmlformats.org/officeDocument/2006/relationships/oleObject" Target="../embeddings/oleObject9.bin"/><Relationship Id="rId6" Type="http://schemas.openxmlformats.org/officeDocument/2006/relationships/image" Target="../media/image9.emf"/><Relationship Id="rId1" Type="http://schemas.openxmlformats.org/officeDocument/2006/relationships/vmlDrawing" Target="../drawings/vmlDrawing8.vml"/><Relationship Id="rId2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0.e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1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.xml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6.xml"/><Relationship Id="rId5" Type="http://schemas.openxmlformats.org/officeDocument/2006/relationships/oleObject" Target="../embeddings/oleObject4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7.xml"/><Relationship Id="rId5" Type="http://schemas.openxmlformats.org/officeDocument/2006/relationships/oleObject" Target="../embeddings/oleObject5.bin"/><Relationship Id="rId6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7" y="523875"/>
            <a:ext cx="6441111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</a:b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6.042J/18.062J</a:t>
            </a:r>
          </a:p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121306" y="1663280"/>
            <a:ext cx="8947355" cy="3629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Set Theory:</a:t>
            </a:r>
          </a:p>
          <a:p>
            <a:pPr algn="ctr">
              <a:defRPr/>
            </a:pP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ZFC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2360458"/>
              </p:ext>
            </p:extLst>
          </p:nvPr>
        </p:nvGraphicFramePr>
        <p:xfrm>
          <a:off x="531971" y="3254375"/>
          <a:ext cx="8139944" cy="1917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9" name="Equation" r:id="rId5" imgW="1828800" imgH="431800" progId="Equation.DSMT4">
                  <p:embed/>
                </p:oleObj>
              </mc:Choice>
              <mc:Fallback>
                <p:oleObj name="Equation" r:id="rId5" imgW="18288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1971" y="3254375"/>
                        <a:ext cx="8139944" cy="19176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33932" y="1927603"/>
            <a:ext cx="74698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solidFill>
                  <a:srgbClr val="9933FF"/>
                </a:solidFill>
                <a:latin typeface="Comic Sans MS"/>
                <a:cs typeface="Comic Sans MS"/>
              </a:rPr>
              <a:t>Def</a:t>
            </a:r>
            <a:r>
              <a:rPr lang="en-US" sz="4000" dirty="0" smtClean="0">
                <a:solidFill>
                  <a:srgbClr val="9933FF"/>
                </a:solidFill>
                <a:latin typeface="Comic Sans MS"/>
                <a:cs typeface="Comic Sans MS"/>
              </a:rPr>
              <a:t>:</a:t>
            </a:r>
            <a:r>
              <a:rPr lang="en-US" sz="3600" dirty="0" smtClean="0">
                <a:solidFill>
                  <a:srgbClr val="9933FF"/>
                </a:solidFill>
                <a:latin typeface="Comic Sans MS"/>
                <a:cs typeface="Comic Sans MS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 x</a:t>
            </a:r>
            <a:r>
              <a:rPr lang="en-US" sz="5400" dirty="0" smtClean="0">
                <a:latin typeface="Comic Sans MS"/>
                <a:cs typeface="Comic Sans MS"/>
              </a:rPr>
              <a:t> is </a:t>
            </a:r>
            <a:r>
              <a:rPr lang="en-US" sz="5400" b="1" dirty="0" smtClean="0">
                <a:solidFill>
                  <a:srgbClr val="0000FF"/>
                </a:solidFill>
                <a:latin typeface="EuclidSymbol-Bold"/>
              </a:rPr>
              <a:t>∈</a:t>
            </a:r>
            <a:r>
              <a:rPr lang="en-US" sz="5400" dirty="0" smtClean="0">
                <a:solidFill>
                  <a:srgbClr val="9751CB"/>
                </a:solidFill>
                <a:latin typeface="Comic Sans MS"/>
                <a:cs typeface="Comic Sans MS"/>
              </a:rPr>
              <a:t>-minimal</a:t>
            </a:r>
            <a:r>
              <a:rPr lang="en-US" sz="5400" dirty="0" smtClean="0">
                <a:latin typeface="Comic Sans MS"/>
                <a:cs typeface="Comic Sans MS"/>
              </a:rPr>
              <a:t> in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y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4000" dirty="0" smtClean="0"/>
              <a:t>Sets are Well Founded</a:t>
            </a:r>
            <a:endParaRPr lang="en-US" sz="4000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18301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702" y="355345"/>
            <a:ext cx="7261213" cy="958190"/>
          </a:xfrm>
        </p:spPr>
        <p:txBody>
          <a:bodyPr/>
          <a:lstStyle/>
          <a:p>
            <a:r>
              <a:rPr lang="en-US" dirty="0" smtClean="0"/>
              <a:t>Some Axioms of Set Theory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9774" y="1550831"/>
            <a:ext cx="30489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9933FF"/>
                </a:solidFill>
                <a:latin typeface="Comic Sans MS"/>
                <a:cs typeface="Comic Sans MS"/>
              </a:rPr>
              <a:t>Foundation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9740" y="2376286"/>
            <a:ext cx="69939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Every nonempty set has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an </a:t>
            </a:r>
            <a:r>
              <a:rPr lang="en-US" sz="4800" b="1" dirty="0">
                <a:solidFill>
                  <a:srgbClr val="0000FF"/>
                </a:solidFill>
                <a:latin typeface="EuclidSymbol-Bold"/>
              </a:rPr>
              <a:t>∈</a:t>
            </a:r>
            <a:r>
              <a:rPr lang="en-US" sz="4800" dirty="0" smtClean="0">
                <a:latin typeface="Comic Sans MS"/>
                <a:cs typeface="Comic Sans MS"/>
              </a:rPr>
              <a:t>-minimal element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388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702" y="355345"/>
            <a:ext cx="7261213" cy="958190"/>
          </a:xfrm>
        </p:spPr>
        <p:txBody>
          <a:bodyPr/>
          <a:lstStyle/>
          <a:p>
            <a:r>
              <a:rPr lang="en-US" dirty="0" smtClean="0"/>
              <a:t>Some Axioms of Set Theory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9774" y="1550831"/>
            <a:ext cx="2788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9933FF"/>
                </a:solidFill>
                <a:latin typeface="Comic Sans MS"/>
                <a:cs typeface="Comic Sans MS"/>
              </a:rPr>
              <a:t>Foundation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0588525"/>
              </p:ext>
            </p:extLst>
          </p:nvPr>
        </p:nvGraphicFramePr>
        <p:xfrm>
          <a:off x="667902" y="4117975"/>
          <a:ext cx="8001871" cy="1811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5" name="Equation" r:id="rId5" imgW="2019300" imgH="457200" progId="Equation.DSMT4">
                  <p:embed/>
                </p:oleObj>
              </mc:Choice>
              <mc:Fallback>
                <p:oleObj name="Equation" r:id="rId5" imgW="20193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7902" y="4117975"/>
                        <a:ext cx="8001871" cy="18118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9740" y="2376286"/>
            <a:ext cx="69939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Every nonempty set has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an </a:t>
            </a:r>
            <a:r>
              <a:rPr lang="en-US" sz="4800" b="1" dirty="0">
                <a:solidFill>
                  <a:srgbClr val="0000FF"/>
                </a:solidFill>
                <a:latin typeface="EuclidSymbol-Bold"/>
              </a:rPr>
              <a:t>∈</a:t>
            </a:r>
            <a:r>
              <a:rPr lang="en-US" sz="4800" dirty="0" smtClean="0">
                <a:latin typeface="Comic Sans MS"/>
                <a:cs typeface="Comic Sans MS"/>
              </a:rPr>
              <a:t>-minimal element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017702046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>
                <a:solidFill>
                  <a:srgbClr val="0000FF"/>
                </a:solidFill>
              </a:rPr>
              <a:t>S </a:t>
            </a:r>
            <a:r>
              <a:rPr lang="en-US" sz="6600" dirty="0" smtClean="0">
                <a:solidFill>
                  <a:srgbClr val="0000FF"/>
                </a:solidFill>
                <a:latin typeface="EuclidSymbol"/>
              </a:rPr>
              <a:t>∉</a:t>
            </a:r>
            <a:r>
              <a:rPr lang="en-US" sz="6600" dirty="0">
                <a:solidFill>
                  <a:srgbClr val="0000FF"/>
                </a:solidFill>
              </a:rPr>
              <a:t> </a:t>
            </a:r>
            <a:r>
              <a:rPr lang="en-US" sz="6600" dirty="0" smtClean="0">
                <a:solidFill>
                  <a:srgbClr val="0000FF"/>
                </a:solidFill>
              </a:rPr>
              <a:t>S</a:t>
            </a:r>
            <a:endParaRPr lang="en-US" sz="66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961" y="1388810"/>
            <a:ext cx="8298638" cy="4558153"/>
          </a:xfrm>
        </p:spPr>
        <p:txBody>
          <a:bodyPr/>
          <a:lstStyle/>
          <a:p>
            <a:r>
              <a:rPr lang="en-US" sz="4800" dirty="0" smtClean="0"/>
              <a:t>Let </a:t>
            </a:r>
            <a:r>
              <a:rPr lang="en-US" sz="4800" dirty="0" smtClean="0">
                <a:solidFill>
                  <a:srgbClr val="0000FF"/>
                </a:solidFill>
              </a:rPr>
              <a:t>R::= {S}</a:t>
            </a:r>
            <a:r>
              <a:rPr lang="en-US" sz="4800" dirty="0" smtClean="0"/>
              <a:t>.</a:t>
            </a:r>
            <a:endParaRPr lang="en-US" sz="4800" dirty="0">
              <a:solidFill>
                <a:srgbClr val="000000"/>
              </a:solidFill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16576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>
                <a:solidFill>
                  <a:srgbClr val="0000FF"/>
                </a:solidFill>
              </a:rPr>
              <a:t>S </a:t>
            </a:r>
            <a:r>
              <a:rPr lang="en-US" sz="6600" dirty="0" smtClean="0">
                <a:solidFill>
                  <a:srgbClr val="0000FF"/>
                </a:solidFill>
                <a:latin typeface="EuclidSymbol"/>
              </a:rPr>
              <a:t>∉</a:t>
            </a:r>
            <a:r>
              <a:rPr lang="en-US" sz="6600" dirty="0">
                <a:solidFill>
                  <a:srgbClr val="0000FF"/>
                </a:solidFill>
              </a:rPr>
              <a:t> </a:t>
            </a:r>
            <a:r>
              <a:rPr lang="en-US" sz="6600" dirty="0" smtClean="0">
                <a:solidFill>
                  <a:srgbClr val="0000FF"/>
                </a:solidFill>
              </a:rPr>
              <a:t>S</a:t>
            </a:r>
            <a:endParaRPr lang="en-US" sz="66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961" y="1388810"/>
            <a:ext cx="8298638" cy="4558153"/>
          </a:xfrm>
        </p:spPr>
        <p:txBody>
          <a:bodyPr/>
          <a:lstStyle/>
          <a:p>
            <a:r>
              <a:rPr lang="en-US" sz="4800" dirty="0" smtClean="0"/>
              <a:t>Let </a:t>
            </a:r>
            <a:r>
              <a:rPr lang="en-US" sz="4800" dirty="0" smtClean="0">
                <a:solidFill>
                  <a:srgbClr val="0000FF"/>
                </a:solidFill>
              </a:rPr>
              <a:t>R::= {S}</a:t>
            </a:r>
            <a:r>
              <a:rPr lang="en-US" sz="4800" dirty="0" smtClean="0"/>
              <a:t>.  If </a:t>
            </a:r>
            <a:r>
              <a:rPr lang="en-US" sz="4800" dirty="0" smtClean="0">
                <a:solidFill>
                  <a:srgbClr val="0000FF"/>
                </a:solidFill>
              </a:rPr>
              <a:t>S </a:t>
            </a:r>
            <a:r>
              <a:rPr lang="en-US" sz="4800" b="1" dirty="0" smtClean="0">
                <a:solidFill>
                  <a:srgbClr val="0000FF"/>
                </a:solidFill>
                <a:latin typeface="EuclidSymbol-Bold"/>
              </a:rPr>
              <a:t>∈ </a:t>
            </a:r>
            <a:r>
              <a:rPr lang="en-US" sz="4800" dirty="0" smtClean="0">
                <a:solidFill>
                  <a:srgbClr val="0000FF"/>
                </a:solidFill>
              </a:rPr>
              <a:t>S</a:t>
            </a:r>
            <a:r>
              <a:rPr lang="en-US" sz="4800" dirty="0" smtClean="0"/>
              <a:t>, then</a:t>
            </a:r>
            <a:endParaRPr lang="en-US" sz="4800" dirty="0">
              <a:solidFill>
                <a:srgbClr val="0000FF"/>
              </a:solidFill>
            </a:endParaRPr>
          </a:p>
          <a:p>
            <a:r>
              <a:rPr lang="en-US" sz="4800" dirty="0" smtClean="0">
                <a:solidFill>
                  <a:srgbClr val="0000FF"/>
                </a:solidFill>
              </a:rPr>
              <a:t>R has</a:t>
            </a:r>
            <a:r>
              <a:rPr lang="en-US" sz="4800" dirty="0" smtClean="0"/>
              <a:t> no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b="1" dirty="0">
                <a:solidFill>
                  <a:srgbClr val="0000FF"/>
                </a:solidFill>
                <a:latin typeface="EuclidSymbol-Bold"/>
              </a:rPr>
              <a:t>∈</a:t>
            </a:r>
            <a:r>
              <a:rPr lang="en-US" sz="4800" dirty="0" smtClean="0">
                <a:solidFill>
                  <a:srgbClr val="000000"/>
                </a:solidFill>
              </a:rPr>
              <a:t>-minimal element.</a:t>
            </a:r>
          </a:p>
          <a:p>
            <a:r>
              <a:rPr lang="en-US" sz="4800" dirty="0">
                <a:solidFill>
                  <a:srgbClr val="000000"/>
                </a:solidFill>
              </a:rPr>
              <a:t>I</a:t>
            </a:r>
            <a:r>
              <a:rPr lang="en-US" sz="4800" dirty="0" smtClean="0">
                <a:solidFill>
                  <a:srgbClr val="000000"/>
                </a:solidFill>
              </a:rPr>
              <a:t>f it exists, it must be </a:t>
            </a:r>
            <a:r>
              <a:rPr lang="en-US" sz="4800" dirty="0" smtClean="0">
                <a:solidFill>
                  <a:srgbClr val="0000FF"/>
                </a:solidFill>
              </a:rPr>
              <a:t>S</a:t>
            </a:r>
            <a:r>
              <a:rPr lang="en-US" sz="4800" dirty="0" smtClean="0"/>
              <a:t>,</a:t>
            </a:r>
            <a:endParaRPr lang="en-US" sz="4800" dirty="0"/>
          </a:p>
          <a:p>
            <a:r>
              <a:rPr lang="en-US" sz="4800" dirty="0" smtClean="0">
                <a:solidFill>
                  <a:srgbClr val="000000"/>
                </a:solidFill>
              </a:rPr>
              <a:t>but      </a:t>
            </a:r>
            <a:r>
              <a:rPr lang="en-US" sz="4800" dirty="0" smtClean="0">
                <a:solidFill>
                  <a:srgbClr val="0000FF"/>
                </a:solidFill>
              </a:rPr>
              <a:t>S</a:t>
            </a:r>
            <a:r>
              <a:rPr lang="en-US" sz="4800" dirty="0" smtClean="0">
                <a:solidFill>
                  <a:srgbClr val="000000"/>
                </a:solidFill>
              </a:rPr>
              <a:t> </a:t>
            </a:r>
            <a:r>
              <a:rPr lang="en-US" sz="4800" b="1" dirty="0" smtClean="0">
                <a:solidFill>
                  <a:srgbClr val="0000FF"/>
                </a:solidFill>
                <a:latin typeface="EuclidSymbol-Bold"/>
              </a:rPr>
              <a:t>∈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R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and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</a:t>
            </a:r>
            <a:r>
              <a:rPr lang="en-US" sz="4800" dirty="0">
                <a:solidFill>
                  <a:srgbClr val="0000FF"/>
                </a:solidFill>
              </a:rPr>
              <a:t>S </a:t>
            </a:r>
            <a:r>
              <a:rPr lang="en-US" sz="4800" b="1" dirty="0">
                <a:solidFill>
                  <a:srgbClr val="0000FF"/>
                </a:solidFill>
                <a:latin typeface="EuclidSymbol-Bold"/>
              </a:rPr>
              <a:t>∈ </a:t>
            </a:r>
            <a:r>
              <a:rPr lang="en-US" sz="4800" dirty="0" smtClean="0">
                <a:solidFill>
                  <a:srgbClr val="0000FF"/>
                </a:solidFill>
              </a:rPr>
              <a:t>S</a:t>
            </a:r>
            <a:r>
              <a:rPr lang="en-US" sz="4800" dirty="0" smtClean="0">
                <a:solidFill>
                  <a:srgbClr val="000000"/>
                </a:solidFill>
              </a:rPr>
              <a:t>,</a:t>
            </a:r>
          </a:p>
          <a:p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so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S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 is not </a:t>
            </a:r>
            <a:r>
              <a:rPr lang="en-US" sz="4800" b="1" dirty="0">
                <a:solidFill>
                  <a:srgbClr val="0000FF"/>
                </a:solidFill>
                <a:latin typeface="EuclidSymbol-Bold"/>
              </a:rPr>
              <a:t>∈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-minimal in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R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.</a:t>
            </a:r>
            <a:endParaRPr lang="en-US" sz="4800" dirty="0">
              <a:solidFill>
                <a:srgbClr val="000000"/>
              </a:solidFill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32017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999" y="1450507"/>
            <a:ext cx="8644544" cy="4294665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 </a:t>
            </a:r>
            <a:r>
              <a:rPr lang="en-US" dirty="0">
                <a:solidFill>
                  <a:srgbClr val="0000FF"/>
                </a:solidFill>
                <a:latin typeface="EuclidSymbol"/>
              </a:rPr>
              <a:t>∉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S </a:t>
            </a:r>
            <a:r>
              <a:rPr lang="en-US" dirty="0" smtClean="0"/>
              <a:t>implies that</a:t>
            </a:r>
          </a:p>
          <a:p>
            <a:r>
              <a:rPr lang="en-US" dirty="0" smtClean="0"/>
              <a:t>(1) the collection of all sets is</a:t>
            </a:r>
            <a:r>
              <a:rPr lang="en-US" b="1" dirty="0" smtClean="0"/>
              <a:t> </a:t>
            </a:r>
            <a:r>
              <a:rPr lang="en-US" dirty="0" smtClean="0"/>
              <a:t>not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 set, and</a:t>
            </a:r>
          </a:p>
          <a:p>
            <a:r>
              <a:rPr lang="en-US" dirty="0" smtClean="0"/>
              <a:t>(2)                                 </a:t>
            </a:r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Zermelo-Frankel Set Theory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961912"/>
              </p:ext>
            </p:extLst>
          </p:nvPr>
        </p:nvGraphicFramePr>
        <p:xfrm>
          <a:off x="1130357" y="3406018"/>
          <a:ext cx="4981401" cy="1116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3" name="Equation" r:id="rId5" imgW="1473200" imgH="330200" progId="Equation.DSMT4">
                  <p:embed/>
                </p:oleObj>
              </mc:Choice>
              <mc:Fallback>
                <p:oleObj name="Equation" r:id="rId5" imgW="14732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30357" y="3406018"/>
                        <a:ext cx="4981401" cy="11165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28279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577" y="1450507"/>
            <a:ext cx="8630965" cy="453056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 </a:t>
            </a:r>
            <a:r>
              <a:rPr lang="en-US" dirty="0">
                <a:solidFill>
                  <a:srgbClr val="0000FF"/>
                </a:solidFill>
                <a:latin typeface="EuclidSymbol"/>
              </a:rPr>
              <a:t>∉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S </a:t>
            </a:r>
            <a:r>
              <a:rPr lang="en-US" dirty="0" smtClean="0"/>
              <a:t>implies that</a:t>
            </a:r>
          </a:p>
          <a:p>
            <a:r>
              <a:rPr lang="en-US" dirty="0" smtClean="0"/>
              <a:t>(1) the collection of all sets is</a:t>
            </a:r>
            <a:r>
              <a:rPr lang="en-US" b="1" dirty="0" smtClean="0"/>
              <a:t> </a:t>
            </a:r>
            <a:r>
              <a:rPr lang="en-US" dirty="0" smtClean="0"/>
              <a:t>not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 set, and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(2)                                   is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/>
              <a:t>the </a:t>
            </a:r>
          </a:p>
          <a:p>
            <a:r>
              <a:rPr lang="en-US" dirty="0" smtClean="0"/>
              <a:t>  collection of all sets </a:t>
            </a:r>
            <a:r>
              <a:rPr lang="en-US" dirty="0" smtClean="0">
                <a:sym typeface="Euclid Symbol"/>
              </a:rPr>
              <a:t>-- which is why it’s not a set.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Zermelo-Frankel Set Theory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394200"/>
              </p:ext>
            </p:extLst>
          </p:nvPr>
        </p:nvGraphicFramePr>
        <p:xfrm>
          <a:off x="1130357" y="3406018"/>
          <a:ext cx="4981401" cy="1116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6" name="Equation" r:id="rId5" imgW="1473200" imgH="330200" progId="Equation.DSMT4">
                  <p:embed/>
                </p:oleObj>
              </mc:Choice>
              <mc:Fallback>
                <p:oleObj name="Equation" r:id="rId5" imgW="14732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30357" y="3406018"/>
                        <a:ext cx="4981401" cy="11165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64646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019621"/>
              </p:ext>
            </p:extLst>
          </p:nvPr>
        </p:nvGraphicFramePr>
        <p:xfrm>
          <a:off x="682549" y="1416925"/>
          <a:ext cx="7889522" cy="2476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3" imgW="1778000" imgH="558800" progId="Equation.DSMT4">
                  <p:embed/>
                </p:oleObj>
              </mc:Choice>
              <mc:Fallback>
                <p:oleObj name="Equation" r:id="rId3" imgW="1778000" imgH="558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549" y="1416925"/>
                        <a:ext cx="7889522" cy="247649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547783"/>
              </p:ext>
            </p:extLst>
          </p:nvPr>
        </p:nvGraphicFramePr>
        <p:xfrm>
          <a:off x="188691" y="3820584"/>
          <a:ext cx="8798077" cy="885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5" imgW="2019300" imgH="203200" progId="Equation.DSMT4">
                  <p:embed/>
                </p:oleObj>
              </mc:Choice>
              <mc:Fallback>
                <p:oleObj name="Equation" r:id="rId5" imgW="20193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8691" y="3820584"/>
                        <a:ext cx="8798077" cy="8853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6600" dirty="0">
                <a:solidFill>
                  <a:srgbClr val="0000FF"/>
                </a:solidFill>
              </a:rPr>
              <a:t>S </a:t>
            </a:r>
            <a:r>
              <a:rPr lang="en-US" sz="6600" dirty="0" smtClean="0">
                <a:solidFill>
                  <a:srgbClr val="0000FF"/>
                </a:solidFill>
                <a:latin typeface="EuclidSymbol"/>
              </a:rPr>
              <a:t>∉</a:t>
            </a:r>
            <a:r>
              <a:rPr lang="en-US" sz="6600" dirty="0">
                <a:solidFill>
                  <a:srgbClr val="0000FF"/>
                </a:solidFill>
              </a:rPr>
              <a:t> </a:t>
            </a:r>
            <a:r>
              <a:rPr lang="en-US" sz="6600" dirty="0" smtClean="0">
                <a:solidFill>
                  <a:srgbClr val="0000FF"/>
                </a:solidFill>
              </a:rPr>
              <a:t>S</a:t>
            </a:r>
            <a:endParaRPr lang="en-US" sz="6600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7389" y="4843036"/>
            <a:ext cx="65963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violating </a:t>
            </a:r>
            <a:r>
              <a:rPr lang="en-US" sz="5400" dirty="0" smtClean="0">
                <a:solidFill>
                  <a:srgbClr val="9751CB"/>
                </a:solidFill>
                <a:latin typeface="Comic Sans MS"/>
                <a:cs typeface="Comic Sans MS"/>
              </a:rPr>
              <a:t>Foundation</a:t>
            </a:r>
          </a:p>
        </p:txBody>
      </p:sp>
    </p:spTree>
    <p:extLst>
      <p:ext uri="{BB962C8B-B14F-4D97-AF65-F5344CB8AC3E}">
        <p14:creationId xmlns:p14="http://schemas.microsoft.com/office/powerpoint/2010/main" val="3158637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Zermelo-Frankel Set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31254"/>
            <a:ext cx="9008984" cy="3750979"/>
          </a:xfrm>
        </p:spPr>
        <p:txBody>
          <a:bodyPr/>
          <a:lstStyle/>
          <a:p>
            <a:r>
              <a:rPr lang="en-US" sz="5400" dirty="0" smtClean="0"/>
              <a:t>Axioms of </a:t>
            </a:r>
            <a:r>
              <a:rPr lang="en-US" sz="5400" dirty="0" err="1" smtClean="0"/>
              <a:t>Zermelo</a:t>
            </a:r>
            <a:r>
              <a:rPr lang="en-US" sz="5400" dirty="0" smtClean="0"/>
              <a:t>-Frankel with the Choice axiom (ZFC) define the standard Theory of Sets</a:t>
            </a:r>
          </a:p>
        </p:txBody>
      </p:sp>
    </p:spTree>
    <p:extLst>
      <p:ext uri="{BB962C8B-B14F-4D97-AF65-F5344CB8AC3E}">
        <p14:creationId xmlns:p14="http://schemas.microsoft.com/office/powerpoint/2010/main" val="86447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702" y="355345"/>
            <a:ext cx="7261213" cy="958190"/>
          </a:xfrm>
        </p:spPr>
        <p:txBody>
          <a:bodyPr/>
          <a:lstStyle/>
          <a:p>
            <a:r>
              <a:rPr lang="en-US" dirty="0" smtClean="0"/>
              <a:t>Some Axioms of Set Theory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5922" y="1528186"/>
            <a:ext cx="3249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9933FF"/>
                </a:solidFill>
                <a:latin typeface="Comic Sans MS"/>
                <a:cs typeface="Comic Sans MS"/>
              </a:rPr>
              <a:t>Extensionality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9776" y="2206955"/>
            <a:ext cx="84734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x</a:t>
            </a:r>
            <a:r>
              <a:rPr lang="en-US" sz="4400" dirty="0" smtClean="0">
                <a:latin typeface="Comic Sans MS"/>
                <a:cs typeface="Comic Sans MS"/>
              </a:rPr>
              <a:t> and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 y</a:t>
            </a:r>
            <a:r>
              <a:rPr lang="en-US" sz="4400" dirty="0" smtClean="0">
                <a:latin typeface="Comic Sans MS"/>
                <a:cs typeface="Comic Sans MS"/>
              </a:rPr>
              <a:t> have the same elements</a:t>
            </a:r>
            <a:endParaRPr lang="en-US" sz="4400" dirty="0">
              <a:latin typeface="Comic Sans MS"/>
              <a:cs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422732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702" y="355345"/>
            <a:ext cx="7261213" cy="958190"/>
          </a:xfrm>
        </p:spPr>
        <p:txBody>
          <a:bodyPr/>
          <a:lstStyle/>
          <a:p>
            <a:r>
              <a:rPr lang="en-US" dirty="0" smtClean="0"/>
              <a:t>Some Axioms of Set Theory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0770512"/>
              </p:ext>
            </p:extLst>
          </p:nvPr>
        </p:nvGraphicFramePr>
        <p:xfrm>
          <a:off x="1128608" y="2316163"/>
          <a:ext cx="52070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3" name="Equation" r:id="rId5" imgW="1308100" imgH="215900" progId="Equation.DSMT4">
                  <p:embed/>
                </p:oleObj>
              </mc:Choice>
              <mc:Fallback>
                <p:oleObj name="Equation" r:id="rId5" imgW="13081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608" y="2316163"/>
                        <a:ext cx="5207000" cy="860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5922" y="1528186"/>
            <a:ext cx="3249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9933FF"/>
                </a:solidFill>
                <a:latin typeface="Comic Sans MS"/>
                <a:cs typeface="Comic Sans MS"/>
              </a:rPr>
              <a:t>Extensionality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9776" y="2325655"/>
            <a:ext cx="8473461" cy="2873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 smtClean="0">
              <a:solidFill>
                <a:srgbClr val="0000FF"/>
              </a:solidFill>
              <a:latin typeface="Comic Sans MS"/>
              <a:cs typeface="Comic Sans MS"/>
            </a:endParaRPr>
          </a:p>
          <a:p>
            <a:r>
              <a:rPr lang="en-US" sz="4400" dirty="0" err="1" smtClean="0">
                <a:latin typeface="Comic Sans MS"/>
                <a:cs typeface="Comic Sans MS"/>
              </a:rPr>
              <a:t>iff</a:t>
            </a:r>
            <a:endParaRPr lang="en-US" sz="4400" dirty="0">
              <a:latin typeface="Comic Sans MS"/>
              <a:cs typeface="Comic Sans MS"/>
            </a:endParaRPr>
          </a:p>
          <a:p>
            <a:r>
              <a:rPr lang="en-US" sz="4400" dirty="0">
                <a:solidFill>
                  <a:srgbClr val="0000FF"/>
                </a:solidFill>
                <a:latin typeface="Comic Sans MS"/>
                <a:cs typeface="Comic Sans MS"/>
              </a:rPr>
              <a:t>x</a:t>
            </a:r>
            <a:r>
              <a:rPr lang="en-US" sz="4400" dirty="0">
                <a:latin typeface="Comic Sans MS"/>
                <a:cs typeface="Comic Sans MS"/>
              </a:rPr>
              <a:t> and</a:t>
            </a:r>
            <a:r>
              <a:rPr lang="en-US" sz="4400" dirty="0">
                <a:solidFill>
                  <a:srgbClr val="0000FF"/>
                </a:solidFill>
                <a:latin typeface="Comic Sans MS"/>
                <a:cs typeface="Comic Sans MS"/>
              </a:rPr>
              <a:t> y</a:t>
            </a:r>
            <a:r>
              <a:rPr lang="en-US" sz="4400" dirty="0">
                <a:latin typeface="Comic Sans MS"/>
                <a:cs typeface="Comic Sans MS"/>
              </a:rPr>
              <a:t> </a:t>
            </a:r>
            <a:r>
              <a:rPr lang="en-US" sz="4400" dirty="0" smtClean="0">
                <a:latin typeface="Comic Sans MS"/>
                <a:cs typeface="Comic Sans MS"/>
              </a:rPr>
              <a:t>are members of the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same sets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97437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702" y="355345"/>
            <a:ext cx="7261213" cy="958190"/>
          </a:xfrm>
        </p:spPr>
        <p:txBody>
          <a:bodyPr/>
          <a:lstStyle/>
          <a:p>
            <a:r>
              <a:rPr lang="en-US" dirty="0" smtClean="0"/>
              <a:t>Some Axioms of Set Theory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89226"/>
              </p:ext>
            </p:extLst>
          </p:nvPr>
        </p:nvGraphicFramePr>
        <p:xfrm>
          <a:off x="1128608" y="2316163"/>
          <a:ext cx="52070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2" name="Equation" r:id="rId5" imgW="1308100" imgH="215900" progId="Equation.DSMT4">
                  <p:embed/>
                </p:oleObj>
              </mc:Choice>
              <mc:Fallback>
                <p:oleObj name="Equation" r:id="rId5" imgW="13081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608" y="2316163"/>
                        <a:ext cx="5207000" cy="860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5922" y="1528186"/>
            <a:ext cx="3249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9933FF"/>
                </a:solidFill>
                <a:latin typeface="Comic Sans MS"/>
                <a:cs typeface="Comic Sans MS"/>
              </a:rPr>
              <a:t>Extensionality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9776" y="2325655"/>
            <a:ext cx="84734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 smtClean="0">
              <a:solidFill>
                <a:srgbClr val="0000FF"/>
              </a:solidFill>
              <a:latin typeface="Comic Sans MS"/>
              <a:cs typeface="Comic Sans MS"/>
            </a:endParaRPr>
          </a:p>
          <a:p>
            <a:r>
              <a:rPr lang="en-US" sz="4400" dirty="0" err="1" smtClean="0">
                <a:latin typeface="Comic Sans MS"/>
                <a:cs typeface="Comic Sans MS"/>
              </a:rPr>
              <a:t>iff</a:t>
            </a:r>
            <a:endParaRPr lang="en-US" sz="4400" dirty="0">
              <a:latin typeface="Comic Sans MS"/>
              <a:cs typeface="Comic Sans MS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801696"/>
              </p:ext>
            </p:extLst>
          </p:nvPr>
        </p:nvGraphicFramePr>
        <p:xfrm>
          <a:off x="1091188" y="3963048"/>
          <a:ext cx="5208588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3" name="Equation" r:id="rId7" imgW="1308100" imgH="215900" progId="Equation.DSMT4">
                  <p:embed/>
                </p:oleObj>
              </mc:Choice>
              <mc:Fallback>
                <p:oleObj name="Equation" r:id="rId7" imgW="13081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1188" y="3963048"/>
                        <a:ext cx="5208588" cy="860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98365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702" y="355345"/>
            <a:ext cx="7261213" cy="958190"/>
          </a:xfrm>
        </p:spPr>
        <p:txBody>
          <a:bodyPr/>
          <a:lstStyle/>
          <a:p>
            <a:r>
              <a:rPr lang="en-US" dirty="0" smtClean="0"/>
              <a:t>Some Axioms of Set Theory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9774" y="1550831"/>
            <a:ext cx="25255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9933FF"/>
                </a:solidFill>
                <a:latin typeface="Comic Sans MS"/>
                <a:cs typeface="Comic Sans MS"/>
              </a:rPr>
              <a:t>Power set</a:t>
            </a:r>
          </a:p>
        </p:txBody>
      </p:sp>
      <p:graphicFrame>
        <p:nvGraphicFramePr>
          <p:cNvPr id="6389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4381656"/>
              </p:ext>
            </p:extLst>
          </p:nvPr>
        </p:nvGraphicFramePr>
        <p:xfrm>
          <a:off x="802542" y="3429000"/>
          <a:ext cx="7192963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2" name="Equation" r:id="rId5" imgW="1549400" imgH="215900" progId="Equation.DSMT4">
                  <p:embed/>
                </p:oleObj>
              </mc:Choice>
              <mc:Fallback>
                <p:oleObj name="Equation" r:id="rId5" imgW="15494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542" y="3429000"/>
                        <a:ext cx="7192963" cy="1001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83390" y="2302816"/>
            <a:ext cx="75875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Every set has a power set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77492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38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702" y="355345"/>
            <a:ext cx="7261213" cy="958190"/>
          </a:xfrm>
        </p:spPr>
        <p:txBody>
          <a:bodyPr/>
          <a:lstStyle/>
          <a:p>
            <a:r>
              <a:rPr lang="en-US" dirty="0" smtClean="0"/>
              <a:t>Some Axioms of Set Theory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9774" y="1325301"/>
            <a:ext cx="37413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9933FF"/>
                </a:solidFill>
                <a:latin typeface="Comic Sans MS"/>
                <a:cs typeface="Comic Sans MS"/>
              </a:rPr>
              <a:t>Comprehension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1116" y="1899235"/>
            <a:ext cx="845642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If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S</a:t>
            </a:r>
            <a:r>
              <a:rPr lang="en-US" sz="5400" dirty="0" smtClean="0">
                <a:latin typeface="Comic Sans MS"/>
                <a:cs typeface="Comic Sans MS"/>
              </a:rPr>
              <a:t> is a set, and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P(x)</a:t>
            </a:r>
            <a:r>
              <a:rPr lang="en-US" sz="5400" dirty="0" smtClean="0">
                <a:latin typeface="Comic Sans MS"/>
                <a:cs typeface="Comic Sans MS"/>
              </a:rPr>
              <a:t> is a</a:t>
            </a:r>
          </a:p>
          <a:p>
            <a:r>
              <a:rPr lang="en-US" sz="5400" dirty="0" smtClean="0">
                <a:latin typeface="Comic Sans MS"/>
                <a:cs typeface="Comic Sans MS"/>
              </a:rPr>
              <a:t>predicate of set theory,</a:t>
            </a:r>
          </a:p>
          <a:p>
            <a:r>
              <a:rPr lang="en-US" sz="5400" dirty="0" smtClean="0">
                <a:latin typeface="Comic Sans MS"/>
                <a:cs typeface="Comic Sans MS"/>
              </a:rPr>
              <a:t>then</a:t>
            </a:r>
          </a:p>
          <a:p>
            <a:endParaRPr lang="en-US" sz="5400" dirty="0" smtClean="0">
              <a:latin typeface="Comic Sans MS"/>
              <a:cs typeface="Comic Sans MS"/>
            </a:endParaRPr>
          </a:p>
          <a:p>
            <a:r>
              <a:rPr lang="en-US" sz="5400" dirty="0" smtClean="0">
                <a:latin typeface="Comic Sans MS"/>
                <a:cs typeface="Comic Sans MS"/>
              </a:rPr>
              <a:t>is a set 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081841"/>
              </p:ext>
            </p:extLst>
          </p:nvPr>
        </p:nvGraphicFramePr>
        <p:xfrm>
          <a:off x="2148991" y="4063033"/>
          <a:ext cx="5039694" cy="1278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0" name="Equation" r:id="rId5" imgW="901700" imgH="228600" progId="Equation.DSMT4">
                  <p:embed/>
                </p:oleObj>
              </mc:Choice>
              <mc:Fallback>
                <p:oleObj name="Equation" r:id="rId5" imgW="901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8991" y="4063033"/>
                        <a:ext cx="5039694" cy="127855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74734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81141" cy="4577051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4400" dirty="0" smtClean="0"/>
              <a:t>According to ZF, the elements of a set have to be “simpler” than the set itself.  In particular,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4800" dirty="0" smtClean="0">
                <a:solidFill>
                  <a:srgbClr val="0000FF"/>
                </a:solidFill>
              </a:rPr>
              <a:t>no set is a member of itself,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4800" dirty="0" smtClean="0">
                <a:solidFill>
                  <a:srgbClr val="0000FF"/>
                </a:solidFill>
              </a:rPr>
              <a:t>or a member of a member…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Sets are Well Founded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1440671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33932" y="1927603"/>
            <a:ext cx="74698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solidFill>
                  <a:srgbClr val="9933FF"/>
                </a:solidFill>
                <a:latin typeface="Comic Sans MS"/>
                <a:cs typeface="Comic Sans MS"/>
              </a:rPr>
              <a:t>Def</a:t>
            </a:r>
            <a:r>
              <a:rPr lang="en-US" sz="4000" dirty="0" smtClean="0">
                <a:solidFill>
                  <a:srgbClr val="9933FF"/>
                </a:solidFill>
                <a:latin typeface="Comic Sans MS"/>
                <a:cs typeface="Comic Sans MS"/>
              </a:rPr>
              <a:t>:</a:t>
            </a:r>
            <a:r>
              <a:rPr lang="en-US" sz="3600" dirty="0" smtClean="0">
                <a:solidFill>
                  <a:srgbClr val="9933FF"/>
                </a:solidFill>
                <a:latin typeface="Comic Sans MS"/>
                <a:cs typeface="Comic Sans MS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 x</a:t>
            </a:r>
            <a:r>
              <a:rPr lang="en-US" sz="5400" dirty="0" smtClean="0">
                <a:latin typeface="Comic Sans MS"/>
                <a:cs typeface="Comic Sans MS"/>
              </a:rPr>
              <a:t> is </a:t>
            </a:r>
            <a:r>
              <a:rPr lang="en-US" sz="5400" b="1" dirty="0" smtClean="0">
                <a:solidFill>
                  <a:srgbClr val="0000FF"/>
                </a:solidFill>
                <a:latin typeface="EuclidSymbol-Bold"/>
              </a:rPr>
              <a:t>∈</a:t>
            </a:r>
            <a:r>
              <a:rPr lang="en-US" sz="5400" dirty="0" smtClean="0">
                <a:solidFill>
                  <a:srgbClr val="9751CB"/>
                </a:solidFill>
                <a:latin typeface="Comic Sans MS"/>
                <a:cs typeface="Comic Sans MS"/>
              </a:rPr>
              <a:t>-minimal</a:t>
            </a:r>
            <a:r>
              <a:rPr lang="en-US" sz="5400" dirty="0" smtClean="0">
                <a:latin typeface="Comic Sans MS"/>
                <a:cs typeface="Comic Sans MS"/>
              </a:rPr>
              <a:t> in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6706" y="3371132"/>
            <a:ext cx="785353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x</a:t>
            </a:r>
            <a:r>
              <a:rPr lang="en-US" sz="5400" dirty="0" smtClean="0">
                <a:latin typeface="Comic Sans MS"/>
                <a:cs typeface="Comic Sans MS"/>
              </a:rPr>
              <a:t> is in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 y,</a:t>
            </a:r>
            <a:r>
              <a:rPr lang="en-US" sz="5400" dirty="0" smtClean="0">
                <a:latin typeface="Comic Sans MS"/>
                <a:cs typeface="Comic Sans MS"/>
              </a:rPr>
              <a:t> but no element</a:t>
            </a:r>
          </a:p>
          <a:p>
            <a:r>
              <a:rPr lang="en-US" sz="5400" dirty="0" smtClean="0">
                <a:latin typeface="Comic Sans MS"/>
                <a:cs typeface="Comic Sans MS"/>
              </a:rPr>
              <a:t>of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x</a:t>
            </a:r>
            <a:r>
              <a:rPr lang="en-US" sz="5400" dirty="0" smtClean="0">
                <a:latin typeface="Comic Sans MS"/>
                <a:cs typeface="Comic Sans MS"/>
              </a:rPr>
              <a:t> is in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y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4000" dirty="0" smtClean="0"/>
              <a:t>Sets are Well Founded</a:t>
            </a:r>
            <a:endParaRPr lang="en-US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845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8|1.5|35.8|16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8|1.5|35.8|16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8|1.5|35.8|16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8|1.5|35.8|16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8|1.5|35.8|16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8|1.5|35.8|16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8|1.5|35.8|16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8|1.5|35.8|16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8|1.5|35.8|16.4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1750">
          <a:solidFill>
            <a:schemeClr val="tx1"/>
          </a:solidFill>
          <a:tailEnd type="triangle" w="lg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none" rtlCol="0">
        <a:spAutoFit/>
      </a:bodyPr>
      <a:lstStyle>
        <a:defPPr>
          <a:defRPr sz="44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5597</TotalTime>
  <Words>377</Words>
  <Application>Microsoft Macintosh PowerPoint</Application>
  <PresentationFormat>On-screen Show (4:3)</PresentationFormat>
  <Paragraphs>81</Paragraphs>
  <Slides>17</Slides>
  <Notes>16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1_Custom Design</vt:lpstr>
      <vt:lpstr>Equation</vt:lpstr>
      <vt:lpstr>PowerPoint Presentation</vt:lpstr>
      <vt:lpstr>Zermelo-Frankel Set Theory</vt:lpstr>
      <vt:lpstr>Some Axioms of Set Theory</vt:lpstr>
      <vt:lpstr>Some Axioms of Set Theory</vt:lpstr>
      <vt:lpstr>Some Axioms of Set Theory</vt:lpstr>
      <vt:lpstr>Some Axioms of Set Theory</vt:lpstr>
      <vt:lpstr>Some Axioms of Set Theory</vt:lpstr>
      <vt:lpstr>Sets are Well Founded</vt:lpstr>
      <vt:lpstr>Sets are Well Founded</vt:lpstr>
      <vt:lpstr>Sets are Well Founded</vt:lpstr>
      <vt:lpstr>Some Axioms of Set Theory</vt:lpstr>
      <vt:lpstr>Some Axioms of Set Theory</vt:lpstr>
      <vt:lpstr>S ∉ S</vt:lpstr>
      <vt:lpstr>S ∉ S</vt:lpstr>
      <vt:lpstr>Zermelo-Frankel Set Theory</vt:lpstr>
      <vt:lpstr>Zermelo-Frankel Set Theory</vt:lpstr>
      <vt:lpstr>S ∉ S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503</cp:revision>
  <cp:lastPrinted>2015-03-01T22:28:43Z</cp:lastPrinted>
  <dcterms:created xsi:type="dcterms:W3CDTF">2011-02-18T03:43:54Z</dcterms:created>
  <dcterms:modified xsi:type="dcterms:W3CDTF">2015-03-03T18:08:09Z</dcterms:modified>
</cp:coreProperties>
</file>