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embeddings/oleObject5.bin" ContentType="application/vnd.openxmlformats-officedocument.oleObject"/>
  <Override PartName="/ppt/tags/tag7.xml" ContentType="application/vnd.openxmlformats-officedocument.presentationml.tags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tags/tag8.xml" ContentType="application/vnd.openxmlformats-officedocument.presentationml.tags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15.bin" ContentType="application/vnd.openxmlformats-officedocument.oleObject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26"/>
  </p:notesMasterIdLst>
  <p:handoutMasterIdLst>
    <p:handoutMasterId r:id="rId27"/>
  </p:handoutMasterIdLst>
  <p:sldIdLst>
    <p:sldId id="257" r:id="rId3"/>
    <p:sldId id="360" r:id="rId4"/>
    <p:sldId id="381" r:id="rId5"/>
    <p:sldId id="377" r:id="rId6"/>
    <p:sldId id="383" r:id="rId7"/>
    <p:sldId id="384" r:id="rId8"/>
    <p:sldId id="399" r:id="rId9"/>
    <p:sldId id="379" r:id="rId10"/>
    <p:sldId id="389" r:id="rId11"/>
    <p:sldId id="362" r:id="rId12"/>
    <p:sldId id="382" r:id="rId13"/>
    <p:sldId id="348" r:id="rId14"/>
    <p:sldId id="390" r:id="rId15"/>
    <p:sldId id="395" r:id="rId16"/>
    <p:sldId id="396" r:id="rId17"/>
    <p:sldId id="397" r:id="rId18"/>
    <p:sldId id="388" r:id="rId19"/>
    <p:sldId id="387" r:id="rId20"/>
    <p:sldId id="401" r:id="rId21"/>
    <p:sldId id="402" r:id="rId22"/>
    <p:sldId id="404" r:id="rId23"/>
    <p:sldId id="405" r:id="rId24"/>
    <p:sldId id="349" r:id="rId25"/>
  </p:sldIdLst>
  <p:sldSz cx="9144000" cy="6858000" type="screen4x3"/>
  <p:notesSz cx="9601200" cy="73152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9BB"/>
    <a:srgbClr val="F50802"/>
    <a:srgbClr val="BC34AA"/>
    <a:srgbClr val="0000FF"/>
    <a:srgbClr val="008000"/>
    <a:srgbClr val="9933FF"/>
    <a:srgbClr val="9751CB"/>
    <a:srgbClr val="C0E399"/>
    <a:srgbClr val="E45ECA"/>
    <a:srgbClr val="EFE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178" autoAdjust="0"/>
    <p:restoredTop sz="94617" autoAdjust="0"/>
  </p:normalViewPr>
  <p:slideViewPr>
    <p:cSldViewPr snapToGrid="0" showGuides="1">
      <p:cViewPr varScale="1">
        <p:scale>
          <a:sx n="133" d="100"/>
          <a:sy n="133" d="100"/>
        </p:scale>
        <p:origin x="-1024" y="-112"/>
      </p:cViewPr>
      <p:guideLst>
        <p:guide orient="horz" pos="215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Relationship Id="rId3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3.emf"/><Relationship Id="rId2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Cantor.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21849" y="6515100"/>
            <a:ext cx="12713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Cantor.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  March 4, 2013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1" r:id="rId4"/>
    <p:sldLayoutId id="2147483672" r:id="rId5"/>
    <p:sldLayoutId id="2147483674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23.bin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24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27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29.bin"/><Relationship Id="rId10" Type="http://schemas.openxmlformats.org/officeDocument/2006/relationships/image" Target="../media/image13.emf"/><Relationship Id="rId1" Type="http://schemas.openxmlformats.org/officeDocument/2006/relationships/vmlDrawing" Target="../drawings/vmlDrawing13.vml"/><Relationship Id="rId2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4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Uncountable </a:t>
            </a:r>
          </a:p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Strictly Smaller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649" y="1655097"/>
            <a:ext cx="8831877" cy="2703871"/>
          </a:xfrm>
        </p:spPr>
        <p:txBody>
          <a:bodyPr anchor="ctr"/>
          <a:lstStyle/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9933FF"/>
                </a:solidFill>
              </a:rPr>
              <a:t>strict</a:t>
            </a:r>
            <a:r>
              <a:rPr lang="en-US" sz="4800" dirty="0" smtClean="0">
                <a:solidFill>
                  <a:srgbClr val="0000FF"/>
                </a:solidFill>
              </a:rPr>
              <a:t> B </a:t>
            </a:r>
            <a:r>
              <a:rPr lang="en-US" sz="4800" dirty="0" smtClean="0"/>
              <a:t> ::=  </a:t>
            </a:r>
            <a:r>
              <a:rPr lang="en-US" sz="3600" dirty="0" smtClean="0">
                <a:solidFill>
                  <a:srgbClr val="FF0000"/>
                </a:solidFill>
              </a:rPr>
              <a:t>NOT</a:t>
            </a:r>
            <a:r>
              <a:rPr lang="en-US" sz="4800" dirty="0" smtClean="0">
                <a:solidFill>
                  <a:srgbClr val="0000FF"/>
                </a:solidFill>
              </a:rPr>
              <a:t>(A </a:t>
            </a:r>
            <a:r>
              <a:rPr lang="en-US" sz="4800" dirty="0" smtClean="0">
                <a:solidFill>
                  <a:srgbClr val="9933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B)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latin typeface="Comic Sans MS"/>
              </a:rPr>
              <a:t>is “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strictly smaller</a:t>
            </a:r>
            <a:r>
              <a:rPr lang="en-US" sz="4800" dirty="0" smtClean="0">
                <a:latin typeface="Comic Sans MS"/>
              </a:rPr>
              <a:t>”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4800" dirty="0" smtClean="0">
                <a:latin typeface="Comic Sans MS"/>
              </a:rPr>
              <a:t>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B</a:t>
            </a:r>
            <a:endParaRPr lang="en-US" sz="4800" dirty="0" smtClean="0">
              <a:solidFill>
                <a:srgbClr val="000000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336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Cantor’s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33" y="1585927"/>
            <a:ext cx="7495509" cy="3648046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  </a:t>
            </a:r>
            <a:r>
              <a:rPr lang="en-US" sz="5400" dirty="0">
                <a:solidFill>
                  <a:srgbClr val="9751CB"/>
                </a:solidFill>
                <a:latin typeface="Comic Sans MS"/>
              </a:rPr>
              <a:t>strict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  pow(A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</a:p>
          <a:p>
            <a:r>
              <a:rPr lang="en-US" sz="5400" dirty="0" smtClean="0"/>
              <a:t>for every </a:t>
            </a:r>
            <a:r>
              <a:rPr lang="en-US" sz="5400" dirty="0"/>
              <a:t>set,</a:t>
            </a:r>
            <a:r>
              <a:rPr lang="en-US" sz="5400" dirty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/>
              <a:t>(</a:t>
            </a:r>
            <a:r>
              <a:rPr lang="en-US" sz="5400" dirty="0"/>
              <a:t>finite or infinite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53292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58" y="2280387"/>
            <a:ext cx="8938341" cy="3983461"/>
          </a:xfrm>
        </p:spPr>
        <p:txBody>
          <a:bodyPr/>
          <a:lstStyle/>
          <a:p>
            <a:r>
              <a:rPr lang="en-US" dirty="0" smtClean="0"/>
              <a:t>Define a subset of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>
                <a:solidFill>
                  <a:srgbClr val="000000"/>
                </a:solidFill>
              </a:rPr>
              <a:t>tha</a:t>
            </a:r>
            <a:r>
              <a:rPr lang="en-US" dirty="0" smtClean="0"/>
              <a:t>t is not in </a:t>
            </a:r>
          </a:p>
          <a:p>
            <a:r>
              <a:rPr lang="en-US" dirty="0" smtClean="0"/>
              <a:t>the range of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: namely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</a:rPr>
              <a:t>D::= {a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| 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800" dirty="0" smtClean="0">
                <a:solidFill>
                  <a:srgbClr val="0000FF"/>
                </a:solidFill>
              </a:rPr>
              <a:t> f(a)}</a:t>
            </a:r>
            <a:endParaRPr lang="en-US" dirty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Now                        since it differs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 set </a:t>
            </a:r>
            <a:r>
              <a:rPr lang="en-US" dirty="0" smtClean="0">
                <a:solidFill>
                  <a:srgbClr val="0000FF"/>
                </a:solidFill>
              </a:rPr>
              <a:t>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at element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073725"/>
              </p:ext>
            </p:extLst>
          </p:nvPr>
        </p:nvGraphicFramePr>
        <p:xfrm>
          <a:off x="1395003" y="4671389"/>
          <a:ext cx="3348376" cy="861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8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5003" y="4671389"/>
                        <a:ext cx="3348376" cy="861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2" y="2299778"/>
            <a:ext cx="8800728" cy="197571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</a:rPr>
              <a:t>D    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46" y="4171899"/>
            <a:ext cx="895738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</a:pP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Suppose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D </a:t>
            </a:r>
            <a:r>
              <a:rPr lang="en-US" sz="4800" kern="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 range(f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.  That is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  D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4800" dirty="0">
                <a:latin typeface="Comic Sans MS"/>
              </a:rPr>
              <a:t>for </a:t>
            </a:r>
            <a:r>
              <a:rPr lang="en-US" sz="4800" dirty="0" smtClean="0">
                <a:latin typeface="Comic Sans MS"/>
              </a:rPr>
              <a:t>some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34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by </a:t>
            </a:r>
            <a:r>
              <a:rPr lang="en-US" sz="4800" dirty="0" err="1" smtClean="0">
                <a:solidFill>
                  <a:srgbClr val="0000FF"/>
                </a:solidFill>
              </a:rPr>
              <a:t>def</a:t>
            </a:r>
            <a:r>
              <a:rPr lang="en-US" sz="4800" dirty="0" smtClean="0">
                <a:solidFill>
                  <a:srgbClr val="0000FF"/>
                </a:solidFill>
              </a:rPr>
              <a:t> of D,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00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00"/>
                </a:solidFill>
              </a:rPr>
              <a:t>IFF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52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IFF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64389" y="4178545"/>
            <a:ext cx="4897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  <a:cs typeface="Comic Sans MS"/>
              </a:rPr>
              <a:t>: 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  <a:cs typeface="Comic Sans MS"/>
              </a:rPr>
              <a:t>contradiction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39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92" y="1664588"/>
            <a:ext cx="7967992" cy="3954596"/>
          </a:xfrm>
        </p:spPr>
        <p:txBody>
          <a:bodyPr/>
          <a:lstStyle/>
          <a:p>
            <a:r>
              <a:rPr lang="en-US" sz="5400" dirty="0" smtClean="0">
                <a:solidFill>
                  <a:schemeClr val="tx2"/>
                </a:solidFill>
              </a:rPr>
              <a:t>So no </a:t>
            </a:r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>
                <a:solidFill>
                  <a:schemeClr val="tx2"/>
                </a:solidFill>
              </a:rPr>
              <a:t>-arrow into</a:t>
            </a:r>
            <a:r>
              <a:rPr lang="en-US" sz="5400" dirty="0" smtClean="0">
                <a:solidFill>
                  <a:srgbClr val="0000FF"/>
                </a:solidFill>
              </a:rPr>
              <a:t> D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/>
              <a:t> is not a surjection.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59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surj,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</a:t>
            </a:r>
            <a:r>
              <a:rPr lang="en-US" sz="4400" dirty="0" smtClean="0"/>
              <a:t>,   </a:t>
            </a:r>
            <a:r>
              <a:rPr lang="en-US" sz="4400" dirty="0" smtClean="0">
                <a:solidFill>
                  <a:srgbClr val="0000FF"/>
                </a:solidFill>
              </a:rPr>
              <a:t>  a 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Symbol" charset="2"/>
                <a:cs typeface="Symbol" charset="2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f(a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  <a:r>
              <a:rPr lang="en-US" sz="4400" baseline="-250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F50802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400" dirty="0" smtClean="0">
                <a:solidFill>
                  <a:srgbClr val="0000FF"/>
                </a:solidFill>
              </a:rPr>
              <a:t> f(a )</a:t>
            </a:r>
            <a:r>
              <a:rPr lang="en-US" sz="4400" dirty="0" smtClean="0"/>
              <a:t>.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surj fcn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59747" y="5532260"/>
            <a:ext cx="5171438" cy="566693"/>
            <a:chOff x="2359747" y="5532260"/>
            <a:chExt cx="5171438" cy="566693"/>
          </a:xfrm>
        </p:grpSpPr>
        <p:sp>
          <p:nvSpPr>
            <p:cNvPr id="6" name="TextBox 5"/>
            <p:cNvSpPr txBox="1"/>
            <p:nvPr/>
          </p:nvSpPr>
          <p:spPr>
            <a:xfrm>
              <a:off x="2359747" y="5555215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16922" y="5543739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064" y="5532260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64513" y="5848367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06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749" y="1565906"/>
            <a:ext cx="766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 by Cantor: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929640"/>
              </p:ext>
            </p:extLst>
          </p:nvPr>
        </p:nvGraphicFramePr>
        <p:xfrm>
          <a:off x="4249550" y="2453080"/>
          <a:ext cx="3467213" cy="109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7" name="Equation" r:id="rId5" imgW="723900" imgH="228600" progId="Equation.DSMT4">
                  <p:embed/>
                </p:oleObj>
              </mc:Choice>
              <mc:Fallback>
                <p:oleObj name="Equation" r:id="rId5" imgW="723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550" y="2453080"/>
                        <a:ext cx="3467213" cy="1094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824583"/>
              </p:ext>
            </p:extLst>
          </p:nvPr>
        </p:nvGraphicFramePr>
        <p:xfrm>
          <a:off x="809625" y="2357829"/>
          <a:ext cx="36210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8" name="Equation" r:id="rId7" imgW="825500" imgH="558800" progId="Equation.DSMT4">
                  <p:embed/>
                </p:oleObj>
              </mc:Choice>
              <mc:Fallback>
                <p:oleObj name="Equation" r:id="rId7" imgW="8255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9625" y="2357829"/>
                        <a:ext cx="3621088" cy="245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14657330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</a:t>
            </a:r>
            <a:r>
              <a:rPr lang="en-US" sz="4800" dirty="0" smtClean="0"/>
              <a:t>nfinite </a:t>
            </a:r>
            <a:r>
              <a:rPr lang="en-US" sz="4800" dirty="0"/>
              <a:t>S</a:t>
            </a:r>
            <a:r>
              <a:rPr lang="en-US" sz="4800" dirty="0" smtClean="0"/>
              <a:t>izes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50" y="1415561"/>
            <a:ext cx="8946725" cy="4198569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pPr algn="ctr"/>
            <a:r>
              <a:rPr lang="en-US" sz="5400" dirty="0" smtClean="0">
                <a:solidFill>
                  <a:srgbClr val="9933FF"/>
                </a:solidFill>
              </a:rPr>
              <a:t>Cantor’s Theorem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shows how to keep finding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bigger infinities.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8095" y="1380847"/>
            <a:ext cx="1454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933FF"/>
                </a:solidFill>
                <a:latin typeface="Comic Sans MS"/>
                <a:cs typeface="Comic Sans MS"/>
              </a:rPr>
              <a:t>NO!</a:t>
            </a:r>
            <a:endParaRPr lang="en-US" sz="5400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75741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930030"/>
              </p:ext>
            </p:extLst>
          </p:nvPr>
        </p:nvGraphicFramePr>
        <p:xfrm>
          <a:off x="3213268" y="2367101"/>
          <a:ext cx="3916363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3" name="Equation" r:id="rId5" imgW="939800" imgH="558800" progId="Equation.DSMT4">
                  <p:embed/>
                </p:oleObj>
              </mc:Choice>
              <mc:Fallback>
                <p:oleObj name="Equation" r:id="rId5" imgW="9398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268" y="2367101"/>
                        <a:ext cx="3916363" cy="232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749" y="1565906"/>
            <a:ext cx="766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 by Cantor: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489019"/>
              </p:ext>
            </p:extLst>
          </p:nvPr>
        </p:nvGraphicFramePr>
        <p:xfrm>
          <a:off x="4249550" y="2453080"/>
          <a:ext cx="3467213" cy="109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4" name="Equation" r:id="rId7" imgW="723900" imgH="228600" progId="Equation.DSMT4">
                  <p:embed/>
                </p:oleObj>
              </mc:Choice>
              <mc:Fallback>
                <p:oleObj name="Equation" r:id="rId7" imgW="723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550" y="2453080"/>
                        <a:ext cx="3467213" cy="1094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94583" y="4640426"/>
            <a:ext cx="38672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(from before)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00494"/>
              </p:ext>
            </p:extLst>
          </p:nvPr>
        </p:nvGraphicFramePr>
        <p:xfrm>
          <a:off x="809625" y="2357829"/>
          <a:ext cx="36210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5" name="Equation" r:id="rId9" imgW="825500" imgH="558800" progId="Equation.DSMT4">
                  <p:embed/>
                </p:oleObj>
              </mc:Choice>
              <mc:Fallback>
                <p:oleObj name="Equation" r:id="rId9" imgW="8255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625" y="2357829"/>
                        <a:ext cx="3621088" cy="245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2817705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405662"/>
              </p:ext>
            </p:extLst>
          </p:nvPr>
        </p:nvGraphicFramePr>
        <p:xfrm>
          <a:off x="3213268" y="2367101"/>
          <a:ext cx="3916363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5" imgW="939800" imgH="558800" progId="Equation.DSMT4">
                  <p:embed/>
                </p:oleObj>
              </mc:Choice>
              <mc:Fallback>
                <p:oleObj name="Equation" r:id="rId5" imgW="9398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268" y="2367101"/>
                        <a:ext cx="3916363" cy="232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749" y="1565906"/>
            <a:ext cx="766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 by Cantor: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197241"/>
              </p:ext>
            </p:extLst>
          </p:nvPr>
        </p:nvGraphicFramePr>
        <p:xfrm>
          <a:off x="4249550" y="2453080"/>
          <a:ext cx="3467213" cy="109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7" imgW="723900" imgH="228600" progId="Equation.DSMT4">
                  <p:embed/>
                </p:oleObj>
              </mc:Choice>
              <mc:Fallback>
                <p:oleObj name="Equation" r:id="rId7" imgW="723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550" y="2453080"/>
                        <a:ext cx="3467213" cy="1094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184522"/>
              </p:ext>
            </p:extLst>
          </p:nvPr>
        </p:nvGraphicFramePr>
        <p:xfrm>
          <a:off x="809625" y="2357829"/>
          <a:ext cx="36210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9" imgW="825500" imgH="558800" progId="Equation.DSMT4">
                  <p:embed/>
                </p:oleObj>
              </mc:Choice>
              <mc:Fallback>
                <p:oleObj name="Equation" r:id="rId9" imgW="8255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625" y="2357829"/>
                        <a:ext cx="3621088" cy="245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7"/>
          <p:cNvGrpSpPr/>
          <p:nvPr/>
        </p:nvGrpSpPr>
        <p:grpSpPr>
          <a:xfrm>
            <a:off x="1659569" y="4496823"/>
            <a:ext cx="4583889" cy="1070857"/>
            <a:chOff x="2075562" y="5654676"/>
            <a:chExt cx="3669792" cy="885952"/>
          </a:xfrm>
        </p:grpSpPr>
        <p:sp>
          <p:nvSpPr>
            <p:cNvPr id="12" name="Freeform 11"/>
            <p:cNvSpPr/>
            <p:nvPr/>
          </p:nvSpPr>
          <p:spPr>
            <a:xfrm>
              <a:off x="2075562" y="5654676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3175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10082" y="5933822"/>
              <a:ext cx="924262" cy="58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 smtClean="0">
                  <a:solidFill>
                    <a:srgbClr val="FF0000"/>
                  </a:solidFill>
                  <a:latin typeface="Comic Sans MS" pitchFamily="66" charset="0"/>
                  <a:cs typeface="Comic Sans MS"/>
                </a:rPr>
                <a:t>surj</a:t>
              </a:r>
              <a:endParaRPr lang="en-US" sz="4000" dirty="0">
                <a:solidFill>
                  <a:srgbClr val="FF0000"/>
                </a:solidFill>
                <a:latin typeface="Comic Sans MS" pitchFamily="66" charset="0"/>
                <a:cs typeface="Comic Sans MS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75068294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894219"/>
              </p:ext>
            </p:extLst>
          </p:nvPr>
        </p:nvGraphicFramePr>
        <p:xfrm>
          <a:off x="3213268" y="2367101"/>
          <a:ext cx="3916363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" name="Equation" r:id="rId5" imgW="939800" imgH="558800" progId="Equation.DSMT4">
                  <p:embed/>
                </p:oleObj>
              </mc:Choice>
              <mc:Fallback>
                <p:oleObj name="Equation" r:id="rId5" imgW="9398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268" y="2367101"/>
                        <a:ext cx="3916363" cy="232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749" y="1565906"/>
            <a:ext cx="766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 by Cantor: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660829"/>
              </p:ext>
            </p:extLst>
          </p:nvPr>
        </p:nvGraphicFramePr>
        <p:xfrm>
          <a:off x="4249550" y="2453080"/>
          <a:ext cx="3467213" cy="109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9" name="Equation" r:id="rId7" imgW="723900" imgH="228600" progId="Equation.DSMT4">
                  <p:embed/>
                </p:oleObj>
              </mc:Choice>
              <mc:Fallback>
                <p:oleObj name="Equation" r:id="rId7" imgW="723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550" y="2453080"/>
                        <a:ext cx="3467213" cy="1094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922018"/>
              </p:ext>
            </p:extLst>
          </p:nvPr>
        </p:nvGraphicFramePr>
        <p:xfrm>
          <a:off x="809625" y="2357829"/>
          <a:ext cx="36210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0" name="Equation" r:id="rId9" imgW="825500" imgH="558800" progId="Equation.DSMT4">
                  <p:embed/>
                </p:oleObj>
              </mc:Choice>
              <mc:Fallback>
                <p:oleObj name="Equation" r:id="rId9" imgW="8255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625" y="2357829"/>
                        <a:ext cx="3621088" cy="245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7"/>
          <p:cNvGrpSpPr/>
          <p:nvPr/>
        </p:nvGrpSpPr>
        <p:grpSpPr>
          <a:xfrm>
            <a:off x="1659569" y="4496823"/>
            <a:ext cx="4583889" cy="1070857"/>
            <a:chOff x="2075562" y="5654676"/>
            <a:chExt cx="3669792" cy="885952"/>
          </a:xfrm>
        </p:grpSpPr>
        <p:sp>
          <p:nvSpPr>
            <p:cNvPr id="12" name="Freeform 11"/>
            <p:cNvSpPr/>
            <p:nvPr/>
          </p:nvSpPr>
          <p:spPr>
            <a:xfrm>
              <a:off x="2075562" y="5654676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3175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10082" y="5933822"/>
              <a:ext cx="924262" cy="58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 smtClean="0">
                  <a:solidFill>
                    <a:srgbClr val="FF0000"/>
                  </a:solidFill>
                  <a:latin typeface="Comic Sans MS" pitchFamily="66" charset="0"/>
                  <a:cs typeface="Comic Sans MS"/>
                </a:rPr>
                <a:t>surj</a:t>
              </a:r>
              <a:endParaRPr lang="en-US" sz="4000" dirty="0">
                <a:solidFill>
                  <a:srgbClr val="FF0000"/>
                </a:solidFill>
                <a:latin typeface="Comic Sans MS" pitchFamily="66" charset="0"/>
                <a:cs typeface="Comic Sans MS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59792" y="5677051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3860773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375515"/>
              </p:ext>
            </p:extLst>
          </p:nvPr>
        </p:nvGraphicFramePr>
        <p:xfrm>
          <a:off x="799971" y="2391486"/>
          <a:ext cx="3620676" cy="2061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7" name="Equation" r:id="rId5" imgW="825500" imgH="469900" progId="Equation.3">
                  <p:embed/>
                </p:oleObj>
              </mc:Choice>
              <mc:Fallback>
                <p:oleObj name="Equation" r:id="rId5" imgW="8255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9971" y="2391486"/>
                        <a:ext cx="3620676" cy="2061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396964"/>
              </p:ext>
            </p:extLst>
          </p:nvPr>
        </p:nvGraphicFramePr>
        <p:xfrm>
          <a:off x="3094038" y="2441575"/>
          <a:ext cx="4022725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8" name="Equation" r:id="rId7" imgW="965200" imgH="495300" progId="Equation.3">
                  <p:embed/>
                </p:oleObj>
              </mc:Choice>
              <mc:Fallback>
                <p:oleObj name="Equation" r:id="rId7" imgW="965200" imgH="495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2441575"/>
                        <a:ext cx="4022725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7"/>
          <p:cNvGrpSpPr/>
          <p:nvPr/>
        </p:nvGrpSpPr>
        <p:grpSpPr>
          <a:xfrm>
            <a:off x="1229893" y="3417888"/>
            <a:ext cx="4583889" cy="1070857"/>
            <a:chOff x="2075562" y="5654676"/>
            <a:chExt cx="3669792" cy="885952"/>
          </a:xfrm>
        </p:grpSpPr>
        <p:sp>
          <p:nvSpPr>
            <p:cNvPr id="29" name="Freeform 28"/>
            <p:cNvSpPr/>
            <p:nvPr/>
          </p:nvSpPr>
          <p:spPr>
            <a:xfrm>
              <a:off x="2075562" y="5654676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3175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10082" y="5933822"/>
              <a:ext cx="7086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  <a:latin typeface="Comic Sans MS" pitchFamily="66" charset="0"/>
                  <a:cs typeface="Comic Sans MS"/>
                </a:rPr>
                <a:t>bij</a:t>
              </a:r>
              <a:endParaRPr lang="en-US" sz="3200" dirty="0">
                <a:solidFill>
                  <a:srgbClr val="FF0000"/>
                </a:solidFill>
                <a:latin typeface="Comic Sans MS" pitchFamily="66" charset="0"/>
                <a:cs typeface="Comic Sans M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749" y="1565906"/>
            <a:ext cx="766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 by Cantor: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716808"/>
              </p:ext>
            </p:extLst>
          </p:nvPr>
        </p:nvGraphicFramePr>
        <p:xfrm>
          <a:off x="4249550" y="2453080"/>
          <a:ext cx="3467213" cy="109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9" name="Equation" r:id="rId9" imgW="723900" imgH="228600" progId="Equation.DSMT4">
                  <p:embed/>
                </p:oleObj>
              </mc:Choice>
              <mc:Fallback>
                <p:oleObj name="Equation" r:id="rId9" imgW="7239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550" y="2453080"/>
                        <a:ext cx="3467213" cy="1094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50243" y="4741326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813323" cy="980204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C</a:t>
            </a:r>
            <a:r>
              <a:rPr lang="en-US" sz="4000" dirty="0" smtClean="0"/>
              <a:t>ountable 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32" y="1435609"/>
            <a:ext cx="8465112" cy="157961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9751CB"/>
                </a:solidFill>
              </a:rPr>
              <a:t>countable</a:t>
            </a:r>
            <a:r>
              <a:rPr lang="en-US" sz="4800" dirty="0" smtClean="0"/>
              <a:t> iff can list it:</a:t>
            </a:r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1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,…. </a:t>
            </a: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295" y="4104961"/>
            <a:ext cx="835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Claim:      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  <a:r>
              <a:rPr lang="en-US" sz="4800" dirty="0">
                <a:latin typeface="Comic Sans MS"/>
                <a:cs typeface="Comic Sans MS"/>
              </a:rPr>
              <a:t>:= </a:t>
            </a:r>
            <a:r>
              <a:rPr lang="en-US" sz="4800" dirty="0" smtClean="0"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50802"/>
                </a:solidFill>
                <a:latin typeface="Comic Sans MS"/>
                <a:cs typeface="Comic Sans MS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-bit strings</a:t>
            </a:r>
            <a:r>
              <a:rPr lang="en-US" sz="4800" dirty="0">
                <a:latin typeface="Comic Sans MS"/>
                <a:cs typeface="Comic Sans MS"/>
              </a:rPr>
              <a:t>}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uncountable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01765"/>
              </p:ext>
            </p:extLst>
          </p:nvPr>
        </p:nvGraphicFramePr>
        <p:xfrm>
          <a:off x="2212911" y="3806649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2" name="Equation" r:id="rId5" imgW="457200" imgH="393700" progId="Equation.DSMT4">
                  <p:embed/>
                </p:oleObj>
              </mc:Choice>
              <mc:Fallback>
                <p:oleObj name="Equation" r:id="rId5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2911" y="3806649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4244" y="2230193"/>
            <a:ext cx="8916014" cy="1880197"/>
            <a:chOff x="154244" y="2230193"/>
            <a:chExt cx="8916014" cy="1880197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3560008"/>
                </p:ext>
              </p:extLst>
            </p:nvPr>
          </p:nvGraphicFramePr>
          <p:xfrm>
            <a:off x="591477" y="2811815"/>
            <a:ext cx="1465263" cy="1298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73" name="Equation" r:id="rId7" imgW="444500" imgH="393700" progId="Equation.DSMT4">
                    <p:embed/>
                  </p:oleObj>
                </mc:Choice>
                <mc:Fallback>
                  <p:oleObj name="Equation" r:id="rId7" imgW="4445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1477" y="2811815"/>
                          <a:ext cx="1465263" cy="1298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54244" y="2230193"/>
              <a:ext cx="8916014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              </a:t>
              </a:r>
              <a:r>
                <a:rPr lang="en-US" sz="4400" dirty="0" smtClean="0">
                  <a:latin typeface="Comic Sans MS"/>
                  <a:cs typeface="Comic Sans MS"/>
                </a:rPr>
                <a:t>         example:</a:t>
              </a:r>
            </a:p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       ::= {</a:t>
              </a:r>
              <a:r>
                <a:rPr lang="en-US" sz="44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finite</a:t>
              </a:r>
              <a:r>
                <a:rPr lang="en-US" sz="4400" dirty="0" smtClean="0">
                  <a:latin typeface="Comic Sans MS"/>
                  <a:cs typeface="Comic Sans MS"/>
                </a:rPr>
                <a:t> bit strings}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42404935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91035"/>
              </p:ext>
            </p:extLst>
          </p:nvPr>
        </p:nvGraphicFramePr>
        <p:xfrm>
          <a:off x="2652406" y="1005045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1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1005045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00760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8078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89134"/>
              </p:ext>
            </p:extLst>
          </p:nvPr>
        </p:nvGraphicFramePr>
        <p:xfrm>
          <a:off x="2652406" y="988657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7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88657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01404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9555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2548185" cy="905887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37940"/>
              </p:ext>
            </p:extLst>
          </p:nvPr>
        </p:nvGraphicFramePr>
        <p:xfrm>
          <a:off x="2652406" y="996851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1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96851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3558" y="2684841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5ECA"/>
                </a:solidFill>
              </a:rPr>
              <a:t>⋯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459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5 -0.073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3594 -0.1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6024 -0.2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842 -0.3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5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10209 -0.367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164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" grpId="0" animBg="1"/>
      <p:bldP spid="7" grpId="0" animBg="1"/>
      <p:bldP spid="11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646" y="3842773"/>
            <a:ext cx="7595418" cy="216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       cannot be listed:</a:t>
            </a:r>
          </a:p>
          <a:p>
            <a:r>
              <a:rPr lang="en-US" sz="4400" dirty="0" smtClean="0">
                <a:latin typeface="Comic Sans MS" pitchFamily="66" charset="0"/>
              </a:rPr>
              <a:t>        this</a:t>
            </a:r>
            <a:r>
              <a:rPr lang="en-US" sz="4400" dirty="0" smtClean="0">
                <a:solidFill>
                  <a:srgbClr val="E45ECA"/>
                </a:solidFill>
                <a:latin typeface="Comic Sans MS" pitchFamily="66" charset="0"/>
              </a:rPr>
              <a:t> diagonal sequence</a:t>
            </a:r>
          </a:p>
          <a:p>
            <a:r>
              <a:rPr lang="en-US" sz="4400" dirty="0" smtClean="0">
                <a:latin typeface="Comic Sans MS" pitchFamily="66" charset="0"/>
              </a:rPr>
              <a:t>        will be missing…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718" y="3148139"/>
            <a:ext cx="7226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…differs from every row!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2548185" cy="905887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721992"/>
              </p:ext>
            </p:extLst>
          </p:nvPr>
        </p:nvGraphicFramePr>
        <p:xfrm>
          <a:off x="2652406" y="996851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96851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3558" y="2684841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5ECA"/>
                </a:solidFill>
              </a:rPr>
              <a:t>⋯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750240"/>
              </p:ext>
            </p:extLst>
          </p:nvPr>
        </p:nvGraphicFramePr>
        <p:xfrm>
          <a:off x="1557469" y="3569037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Equation" r:id="rId6" imgW="457200" imgH="393700" progId="Equation.DSMT4">
                  <p:embed/>
                </p:oleObj>
              </mc:Choice>
              <mc:Fallback>
                <p:oleObj name="Equation" r:id="rId6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469" y="3569037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04947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5 -0.073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3594 -0.1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6024 -0.2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842 -0.3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5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10209 -0.367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164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  <p:bldP spid="6" grpId="0" animBg="1"/>
      <p:bldP spid="7" grpId="0" animBg="1"/>
      <p:bldP spid="11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413784"/>
            <a:ext cx="8634219" cy="4959248"/>
          </a:xfrm>
        </p:spPr>
        <p:txBody>
          <a:bodyPr/>
          <a:lstStyle/>
          <a:p>
            <a:r>
              <a:rPr lang="en-US" sz="4400" dirty="0" smtClean="0"/>
              <a:t>So                          differs from every row.  That is,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>
                <a:solidFill>
                  <a:srgbClr val="FF0000"/>
                </a:solidFill>
              </a:rPr>
              <a:t>contradicting</a:t>
            </a:r>
            <a:r>
              <a:rPr lang="en-US" sz="4400" dirty="0" smtClean="0"/>
              <a:t> the claim that</a:t>
            </a:r>
          </a:p>
          <a:p>
            <a:r>
              <a:rPr lang="en-US" sz="4400" dirty="0" smtClean="0"/>
              <a:t>every               appears as a row.     </a:t>
            </a:r>
            <a:r>
              <a:rPr lang="en-US" dirty="0" smtClean="0"/>
              <a:t> </a:t>
            </a:r>
            <a:endParaRPr lang="en-US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42442"/>
              </p:ext>
            </p:extLst>
          </p:nvPr>
        </p:nvGraphicFramePr>
        <p:xfrm>
          <a:off x="788448" y="2857056"/>
          <a:ext cx="6633395" cy="151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8" name="Equation" r:id="rId3" imgW="1727200" imgH="393700" progId="Equation.DSMT4">
                  <p:embed/>
                </p:oleObj>
              </mc:Choice>
              <mc:Fallback>
                <p:oleObj name="Equation" r:id="rId3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448" y="2857056"/>
                        <a:ext cx="6633395" cy="151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33867"/>
              </p:ext>
            </p:extLst>
          </p:nvPr>
        </p:nvGraphicFramePr>
        <p:xfrm>
          <a:off x="1121746" y="1497012"/>
          <a:ext cx="4052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9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746" y="1497012"/>
                        <a:ext cx="40528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92452"/>
              </p:ext>
            </p:extLst>
          </p:nvPr>
        </p:nvGraphicFramePr>
        <p:xfrm>
          <a:off x="1952118" y="4954212"/>
          <a:ext cx="2585279" cy="1457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0" name="Equation" r:id="rId7" imgW="698500" imgH="393700" progId="Equation.DSMT4">
                  <p:embed/>
                </p:oleObj>
              </mc:Choice>
              <mc:Fallback>
                <p:oleObj name="Equation" r:id="rId7" imgW="698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118" y="4954212"/>
                        <a:ext cx="2585279" cy="1457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6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72061"/>
              </p:ext>
            </p:extLst>
          </p:nvPr>
        </p:nvGraphicFramePr>
        <p:xfrm>
          <a:off x="2073626" y="193295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2" name="Equation" r:id="rId4" imgW="457200" imgH="393700" progId="Equation.DSMT4">
                  <p:embed/>
                </p:oleObj>
              </mc:Choice>
              <mc:Fallback>
                <p:oleObj name="Equation" r:id="rId4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3626" y="193295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680801"/>
              </p:ext>
            </p:extLst>
          </p:nvPr>
        </p:nvGraphicFramePr>
        <p:xfrm>
          <a:off x="189297" y="4349751"/>
          <a:ext cx="8795963" cy="132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3" name="Equation" r:id="rId6" imgW="2692400" imgH="406400" progId="Equation.3">
                  <p:embed/>
                </p:oleObj>
              </mc:Choice>
              <mc:Fallback>
                <p:oleObj name="Equation" r:id="rId6" imgW="26924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9297" y="4349751"/>
                        <a:ext cx="8795963" cy="1327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981762" y="3626814"/>
            <a:ext cx="2524852" cy="85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(easy)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92251"/>
              </p:ext>
            </p:extLst>
          </p:nvPr>
        </p:nvGraphicFramePr>
        <p:xfrm>
          <a:off x="2367217" y="3298042"/>
          <a:ext cx="299561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4" name="Equation" r:id="rId8" imgW="914400" imgH="393700" progId="Equation.DSMT4">
                  <p:embed/>
                </p:oleObj>
              </mc:Choice>
              <mc:Fallback>
                <p:oleObj name="Equation" r:id="rId8" imgW="914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7217" y="3298042"/>
                        <a:ext cx="2995613" cy="129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416" y="1396848"/>
            <a:ext cx="3774305" cy="1066590"/>
          </a:xfrm>
        </p:spPr>
        <p:txBody>
          <a:bodyPr/>
          <a:lstStyle/>
          <a:p>
            <a:r>
              <a:rPr lang="en-US" dirty="0" smtClean="0"/>
              <a:t>…proving that 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57952"/>
              </p:ext>
            </p:extLst>
          </p:nvPr>
        </p:nvGraphicFramePr>
        <p:xfrm>
          <a:off x="1812247" y="1910843"/>
          <a:ext cx="4826429" cy="1583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5" name="Equation" r:id="rId10" imgW="1473200" imgH="482600" progId="Equation.3">
                  <p:embed/>
                </p:oleObj>
              </mc:Choice>
              <mc:Fallback>
                <p:oleObj name="Equation" r:id="rId10" imgW="1473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12247" y="1910843"/>
                        <a:ext cx="4826429" cy="1583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85576" y="3602852"/>
            <a:ext cx="1258210" cy="78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also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12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uild="p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6|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5.4|4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12.7|1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1.3|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1.3|9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18.4|37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3.5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5159</TotalTime>
  <Words>839</Words>
  <Application>Microsoft Macintosh PowerPoint</Application>
  <PresentationFormat>On-screen Show (4:3)</PresentationFormat>
  <Paragraphs>294</Paragraphs>
  <Slides>23</Slides>
  <Notes>16</Notes>
  <HiddenSlides>3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1_Custom Design</vt:lpstr>
      <vt:lpstr>2_Custom Design</vt:lpstr>
      <vt:lpstr>Equation</vt:lpstr>
      <vt:lpstr>PowerPoint Presentation</vt:lpstr>
      <vt:lpstr>Infinite Sizes</vt:lpstr>
      <vt:lpstr> Countable Sets</vt:lpstr>
      <vt:lpstr>Diagonal Arguments</vt:lpstr>
      <vt:lpstr>Diagonal Arguments</vt:lpstr>
      <vt:lpstr>Diagonal Arguments</vt:lpstr>
      <vt:lpstr>Diagonal Arguments</vt:lpstr>
      <vt:lpstr>Diagonal Arguments</vt:lpstr>
      <vt:lpstr>is uncountable</vt:lpstr>
      <vt:lpstr>Strictly Smaller</vt:lpstr>
      <vt:lpstr>Cantor’s Theorem</vt:lpstr>
      <vt:lpstr>A strict Pow(A)</vt:lpstr>
      <vt:lpstr>A strict Pow(A)</vt:lpstr>
      <vt:lpstr>A strict Pow(A)</vt:lpstr>
      <vt:lpstr>A strict Pow(A)</vt:lpstr>
      <vt:lpstr>A strict Pow(A)</vt:lpstr>
      <vt:lpstr>A strict Pow(A)</vt:lpstr>
      <vt:lpstr>A strict Pow(A)</vt:lpstr>
      <vt:lpstr> {0,1}ω is uncountable</vt:lpstr>
      <vt:lpstr> {0,1}ω is uncountable</vt:lpstr>
      <vt:lpstr> {0,1}ω is uncountable</vt:lpstr>
      <vt:lpstr> {0,1}ω is uncountable</vt:lpstr>
      <vt:lpstr> {0,1}ω is uncountable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457</cp:revision>
  <cp:lastPrinted>2013-03-01T06:06:07Z</cp:lastPrinted>
  <dcterms:created xsi:type="dcterms:W3CDTF">2011-02-18T03:43:54Z</dcterms:created>
  <dcterms:modified xsi:type="dcterms:W3CDTF">2013-03-01T06:06:12Z</dcterms:modified>
</cp:coreProperties>
</file>