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392" r:id="rId2"/>
    <p:sldId id="393" r:id="rId3"/>
    <p:sldId id="394" r:id="rId4"/>
    <p:sldId id="404" r:id="rId5"/>
    <p:sldId id="429" r:id="rId6"/>
    <p:sldId id="431" r:id="rId7"/>
    <p:sldId id="430" r:id="rId8"/>
    <p:sldId id="421" r:id="rId9"/>
    <p:sldId id="422" r:id="rId10"/>
    <p:sldId id="423" r:id="rId11"/>
    <p:sldId id="424" r:id="rId12"/>
    <p:sldId id="405" r:id="rId13"/>
    <p:sldId id="406" r:id="rId14"/>
    <p:sldId id="432" r:id="rId15"/>
    <p:sldId id="407" r:id="rId16"/>
    <p:sldId id="411" r:id="rId17"/>
    <p:sldId id="412" r:id="rId18"/>
    <p:sldId id="434" r:id="rId19"/>
    <p:sldId id="395" r:id="rId20"/>
    <p:sldId id="399" r:id="rId21"/>
    <p:sldId id="396" r:id="rId22"/>
    <p:sldId id="397" r:id="rId23"/>
    <p:sldId id="398" r:id="rId24"/>
    <p:sldId id="425" r:id="rId25"/>
    <p:sldId id="400" r:id="rId26"/>
    <p:sldId id="401" r:id="rId27"/>
    <p:sldId id="403" r:id="rId28"/>
    <p:sldId id="414" r:id="rId29"/>
    <p:sldId id="415" r:id="rId30"/>
    <p:sldId id="416" r:id="rId31"/>
    <p:sldId id="417" r:id="rId32"/>
    <p:sldId id="418" r:id="rId33"/>
    <p:sldId id="420" r:id="rId34"/>
    <p:sldId id="426" r:id="rId35"/>
    <p:sldId id="427" r:id="rId36"/>
    <p:sldId id="428" r:id="rId37"/>
  </p:sldIdLst>
  <p:sldSz cx="9144000" cy="6858000" type="screen4x3"/>
  <p:notesSz cx="9601200" cy="7315200"/>
  <p:custDataLst>
    <p:tags r:id="rId4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7D10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1216" y="-200"/>
      </p:cViewPr>
      <p:guideLst>
        <p:guide orient="horz" pos="2168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4864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DD2FB-05E6-4D8F-A577-F6AF03D672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46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38613" y="6570994"/>
            <a:ext cx="1197877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March 14</a:t>
            </a:r>
            <a:r>
              <a:rPr lang="en-US" sz="1100" dirty="0" smtClean="0">
                <a:latin typeface="Comic Sans MS" pitchFamily="66" charset="0"/>
              </a:rPr>
              <a:t>, 2015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463720"/>
            <a:ext cx="8297863" cy="385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8800" dirty="0" smtClean="0">
                <a:latin typeface="Comic Sans MS"/>
                <a:cs typeface="Comic Sans MS"/>
              </a:rPr>
              <a:t>Being a 6.042 Team Coach</a:t>
            </a:r>
            <a:endParaRPr lang="en-US" sz="8800" dirty="0">
              <a:latin typeface="Comic Sans MS"/>
              <a:cs typeface="Comic Sans MS"/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doing so well they could be an LA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8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23300" cy="3606800"/>
          </a:xfrm>
        </p:spPr>
        <p:txBody>
          <a:bodyPr/>
          <a:lstStyle/>
          <a:p>
            <a:r>
              <a:rPr lang="en-US" sz="4800" dirty="0" smtClean="0"/>
              <a:t>Report your observations in staff meeting and get advice on managing.</a:t>
            </a:r>
          </a:p>
          <a:p>
            <a:r>
              <a:rPr lang="en-US" sz="4800" dirty="0" smtClean="0"/>
              <a:t>Notify instructors if urgent.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2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585200" cy="4038600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8000"/>
                </a:solidFill>
              </a:rPr>
              <a:t>good answer</a:t>
            </a:r>
            <a:r>
              <a:rPr lang="en-US" sz="4800" dirty="0" smtClean="0"/>
              <a:t> is one that a student from another team who wanted the solution could </a:t>
            </a:r>
            <a:r>
              <a:rPr lang="en-US" sz="4800" dirty="0" smtClean="0">
                <a:solidFill>
                  <a:srgbClr val="0000E5"/>
                </a:solidFill>
              </a:rPr>
              <a:t>look at the board and say “of course.”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405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3" y="1282700"/>
            <a:ext cx="8447087" cy="5384800"/>
          </a:xfrm>
        </p:spPr>
        <p:txBody>
          <a:bodyPr/>
          <a:lstStyle/>
          <a:p>
            <a:r>
              <a:rPr lang="en-US" sz="4800" dirty="0" smtClean="0"/>
              <a:t>Every team member should</a:t>
            </a:r>
          </a:p>
          <a:p>
            <a:pPr algn="ctr"/>
            <a:r>
              <a:rPr lang="en-US" sz="4800" dirty="0" smtClean="0">
                <a:solidFill>
                  <a:srgbClr val="BB0FAB"/>
                </a:solidFill>
              </a:rPr>
              <a:t>individually</a:t>
            </a:r>
          </a:p>
          <a:p>
            <a:r>
              <a:rPr lang="en-US" sz="4800" dirty="0" smtClean="0"/>
              <a:t>confirm readiness to defend </a:t>
            </a:r>
          </a:p>
          <a:p>
            <a:r>
              <a:rPr lang="en-US" sz="4800" dirty="0" smtClean="0"/>
              <a:t>solution by explicit</a:t>
            </a:r>
          </a:p>
          <a:p>
            <a:pPr algn="ctr"/>
            <a:r>
              <a:rPr lang="en-US" sz="4800" dirty="0" smtClean="0"/>
              <a:t>“</a:t>
            </a:r>
            <a:r>
              <a:rPr lang="en-US" sz="4800" dirty="0" smtClean="0">
                <a:solidFill>
                  <a:srgbClr val="006600"/>
                </a:solidFill>
              </a:rPr>
              <a:t>OK</a:t>
            </a:r>
            <a:r>
              <a:rPr lang="en-US" sz="4800" dirty="0" smtClean="0"/>
              <a:t>” or </a:t>
            </a:r>
            <a:r>
              <a:rPr lang="en-US" sz="4800" dirty="0" smtClean="0">
                <a:solidFill>
                  <a:srgbClr val="006600"/>
                </a:solidFill>
              </a:rPr>
              <a:t>thumbs up</a:t>
            </a:r>
            <a:endParaRPr lang="en-US" sz="4800" dirty="0">
              <a:solidFill>
                <a:srgbClr val="0066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0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1333500"/>
            <a:ext cx="8242299" cy="4521200"/>
          </a:xfrm>
        </p:spPr>
        <p:txBody>
          <a:bodyPr/>
          <a:lstStyle/>
          <a:p>
            <a:r>
              <a:rPr lang="en-US" sz="4800" dirty="0" smtClean="0"/>
              <a:t>Team indicates when done</a:t>
            </a:r>
          </a:p>
          <a:p>
            <a:r>
              <a:rPr lang="en-US" sz="4800" dirty="0" smtClean="0"/>
              <a:t>by </a:t>
            </a:r>
            <a:r>
              <a:rPr lang="en-US" sz="4800" dirty="0" err="1">
                <a:solidFill>
                  <a:srgbClr val="0B7D10"/>
                </a:solidFill>
              </a:rPr>
              <a:t>c</a:t>
            </a:r>
            <a:r>
              <a:rPr lang="en-US" sz="4800" dirty="0" err="1" smtClean="0">
                <a:solidFill>
                  <a:srgbClr val="0B7D10"/>
                </a:solidFill>
              </a:rPr>
              <a:t>heckmarking</a:t>
            </a:r>
            <a:r>
              <a:rPr lang="en-US" sz="4800" dirty="0" smtClean="0"/>
              <a:t> the soln.</a:t>
            </a:r>
          </a:p>
          <a:p>
            <a:r>
              <a:rPr lang="en-US" sz="4800" dirty="0" smtClean="0"/>
              <a:t>Then coach says what’s unclear or wrong.</a:t>
            </a:r>
          </a:p>
          <a:p>
            <a:r>
              <a:rPr lang="en-US" sz="4800" dirty="0" smtClean="0">
                <a:solidFill>
                  <a:srgbClr val="0000E5"/>
                </a:solidFill>
              </a:rPr>
              <a:t>Let the team figure out fix.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5181600"/>
          </a:xfrm>
        </p:spPr>
        <p:txBody>
          <a:bodyPr/>
          <a:lstStyle/>
          <a:p>
            <a:r>
              <a:rPr lang="en-US" sz="4800" dirty="0" smtClean="0"/>
              <a:t>If </a:t>
            </a:r>
            <a:r>
              <a:rPr lang="en-US" sz="4800" dirty="0" err="1" smtClean="0"/>
              <a:t>checkmarked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6600"/>
                </a:solidFill>
              </a:rPr>
              <a:t>solution OK</a:t>
            </a:r>
            <a:r>
              <a:rPr lang="en-US" sz="4800" dirty="0" smtClean="0"/>
              <a:t>, then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ask if everyone is ready</a:t>
            </a:r>
            <a:r>
              <a:rPr lang="en-US" sz="4800" dirty="0" smtClean="0"/>
              <a:t> to be called upon to explain every part.</a:t>
            </a:r>
          </a:p>
          <a:p>
            <a:r>
              <a:rPr lang="en-US" sz="4800" dirty="0" smtClean="0"/>
              <a:t>(Warn them you plan to call on the most worried looking </a:t>
            </a:r>
            <a:r>
              <a:rPr lang="en-US" sz="4800" b="1" dirty="0" smtClean="0">
                <a:solidFill>
                  <a:srgbClr val="0000FF"/>
                </a:solidFill>
                <a:sym typeface="Wingdings"/>
              </a:rPr>
              <a:t></a:t>
            </a:r>
            <a:r>
              <a:rPr lang="en-US" sz="4800" dirty="0" smtClean="0"/>
              <a:t>)</a:t>
            </a:r>
            <a:endParaRPr lang="en-US" sz="4800" dirty="0">
              <a:solidFill>
                <a:srgbClr val="0000E5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5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1295400"/>
            <a:ext cx="83439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6000" dirty="0" smtClean="0"/>
              <a:t>If anyone doubtful,</a:t>
            </a:r>
          </a:p>
          <a:p>
            <a:pPr algn="ctr">
              <a:lnSpc>
                <a:spcPct val="90000"/>
              </a:lnSpc>
            </a:pPr>
            <a:r>
              <a:rPr lang="en-US" sz="6000" dirty="0" smtClean="0">
                <a:solidFill>
                  <a:srgbClr val="FF0000"/>
                </a:solidFill>
              </a:rPr>
              <a:t>delete checkmark</a:t>
            </a:r>
          </a:p>
          <a:p>
            <a:r>
              <a:rPr lang="en-US" sz="6000" dirty="0" smtClean="0"/>
              <a:t>Let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team</a:t>
            </a:r>
            <a:r>
              <a:rPr lang="en-US" sz="6000" dirty="0" smtClean="0"/>
              <a:t> (not you) resolve doubts</a:t>
            </a:r>
          </a:p>
          <a:p>
            <a:r>
              <a:rPr lang="en-US" sz="6000" dirty="0" smtClean="0"/>
              <a:t>&amp; </a:t>
            </a:r>
            <a:r>
              <a:rPr lang="en-US" sz="6000" dirty="0" smtClean="0">
                <a:solidFill>
                  <a:srgbClr val="006600"/>
                </a:solidFill>
              </a:rPr>
              <a:t>restore checkmark</a:t>
            </a:r>
            <a:endParaRPr lang="en-US" sz="6000" dirty="0">
              <a:solidFill>
                <a:srgbClr val="0066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3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902700" cy="4813300"/>
          </a:xfrm>
        </p:spPr>
        <p:txBody>
          <a:bodyPr/>
          <a:lstStyle/>
          <a:p>
            <a:r>
              <a:rPr lang="en-US" sz="4800" dirty="0" smtClean="0"/>
              <a:t>If all are ready you can</a:t>
            </a:r>
          </a:p>
          <a:p>
            <a:r>
              <a:rPr lang="en-US" sz="4800" dirty="0" smtClean="0">
                <a:solidFill>
                  <a:srgbClr val="0000FF"/>
                </a:solidFill>
              </a:rPr>
              <a:t>call on someone</a:t>
            </a:r>
            <a:r>
              <a:rPr lang="en-US" sz="4800" dirty="0"/>
              <a:t>—</a:t>
            </a:r>
            <a:r>
              <a:rPr lang="en-US" sz="4800" dirty="0" smtClean="0">
                <a:solidFill>
                  <a:srgbClr val="BB0FAB"/>
                </a:solidFill>
              </a:rPr>
              <a:t>not </a:t>
            </a:r>
            <a:r>
              <a:rPr lang="en-US" sz="4800" dirty="0">
                <a:solidFill>
                  <a:srgbClr val="000000"/>
                </a:solidFill>
              </a:rPr>
              <a:t>a </a:t>
            </a:r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00"/>
                </a:solidFill>
              </a:rPr>
              <a:t>volunteer</a:t>
            </a:r>
            <a:r>
              <a:rPr lang="en-US" sz="4800" dirty="0" smtClean="0"/>
              <a:t>—</a:t>
            </a:r>
            <a:r>
              <a:rPr lang="en-US" sz="4800" dirty="0" smtClean="0">
                <a:solidFill>
                  <a:srgbClr val="0000FF"/>
                </a:solidFill>
              </a:rPr>
              <a:t>to explain</a:t>
            </a:r>
            <a:r>
              <a:rPr lang="en-US" sz="4800" dirty="0" smtClean="0">
                <a:solidFill>
                  <a:srgbClr val="000099"/>
                </a:solidFill>
              </a:rPr>
              <a:t> </a:t>
            </a:r>
            <a:r>
              <a:rPr lang="en-US" sz="4800" dirty="0" smtClean="0"/>
              <a:t>some</a:t>
            </a:r>
            <a:endParaRPr lang="en-US" sz="4800" dirty="0" smtClean="0">
              <a:solidFill>
                <a:srgbClr val="000000"/>
              </a:solidFill>
            </a:endParaRPr>
          </a:p>
          <a:p>
            <a:r>
              <a:rPr lang="en-US" sz="4800" dirty="0" smtClean="0">
                <a:solidFill>
                  <a:srgbClr val="0000FF"/>
                </a:solidFill>
              </a:rPr>
              <a:t>tricky part</a:t>
            </a:r>
            <a:r>
              <a:rPr lang="en-US" sz="4800" dirty="0" smtClean="0"/>
              <a:t> (or just </a:t>
            </a:r>
            <a:r>
              <a:rPr lang="en-US" sz="4800" dirty="0" smtClean="0">
                <a:solidFill>
                  <a:srgbClr val="0000FF"/>
                </a:solidFill>
              </a:rPr>
              <a:t>identify </a:t>
            </a:r>
            <a:r>
              <a:rPr lang="en-US" sz="4800" dirty="0" smtClean="0"/>
              <a:t>the trickiest part)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409700"/>
            <a:ext cx="8724900" cy="3111500"/>
          </a:xfrm>
        </p:spPr>
        <p:txBody>
          <a:bodyPr/>
          <a:lstStyle/>
          <a:p>
            <a:r>
              <a:rPr lang="en-US" sz="4800" dirty="0" smtClean="0"/>
              <a:t>If all are ready you can</a:t>
            </a:r>
          </a:p>
          <a:p>
            <a:r>
              <a:rPr lang="en-US" sz="4800" dirty="0" smtClean="0"/>
              <a:t>call on someone </a:t>
            </a:r>
            <a:r>
              <a:rPr lang="en-US" sz="4800" dirty="0">
                <a:solidFill>
                  <a:srgbClr val="000000"/>
                </a:solidFill>
              </a:rPr>
              <a:t>or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just move </a:t>
            </a:r>
          </a:p>
          <a:p>
            <a:r>
              <a:rPr lang="en-US" sz="4800" dirty="0">
                <a:solidFill>
                  <a:srgbClr val="008000"/>
                </a:solidFill>
              </a:rPr>
              <a:t>on if you believe </a:t>
            </a:r>
            <a:r>
              <a:rPr lang="en-US" sz="4800" dirty="0" smtClean="0">
                <a:solidFill>
                  <a:srgbClr val="008000"/>
                </a:solidFill>
              </a:rPr>
              <a:t>them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Solutions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2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Coaching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74800"/>
            <a:ext cx="8470899" cy="49022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Answer a question with a question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“</a:t>
            </a:r>
            <a:r>
              <a:rPr lang="en-US" dirty="0" smtClean="0">
                <a:solidFill>
                  <a:srgbClr val="0000FF"/>
                </a:solidFill>
              </a:rPr>
              <a:t>Did you ask your teammates?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rgbClr val="BB0FAB"/>
                </a:solidFill>
              </a:rPr>
              <a:t>Watch out</a:t>
            </a:r>
            <a:r>
              <a:rPr lang="en-US" dirty="0" smtClean="0"/>
              <a:t>: students say “yes” when they mean they asked someone, not everyone.</a:t>
            </a:r>
          </a:p>
          <a:p>
            <a:r>
              <a:rPr lang="en-US" dirty="0" smtClean="0"/>
              <a:t>You can help by </a:t>
            </a:r>
            <a:r>
              <a:rPr lang="en-US" dirty="0" smtClean="0">
                <a:solidFill>
                  <a:srgbClr val="0000FF"/>
                </a:solidFill>
              </a:rPr>
              <a:t>calling the team’s attention to the student</a:t>
            </a:r>
            <a:r>
              <a:rPr lang="en-US" dirty="0" smtClean="0"/>
              <a:t> and have him ask his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00238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Learning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612900"/>
            <a:ext cx="7772400" cy="4114800"/>
          </a:xfrm>
        </p:spPr>
        <p:txBody>
          <a:bodyPr/>
          <a:lstStyle/>
          <a:p>
            <a:r>
              <a:rPr lang="en-US" sz="4800" dirty="0" smtClean="0"/>
              <a:t>The objective is to teach students t</a:t>
            </a:r>
            <a:r>
              <a:rPr lang="en-US" sz="4800" dirty="0"/>
              <a:t>o </a:t>
            </a:r>
            <a:r>
              <a:rPr lang="en-US" sz="4800" dirty="0" smtClean="0">
                <a:solidFill>
                  <a:srgbClr val="0000F1"/>
                </a:solidFill>
              </a:rPr>
              <a:t>learn from each other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These are the best students in the world.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469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Tutoring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574800"/>
            <a:ext cx="8420100" cy="410210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A little floundering is educational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4000" dirty="0" smtClean="0"/>
              <a:t> Give students time to struggle.  </a:t>
            </a:r>
          </a:p>
          <a:p>
            <a:pPr marL="0" indent="0"/>
            <a:r>
              <a:rPr lang="en-US" sz="4000" dirty="0" smtClean="0"/>
              <a:t>When they are stuck and struggle is no longer fruitful,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provide just enough guidance to get them going</a:t>
            </a:r>
            <a:r>
              <a:rPr lang="en-US" sz="4000" dirty="0" smtClean="0">
                <a:solidFill>
                  <a:srgbClr val="FF0000"/>
                </a:solidFill>
              </a:rPr>
              <a:t>--no more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363" y="1447800"/>
            <a:ext cx="8097837" cy="37592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>
                <a:solidFill>
                  <a:srgbClr val="BB0FAB"/>
                </a:solidFill>
              </a:rPr>
              <a:t>Tutoring instead of coaching.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During problem-solving, when you find yourself talking to your whole team a </a:t>
            </a:r>
            <a:r>
              <a:rPr lang="en-US" dirty="0" smtClean="0">
                <a:solidFill>
                  <a:srgbClr val="FF0000"/>
                </a:solidFill>
              </a:rPr>
              <a:t>mental alarm should go off</a:t>
            </a:r>
            <a:r>
              <a:rPr lang="en-US" dirty="0" smtClean="0"/>
              <a:t>: </a:t>
            </a:r>
          </a:p>
          <a:p>
            <a:pPr marL="0" indent="0"/>
            <a:r>
              <a:rPr lang="en-US" dirty="0" smtClean="0">
                <a:solidFill>
                  <a:srgbClr val="0000FF"/>
                </a:solidFill>
              </a:rPr>
              <a:t>“Why can’t I get a student to say what I’m saying?”</a:t>
            </a:r>
          </a:p>
          <a:p>
            <a:pPr marL="0" indent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2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09700"/>
            <a:ext cx="8377237" cy="5092700"/>
          </a:xfrm>
        </p:spPr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>
                <a:solidFill>
                  <a:srgbClr val="BB0FAB"/>
                </a:solidFill>
              </a:rPr>
              <a:t>Talking to one student</a:t>
            </a:r>
          </a:p>
          <a:p>
            <a:pPr marL="0" indent="0"/>
            <a:r>
              <a:rPr lang="en-US" dirty="0">
                <a:solidFill>
                  <a:srgbClr val="BB0FAB"/>
                </a:solidFill>
              </a:rPr>
              <a:t> </a:t>
            </a:r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dirty="0" smtClean="0"/>
              <a:t> The student should be getting answers from his teammates.*  Did he try?  You should check and </a:t>
            </a:r>
            <a:r>
              <a:rPr lang="en-US" dirty="0" smtClean="0">
                <a:solidFill>
                  <a:srgbClr val="0000FF"/>
                </a:solidFill>
              </a:rPr>
              <a:t>verify that no one could answer</a:t>
            </a:r>
            <a:r>
              <a:rPr lang="en-US" dirty="0" smtClean="0"/>
              <a:t>.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 In which case, you should </a:t>
            </a:r>
            <a:r>
              <a:rPr lang="en-US" dirty="0" smtClean="0">
                <a:solidFill>
                  <a:srgbClr val="0000FF"/>
                </a:solidFill>
              </a:rPr>
              <a:t>answer the whole team</a:t>
            </a:r>
            <a:r>
              <a:rPr lang="en-US" dirty="0" smtClean="0"/>
              <a:t>, not the one student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 smtClean="0"/>
          </a:p>
          <a:p>
            <a:pPr marL="0" indent="0"/>
            <a:r>
              <a:rPr lang="en-US" dirty="0" smtClean="0"/>
              <a:t>*… unless it’s personal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571500" y="5588000"/>
            <a:ext cx="7950200" cy="762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529637" cy="46355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dirty="0" smtClean="0">
                <a:solidFill>
                  <a:srgbClr val="BB0FAB"/>
                </a:solidFill>
              </a:rPr>
              <a:t>    </a:t>
            </a:r>
            <a:r>
              <a:rPr lang="en-US" sz="4000" dirty="0" smtClean="0">
                <a:solidFill>
                  <a:srgbClr val="BB0FAB"/>
                </a:solidFill>
              </a:rPr>
              <a:t> </a:t>
            </a:r>
            <a:r>
              <a:rPr lang="en-US" sz="4000" dirty="0" smtClean="0"/>
              <a:t>Usually a bad idea.  Your students are already struggling with a lot of new material.</a:t>
            </a:r>
          </a:p>
          <a:p>
            <a:pPr marL="0" indent="0"/>
            <a:r>
              <a:rPr lang="en-US" sz="4000" dirty="0"/>
              <a:t> </a:t>
            </a:r>
            <a:r>
              <a:rPr lang="en-US" sz="4000" dirty="0" smtClean="0"/>
              <a:t>  We’re trying to teach them concepts not quick facility.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1422400"/>
            <a:ext cx="8453437" cy="370840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>
                <a:solidFill>
                  <a:srgbClr val="BB0FAB"/>
                </a:solidFill>
              </a:rPr>
              <a:t>Showing tricks &amp; mental teasers</a:t>
            </a:r>
          </a:p>
          <a:p>
            <a:pPr marL="0" indent="0"/>
            <a:r>
              <a:rPr lang="en-US" sz="4000" dirty="0" smtClean="0"/>
              <a:t>Their plate is full—you don’t need to add to it.</a:t>
            </a:r>
          </a:p>
          <a:p>
            <a:pPr marL="0" indent="0"/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Stick to the class problems and info in the staff solutions.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057400" y="215900"/>
            <a:ext cx="6337300" cy="1231900"/>
          </a:xfrm>
        </p:spPr>
        <p:txBody>
          <a:bodyPr/>
          <a:lstStyle/>
          <a:p>
            <a:r>
              <a:rPr lang="en-US" sz="4800" dirty="0" smtClean="0"/>
              <a:t>Coaching </a:t>
            </a:r>
            <a:r>
              <a:rPr lang="en-US" sz="4800" dirty="0" smtClean="0">
                <a:solidFill>
                  <a:srgbClr val="FF0000"/>
                </a:solidFill>
              </a:rPr>
              <a:t>mistakes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739900"/>
            <a:ext cx="8521699" cy="3581400"/>
          </a:xfrm>
        </p:spPr>
        <p:txBody>
          <a:bodyPr/>
          <a:lstStyle/>
          <a:p>
            <a:pPr marL="0" indent="0"/>
            <a:r>
              <a:rPr lang="en-US" sz="4800" dirty="0" smtClean="0"/>
              <a:t>Start session with short list of the main topics.</a:t>
            </a:r>
          </a:p>
          <a:p>
            <a:pPr marL="0" indent="0"/>
            <a:r>
              <a:rPr lang="en-US" sz="4800" dirty="0" smtClean="0"/>
              <a:t>Ask for questions.  See if team member can answer.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0" y="279400"/>
            <a:ext cx="4597400" cy="1206500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3" y="1422400"/>
            <a:ext cx="7729537" cy="4533900"/>
          </a:xfrm>
        </p:spPr>
        <p:txBody>
          <a:bodyPr/>
          <a:lstStyle/>
          <a:p>
            <a:pPr marL="0" indent="0"/>
            <a:r>
              <a:rPr lang="en-US" sz="5400" dirty="0" smtClean="0"/>
              <a:t>Check that team wants  explanation. </a:t>
            </a:r>
            <a:r>
              <a:rPr lang="en-US" sz="5400" dirty="0"/>
              <a:t>I</a:t>
            </a:r>
            <a:r>
              <a:rPr lang="en-US" sz="5400" dirty="0" smtClean="0"/>
              <a:t>f mostly not, postpone answer till after class.</a:t>
            </a:r>
          </a:p>
          <a:p>
            <a:pPr marL="0" indent="0"/>
            <a:r>
              <a:rPr lang="en-US" sz="5400" dirty="0" smtClean="0"/>
              <a:t>Review</a:t>
            </a:r>
            <a:r>
              <a:rPr lang="en-US" sz="5400" b="1" dirty="0" smtClean="0">
                <a:latin typeface="Euclid Symbol" charset="2"/>
                <a:cs typeface="Euclid Symbol" charset="2"/>
              </a:rPr>
              <a:t> &lt; </a:t>
            </a:r>
            <a:r>
              <a:rPr lang="en-US" sz="5400" dirty="0" smtClean="0"/>
              <a:t>10 min</a:t>
            </a:r>
          </a:p>
          <a:p>
            <a:pPr marL="0" indent="0"/>
            <a:endParaRPr lang="en-US" sz="5400" dirty="0" smtClean="0"/>
          </a:p>
          <a:p>
            <a:pPr marL="0" indent="0"/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0" y="279400"/>
            <a:ext cx="4597400" cy="1206500"/>
          </a:xfrm>
        </p:spPr>
        <p:txBody>
          <a:bodyPr/>
          <a:lstStyle/>
          <a:p>
            <a:r>
              <a:rPr lang="en-US" dirty="0" smtClean="0"/>
              <a:t>Initial </a:t>
            </a:r>
            <a:r>
              <a:rPr lang="en-US" dirty="0" smtClean="0">
                <a:solidFill>
                  <a:srgbClr val="0000E5"/>
                </a:solidFill>
              </a:rPr>
              <a:t>Review</a:t>
            </a:r>
            <a:endParaRPr lang="en-US" dirty="0">
              <a:solidFill>
                <a:srgbClr val="00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0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8300" y="304800"/>
            <a:ext cx="5905500" cy="1079500"/>
          </a:xfrm>
        </p:spPr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Discussion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498600"/>
            <a:ext cx="8440737" cy="3797300"/>
          </a:xfrm>
        </p:spPr>
        <p:txBody>
          <a:bodyPr/>
          <a:lstStyle/>
          <a:p>
            <a:pPr marL="0" indent="0"/>
            <a:r>
              <a:rPr lang="en-US" sz="4800" dirty="0" smtClean="0"/>
              <a:t>Some problems meant for discussion.</a:t>
            </a:r>
          </a:p>
          <a:p>
            <a:pPr marL="0" indent="0"/>
            <a:r>
              <a:rPr lang="en-US" sz="4800" dirty="0" smtClean="0"/>
              <a:t>Usually worthwhile.</a:t>
            </a:r>
          </a:p>
          <a:p>
            <a:pPr marL="0" indent="0"/>
            <a:r>
              <a:rPr lang="en-US" sz="4800" dirty="0" smtClean="0"/>
              <a:t>Don’t let students blow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549400"/>
            <a:ext cx="8331200" cy="3771900"/>
          </a:xfrm>
        </p:spPr>
        <p:txBody>
          <a:bodyPr/>
          <a:lstStyle/>
          <a:p>
            <a:pPr marL="0" indent="0"/>
            <a:r>
              <a:rPr lang="en-US" sz="5400" dirty="0" smtClean="0"/>
              <a:t>Try to get team engaged.  Suggestions to stimulate discussion in </a:t>
            </a:r>
            <a:r>
              <a:rPr lang="en-US" sz="5400" dirty="0"/>
              <a:t>staff solutions. </a:t>
            </a:r>
            <a:r>
              <a:rPr lang="en-US" sz="6000" dirty="0"/>
              <a:t> </a:t>
            </a:r>
            <a:endParaRPr lang="en-US" sz="6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38300" y="304800"/>
            <a:ext cx="5905500" cy="1079500"/>
          </a:xfrm>
        </p:spPr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Discussion </a:t>
            </a: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263" y="1333500"/>
            <a:ext cx="7005637" cy="5067300"/>
          </a:xfrm>
        </p:spPr>
        <p:txBody>
          <a:bodyPr/>
          <a:lstStyle/>
          <a:p>
            <a:pPr marL="0" indent="0"/>
            <a:r>
              <a:rPr lang="en-US" sz="4800" dirty="0" smtClean="0"/>
              <a:t>Take attendance.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0</a:t>
            </a:r>
            <a:r>
              <a:rPr lang="en-US" sz="4800" dirty="0" smtClean="0"/>
              <a:t> for absence.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1</a:t>
            </a:r>
            <a:r>
              <a:rPr lang="en-US" sz="4800" dirty="0" smtClean="0"/>
              <a:t> for unprepared, read email, fell asleep, … </a:t>
            </a:r>
          </a:p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2 </a:t>
            </a:r>
            <a:r>
              <a:rPr lang="en-US" sz="4800" dirty="0" smtClean="0"/>
              <a:t>satisfactory (90% of grades)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7307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smtClean="0">
                <a:solidFill>
                  <a:srgbClr val="0000F1"/>
                </a:solidFill>
              </a:rPr>
              <a:t>Learning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562100"/>
            <a:ext cx="8483600" cy="3568700"/>
          </a:xfrm>
        </p:spPr>
        <p:txBody>
          <a:bodyPr/>
          <a:lstStyle/>
          <a:p>
            <a:r>
              <a:rPr lang="en-US" sz="4800" dirty="0" smtClean="0"/>
              <a:t>They are highly motivated, proven high achievers.</a:t>
            </a:r>
          </a:p>
          <a:p>
            <a:r>
              <a:rPr lang="en-US" sz="4800" dirty="0" smtClean="0"/>
              <a:t>They are a great resource for each other.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1" y="1333500"/>
            <a:ext cx="6718299" cy="4318000"/>
          </a:xfrm>
        </p:spPr>
        <p:txBody>
          <a:bodyPr/>
          <a:lstStyle/>
          <a:p>
            <a:pPr marL="0" indent="0"/>
            <a:r>
              <a:rPr lang="en-US" sz="4800" b="1" dirty="0" smtClean="0">
                <a:solidFill>
                  <a:srgbClr val="006600"/>
                </a:solidFill>
              </a:rPr>
              <a:t>3</a:t>
            </a:r>
            <a:r>
              <a:rPr lang="en-US" sz="4800" dirty="0" smtClean="0"/>
              <a:t> extraordinary contribution—better than staff solution.</a:t>
            </a:r>
          </a:p>
          <a:p>
            <a:pPr marL="0" indent="0"/>
            <a:r>
              <a:rPr lang="en-US" sz="4800" dirty="0" smtClean="0"/>
              <a:t>Once or twice for a team during the term.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47800"/>
            <a:ext cx="8305800" cy="49530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  Email students</a:t>
            </a:r>
            <a:r>
              <a:rPr lang="en-US" sz="4800" dirty="0" smtClean="0">
                <a:solidFill>
                  <a:srgbClr val="000000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for    </a:t>
            </a:r>
          </a:p>
          <a:p>
            <a:pPr marL="0" indent="0"/>
            <a:r>
              <a:rPr lang="en-US" sz="4800" dirty="0">
                <a:solidFill>
                  <a:srgbClr val="BB0FAB"/>
                </a:solidFill>
              </a:rPr>
              <a:t> </a:t>
            </a:r>
            <a:r>
              <a:rPr lang="en-US" sz="4800" dirty="0" smtClean="0">
                <a:solidFill>
                  <a:srgbClr val="BB0FAB"/>
                </a:solidFill>
              </a:rPr>
              <a:t> unexplained absence</a:t>
            </a:r>
            <a:r>
              <a:rPr lang="en-US" sz="4800" dirty="0" smtClean="0">
                <a:solidFill>
                  <a:srgbClr val="000000"/>
                </a:solidFill>
              </a:rPr>
              <a:t>:</a:t>
            </a: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“I noticed you were absent today.  Hope you are OK.  Look forward to seeing at next class.”  </a:t>
            </a:r>
            <a:r>
              <a:rPr lang="en-US" sz="4800" dirty="0" smtClean="0">
                <a:solidFill>
                  <a:srgbClr val="008000"/>
                </a:solidFill>
              </a:rPr>
              <a:t>cc instructors.</a:t>
            </a:r>
          </a:p>
          <a:p>
            <a:pPr marL="0" indent="0"/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4800" dirty="0" smtClean="0">
                <a:solidFill>
                  <a:srgbClr val="000000"/>
                </a:solidFill>
              </a:rPr>
              <a:t>“Given your team activity today, I’m not comfortable giving you full credit for participation.”</a:t>
            </a:r>
            <a:r>
              <a:rPr lang="en-US" sz="4800" dirty="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Participation</a:t>
            </a:r>
            <a:r>
              <a:rPr lang="en-US" dirty="0" smtClean="0"/>
              <a:t>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4300"/>
            <a:ext cx="8343899" cy="4229100"/>
          </a:xfrm>
        </p:spPr>
        <p:txBody>
          <a:bodyPr/>
          <a:lstStyle/>
          <a:p>
            <a:pPr marL="0" indent="0"/>
            <a:r>
              <a:rPr lang="en-US" sz="4800" dirty="0" smtClean="0">
                <a:solidFill>
                  <a:srgbClr val="BB0FAB"/>
                </a:solidFill>
              </a:rPr>
              <a:t>Tell students who get a 1:</a:t>
            </a:r>
            <a:endParaRPr lang="en-US" sz="4800" dirty="0" smtClean="0">
              <a:solidFill>
                <a:srgbClr val="000000"/>
              </a:solidFill>
            </a:endParaRPr>
          </a:p>
          <a:p>
            <a:pPr marL="0" indent="0"/>
            <a:r>
              <a:rPr lang="en-US" sz="5400" dirty="0">
                <a:solidFill>
                  <a:srgbClr val="000000"/>
                </a:solidFill>
              </a:rPr>
              <a:t>Follow up by email </a:t>
            </a:r>
            <a:r>
              <a:rPr lang="en-US" sz="5400" dirty="0" smtClean="0">
                <a:solidFill>
                  <a:srgbClr val="000000"/>
                </a:solidFill>
              </a:rPr>
              <a:t>&amp;</a:t>
            </a:r>
          </a:p>
          <a:p>
            <a:pPr marL="0" indent="0"/>
            <a:r>
              <a:rPr lang="en-US" sz="5400" dirty="0" smtClean="0">
                <a:solidFill>
                  <a:srgbClr val="008000"/>
                </a:solidFill>
              </a:rPr>
              <a:t>cc the instructors</a:t>
            </a:r>
            <a:r>
              <a:rPr lang="en-US" sz="5400" dirty="0">
                <a:solidFill>
                  <a:srgbClr val="00800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04800"/>
            <a:ext cx="6159500" cy="1193800"/>
          </a:xfrm>
        </p:spPr>
        <p:txBody>
          <a:bodyPr/>
          <a:lstStyle/>
          <a:p>
            <a:r>
              <a:rPr lang="en-US" dirty="0" smtClean="0">
                <a:solidFill>
                  <a:srgbClr val="0000E5"/>
                </a:solidFill>
              </a:rPr>
              <a:t>Preparing</a:t>
            </a:r>
            <a:r>
              <a:rPr lang="en-US" dirty="0" smtClean="0"/>
              <a:t>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739900"/>
            <a:ext cx="8661400" cy="3441700"/>
          </a:xfrm>
        </p:spPr>
        <p:txBody>
          <a:bodyPr/>
          <a:lstStyle/>
          <a:p>
            <a:r>
              <a:rPr lang="en-US" sz="4800" dirty="0" smtClean="0"/>
              <a:t>Prepare yourself: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look at </a:t>
            </a:r>
            <a:r>
              <a:rPr lang="en-US" sz="4800" dirty="0" smtClean="0">
                <a:solidFill>
                  <a:srgbClr val="BB0FAB"/>
                </a:solidFill>
              </a:rPr>
              <a:t>all </a:t>
            </a:r>
            <a:r>
              <a:rPr lang="en-US" sz="4800" dirty="0" smtClean="0">
                <a:solidFill>
                  <a:schemeClr val="accent5">
                    <a:lumMod val="50000"/>
                  </a:schemeClr>
                </a:solidFill>
              </a:rPr>
              <a:t> material </a:t>
            </a:r>
            <a:r>
              <a:rPr lang="en-US" sz="4800" dirty="0" smtClean="0"/>
              <a:t>(text &amp; online) and </a:t>
            </a:r>
            <a:r>
              <a:rPr lang="en-US" sz="4800" dirty="0" smtClean="0">
                <a:solidFill>
                  <a:srgbClr val="0000F1"/>
                </a:solidFill>
              </a:rPr>
              <a:t>ask </a:t>
            </a:r>
            <a:r>
              <a:rPr lang="en-US" sz="4800" dirty="0">
                <a:solidFill>
                  <a:srgbClr val="0000F1"/>
                </a:solidFill>
              </a:rPr>
              <a:t>in </a:t>
            </a:r>
            <a:r>
              <a:rPr lang="en-US" sz="4800" dirty="0" smtClean="0">
                <a:solidFill>
                  <a:srgbClr val="0000F1"/>
                </a:solidFill>
              </a:rPr>
              <a:t>advance </a:t>
            </a:r>
            <a:r>
              <a:rPr lang="en-US" sz="4800" dirty="0" smtClean="0"/>
              <a:t>about anything you’re not sure of.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3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Coaching is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satisfying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346200"/>
            <a:ext cx="8978900" cy="4965700"/>
          </a:xfrm>
        </p:spPr>
        <p:txBody>
          <a:bodyPr/>
          <a:lstStyle/>
          <a:p>
            <a:r>
              <a:rPr lang="en-US" sz="4400" dirty="0" smtClean="0"/>
              <a:t>Most students appreciate the guidance of their coaches.  Many are former students who want to return the favor.</a:t>
            </a:r>
          </a:p>
          <a:p>
            <a:r>
              <a:rPr lang="en-US" sz="4400" dirty="0" smtClean="0"/>
              <a:t>It’s a satisfying role and a way to gain valuable leadership and communication skills.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37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And it should go w/o saying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262" y="1447800"/>
            <a:ext cx="8097837" cy="4737100"/>
          </a:xfrm>
        </p:spPr>
        <p:txBody>
          <a:bodyPr/>
          <a:lstStyle/>
          <a:p>
            <a:r>
              <a:rPr lang="en-US" dirty="0" smtClean="0"/>
              <a:t>You are in a supervisory position, perhaps for the first time.  Do not abuse it.  For example, 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personal relationships with team members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bribes</a:t>
            </a:r>
          </a:p>
          <a:p>
            <a:pPr marL="571500" indent="-571500">
              <a:buFont typeface="Arial"/>
              <a:buChar char="•"/>
            </a:pPr>
            <a:r>
              <a:rPr lang="en-US" dirty="0" smtClean="0"/>
              <a:t>no undeserved “hardship” grading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Problem Solving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511300"/>
            <a:ext cx="8661400" cy="4191000"/>
          </a:xfrm>
        </p:spPr>
        <p:txBody>
          <a:bodyPr/>
          <a:lstStyle/>
          <a:p>
            <a:r>
              <a:rPr lang="en-US" sz="4800" dirty="0" smtClean="0"/>
              <a:t>The team focuses on writing problem solutions on their white board.  Every team member should endorse and be ready to explain.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Problem Solving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9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Don’t</a:t>
            </a:r>
            <a:r>
              <a:rPr lang="en-US" sz="4800" dirty="0" smtClean="0"/>
              <a:t> let team </a:t>
            </a:r>
            <a:r>
              <a:rPr lang="en-US" sz="4800" dirty="0" smtClean="0">
                <a:solidFill>
                  <a:srgbClr val="FF0000"/>
                </a:solidFill>
              </a:rPr>
              <a:t>rush to finish </a:t>
            </a:r>
          </a:p>
          <a:p>
            <a:r>
              <a:rPr lang="en-US" sz="4800" dirty="0" smtClean="0"/>
              <a:t>and leave.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Studying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4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511300"/>
            <a:ext cx="8737600" cy="4648200"/>
          </a:xfrm>
        </p:spPr>
        <p:txBody>
          <a:bodyPr/>
          <a:lstStyle/>
          <a:p>
            <a:r>
              <a:rPr lang="en-US" sz="4800" dirty="0" smtClean="0"/>
              <a:t>Problems give focus for </a:t>
            </a:r>
          </a:p>
          <a:p>
            <a:pPr algn="ctr"/>
            <a:r>
              <a:rPr lang="en-US" sz="4800" dirty="0" smtClean="0">
                <a:solidFill>
                  <a:srgbClr val="0000FF"/>
                </a:solidFill>
              </a:rPr>
              <a:t>studying together</a:t>
            </a:r>
          </a:p>
          <a:p>
            <a:r>
              <a:rPr lang="en-US" sz="4800" dirty="0" smtClean="0">
                <a:solidFill>
                  <a:srgbClr val="FF0000"/>
                </a:solidFill>
              </a:rPr>
              <a:t>Don’t</a:t>
            </a:r>
            <a:r>
              <a:rPr lang="en-US" sz="4800" dirty="0" smtClean="0"/>
              <a:t> let team </a:t>
            </a:r>
            <a:r>
              <a:rPr lang="en-US" sz="4800" dirty="0" smtClean="0">
                <a:solidFill>
                  <a:srgbClr val="FF0000"/>
                </a:solidFill>
              </a:rPr>
              <a:t>rush to finish </a:t>
            </a:r>
          </a:p>
          <a:p>
            <a:r>
              <a:rPr lang="en-US" sz="4800" dirty="0" smtClean="0"/>
              <a:t>and leave.  Use extra time to</a:t>
            </a:r>
          </a:p>
          <a:p>
            <a:pPr algn="ctr"/>
            <a:r>
              <a:rPr lang="en-US" sz="4800" dirty="0" smtClean="0">
                <a:solidFill>
                  <a:srgbClr val="008000"/>
                </a:solidFill>
              </a:rPr>
              <a:t>review, critique, generalize</a:t>
            </a:r>
            <a:endParaRPr lang="en-US" sz="4800" dirty="0">
              <a:solidFill>
                <a:srgbClr val="008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Studying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49977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not participating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dominating the board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being unpleasant</a:t>
            </a:r>
            <a:endParaRPr lang="en-US" sz="4800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4588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9400"/>
            <a:ext cx="8661400" cy="4686300"/>
          </a:xfrm>
        </p:spPr>
        <p:txBody>
          <a:bodyPr/>
          <a:lstStyle/>
          <a:p>
            <a:r>
              <a:rPr lang="en-US" sz="4800" dirty="0" smtClean="0"/>
              <a:t>Focus on fostering teamwork.</a:t>
            </a:r>
          </a:p>
          <a:p>
            <a:r>
              <a:rPr lang="en-US" sz="4800" dirty="0" smtClean="0"/>
              <a:t>Observe who is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unhappy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bored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 smtClean="0"/>
              <a:t>already knows the material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61932" y="6553200"/>
            <a:ext cx="10820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coaching.</a:t>
            </a:r>
            <a:fld id="{EBFB97A3-F52F-4FD6-B1AC-522A20C9546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dirty="0" smtClean="0"/>
              <a:t>Team</a:t>
            </a:r>
            <a:r>
              <a:rPr lang="en-US" dirty="0" smtClean="0">
                <a:solidFill>
                  <a:srgbClr val="0000F1"/>
                </a:solidFill>
              </a:rPr>
              <a:t> Dynamics</a:t>
            </a:r>
            <a:endParaRPr lang="en-US" dirty="0">
              <a:solidFill>
                <a:srgbClr val="0000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4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7783</TotalTime>
  <Words>1061</Words>
  <Application>Microsoft Macintosh PowerPoint</Application>
  <PresentationFormat>On-screen Show (4:3)</PresentationFormat>
  <Paragraphs>180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6.042 Lecture Template</vt:lpstr>
      <vt:lpstr>PowerPoint Presentation</vt:lpstr>
      <vt:lpstr>Team Learning</vt:lpstr>
      <vt:lpstr>Team Learning</vt:lpstr>
      <vt:lpstr>Team Problem Solving</vt:lpstr>
      <vt:lpstr>Team Problem Solving</vt:lpstr>
      <vt:lpstr>Team Studying</vt:lpstr>
      <vt:lpstr>Team Studying</vt:lpstr>
      <vt:lpstr>Team Dynamics</vt:lpstr>
      <vt:lpstr>Team Dynamics</vt:lpstr>
      <vt:lpstr>Team Dynamics</vt:lpstr>
      <vt:lpstr>Team Dynamics</vt:lpstr>
      <vt:lpstr>Team Solutions</vt:lpstr>
      <vt:lpstr>Team Solutions</vt:lpstr>
      <vt:lpstr>Team Solutions</vt:lpstr>
      <vt:lpstr>Team Solutions</vt:lpstr>
      <vt:lpstr>Team Solutions</vt:lpstr>
      <vt:lpstr>Team Solutions</vt:lpstr>
      <vt:lpstr>Team Solutions</vt:lpstr>
      <vt:lpstr>Coaching not Tutoring</vt:lpstr>
      <vt:lpstr>Coaching not Tutoring</vt:lpstr>
      <vt:lpstr>Coaching mistakes</vt:lpstr>
      <vt:lpstr>Coaching mistakes</vt:lpstr>
      <vt:lpstr>Coaching mistakes</vt:lpstr>
      <vt:lpstr>Coaching mistakes</vt:lpstr>
      <vt:lpstr>Initial Review</vt:lpstr>
      <vt:lpstr>Initial Review</vt:lpstr>
      <vt:lpstr>Discussion Questions</vt:lpstr>
      <vt:lpstr>Discussion Questions</vt:lpstr>
      <vt:lpstr>Participation Grades</vt:lpstr>
      <vt:lpstr>Participation Grades</vt:lpstr>
      <vt:lpstr>Participation Grades</vt:lpstr>
      <vt:lpstr>Participation Grades</vt:lpstr>
      <vt:lpstr>Participation Grades</vt:lpstr>
      <vt:lpstr>Preparing yourself</vt:lpstr>
      <vt:lpstr>Coaching is satisfying</vt:lpstr>
      <vt:lpstr>And it should go w/o saying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720</cp:revision>
  <cp:lastPrinted>2015-02-02T01:53:30Z</cp:lastPrinted>
  <dcterms:created xsi:type="dcterms:W3CDTF">2011-02-09T15:01:58Z</dcterms:created>
  <dcterms:modified xsi:type="dcterms:W3CDTF">2015-03-14T17:27:32Z</dcterms:modified>
</cp:coreProperties>
</file>